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57" r:id="rId3"/>
    <p:sldId id="258" r:id="rId4"/>
    <p:sldId id="270" r:id="rId5"/>
    <p:sldId id="259" r:id="rId6"/>
    <p:sldId id="260" r:id="rId7"/>
    <p:sldId id="261" r:id="rId8"/>
    <p:sldId id="271" r:id="rId9"/>
    <p:sldId id="272" r:id="rId10"/>
    <p:sldId id="273" r:id="rId11"/>
    <p:sldId id="274" r:id="rId12"/>
    <p:sldId id="275" r:id="rId13"/>
    <p:sldId id="276" r:id="rId14"/>
    <p:sldId id="277" r:id="rId15"/>
    <p:sldId id="278" r:id="rId16"/>
    <p:sldId id="279" r:id="rId17"/>
    <p:sldId id="280" r:id="rId18"/>
    <p:sldId id="281" r:id="rId19"/>
    <p:sldId id="283" r:id="rId20"/>
    <p:sldId id="284" r:id="rId21"/>
    <p:sldId id="308" r:id="rId22"/>
    <p:sldId id="309" r:id="rId23"/>
    <p:sldId id="285" r:id="rId24"/>
    <p:sldId id="286" r:id="rId25"/>
    <p:sldId id="287" r:id="rId26"/>
    <p:sldId id="288" r:id="rId27"/>
    <p:sldId id="289" r:id="rId28"/>
    <p:sldId id="294" r:id="rId29"/>
    <p:sldId id="297" r:id="rId30"/>
    <p:sldId id="298" r:id="rId31"/>
    <p:sldId id="300" r:id="rId32"/>
    <p:sldId id="302" r:id="rId33"/>
    <p:sldId id="307" r:id="rId34"/>
    <p:sldId id="304" r:id="rId35"/>
    <p:sldId id="305" r:id="rId36"/>
    <p:sldId id="30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us Dubber"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6371" autoAdjust="0"/>
  </p:normalViewPr>
  <p:slideViewPr>
    <p:cSldViewPr snapToGrid="0" snapToObjects="1">
      <p:cViewPr varScale="1">
        <p:scale>
          <a:sx n="82" d="100"/>
          <a:sy n="82" d="100"/>
        </p:scale>
        <p:origin x="-9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1-20T18:56:03.895" idx="1">
    <p:pos x="1"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D30965-2536-024A-904A-10CF1B4AC94B}" type="datetimeFigureOut">
              <a:rPr lang="en-US" smtClean="0"/>
              <a:pPr/>
              <a:t>4/3/12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1AACA8-434E-F64E-B327-C4D7D0F698FE}" type="slidenum">
              <a:rPr lang="en-US" smtClean="0"/>
              <a:pPr/>
              <a:t>‹#›</a:t>
            </a:fld>
            <a:endParaRPr lang="en-US"/>
          </a:p>
        </p:txBody>
      </p:sp>
    </p:spTree>
    <p:extLst>
      <p:ext uri="{BB962C8B-B14F-4D97-AF65-F5344CB8AC3E}">
        <p14:creationId xmlns:p14="http://schemas.microsoft.com/office/powerpoint/2010/main" val="2639394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0D995-D46F-7946-9A60-16EB8FE4EC05}" type="datetimeFigureOut">
              <a:rPr lang="en-US" smtClean="0"/>
              <a:pPr/>
              <a:t>4/3/12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5FACA-7EA6-C841-A96F-1E38BE8F9276}" type="slidenum">
              <a:rPr lang="en-US" smtClean="0"/>
              <a:pPr/>
              <a:t>‹#›</a:t>
            </a:fld>
            <a:endParaRPr lang="en-US"/>
          </a:p>
        </p:txBody>
      </p:sp>
    </p:spTree>
    <p:extLst>
      <p:ext uri="{BB962C8B-B14F-4D97-AF65-F5344CB8AC3E}">
        <p14:creationId xmlns:p14="http://schemas.microsoft.com/office/powerpoint/2010/main" val="31299743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EE33A-CC7D-6C40-9271-971885ED3D6B}" type="datetimeFigureOut">
              <a:rPr lang="en-US" smtClean="0"/>
              <a:pPr/>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BEE33A-CC7D-6C40-9271-971885ED3D6B}" type="datetimeFigureOut">
              <a:rPr lang="en-US" smtClean="0"/>
              <a:pPr/>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EE33A-CC7D-6C40-9271-971885ED3D6B}" type="datetimeFigureOut">
              <a:rPr lang="en-US" smtClean="0"/>
              <a:pPr/>
              <a:t>4/3/12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EE33A-CC7D-6C40-9271-971885ED3D6B}" type="datetimeFigureOut">
              <a:rPr lang="en-US" smtClean="0"/>
              <a:pPr/>
              <a:t>4/3/12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EE33A-CC7D-6C40-9271-971885ED3D6B}" type="datetimeFigureOut">
              <a:rPr lang="en-US" smtClean="0"/>
              <a:pPr/>
              <a:t>4/3/12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EE33A-CC7D-6C40-9271-971885ED3D6B}" type="datetimeFigureOut">
              <a:rPr lang="en-US" smtClean="0"/>
              <a:pPr/>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EE33A-CC7D-6C40-9271-971885ED3D6B}" type="datetimeFigureOut">
              <a:rPr lang="en-US" smtClean="0"/>
              <a:pPr/>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EE33A-CC7D-6C40-9271-971885ED3D6B}" type="datetimeFigureOut">
              <a:rPr lang="en-US" smtClean="0"/>
              <a:pPr/>
              <a:t>4/3/12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B4C1B-3D69-C141-BA4E-713A1D2047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gif"/><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2.gif"/><Relationship Id="rId4" Type="http://schemas.openxmlformats.org/officeDocument/2006/relationships/image" Target="../media/image43.gif"/><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230808"/>
          </a:xfrm>
        </p:spPr>
        <p:txBody>
          <a:bodyPr>
            <a:normAutofit fontScale="90000"/>
          </a:bodyPr>
          <a:lstStyle/>
          <a:p>
            <a:r>
              <a:rPr lang="en-US" dirty="0" smtClean="0"/>
              <a:t>Administrative Law: Greatest Hits</a:t>
            </a:r>
            <a:r>
              <a:rPr lang="en-US" sz="2000" dirty="0" smtClean="0"/>
              <a:t/>
            </a:r>
            <a:br>
              <a:rPr lang="en-US" sz="2000" dirty="0" smtClean="0"/>
            </a:br>
            <a:r>
              <a:rPr lang="en-US" sz="2400" dirty="0" smtClean="0"/>
              <a:t>(exhausting, perhaps, but not exhaustive) </a:t>
            </a:r>
            <a:r>
              <a:rPr lang="en-US" dirty="0" smtClean="0"/>
              <a:t>	</a:t>
            </a:r>
            <a:endParaRPr lang="en-US" dirty="0"/>
          </a:p>
        </p:txBody>
      </p:sp>
      <p:sp>
        <p:nvSpPr>
          <p:cNvPr id="3" name="Subtitle 2"/>
          <p:cNvSpPr>
            <a:spLocks noGrp="1"/>
          </p:cNvSpPr>
          <p:nvPr>
            <p:ph type="subTitle" idx="1"/>
          </p:nvPr>
        </p:nvSpPr>
        <p:spPr/>
        <p:txBody>
          <a:bodyPr/>
          <a:lstStyle/>
          <a:p>
            <a:r>
              <a:rPr lang="en-US" dirty="0" smtClean="0"/>
              <a:t>Markus </a:t>
            </a:r>
            <a:r>
              <a:rPr lang="en-US" dirty="0" err="1" smtClean="0"/>
              <a:t>Dubber</a:t>
            </a:r>
            <a:endParaRPr lang="en-US" dirty="0" smtClean="0"/>
          </a:p>
          <a:p>
            <a:r>
              <a:rPr lang="en-US" smtClean="0"/>
              <a:t>Spring 2012</a:t>
            </a:r>
            <a:endParaRPr lang="en-US" dirty="0"/>
          </a:p>
        </p:txBody>
      </p:sp>
      <p:pic>
        <p:nvPicPr>
          <p:cNvPr id="5" name="Picture 4" descr="review-cover.jpg"/>
          <p:cNvPicPr>
            <a:picLocks noChangeAspect="1"/>
          </p:cNvPicPr>
          <p:nvPr/>
        </p:nvPicPr>
        <p:blipFill>
          <a:blip r:embed="rId3"/>
          <a:stretch>
            <a:fillRect/>
          </a:stretch>
        </p:blipFill>
        <p:spPr>
          <a:xfrm>
            <a:off x="332647" y="327329"/>
            <a:ext cx="2649288" cy="1986966"/>
          </a:xfrm>
          <a:prstGeom prst="rect">
            <a:avLst/>
          </a:prstGeom>
        </p:spPr>
      </p:pic>
      <p:pic>
        <p:nvPicPr>
          <p:cNvPr id="6" name="Picture 5" descr="Shakespeareskspr_poster.jpg"/>
          <p:cNvPicPr>
            <a:picLocks noChangeAspect="1"/>
          </p:cNvPicPr>
          <p:nvPr/>
        </p:nvPicPr>
        <p:blipFill>
          <a:blip r:embed="rId4"/>
          <a:stretch>
            <a:fillRect/>
          </a:stretch>
        </p:blipFill>
        <p:spPr>
          <a:xfrm>
            <a:off x="6633050" y="3600450"/>
            <a:ext cx="2188356" cy="3121851"/>
          </a:xfrm>
          <a:prstGeom prst="rect">
            <a:avLst/>
          </a:prstGeom>
        </p:spPr>
      </p:pic>
      <p:pic>
        <p:nvPicPr>
          <p:cNvPr id="7" name="Picture 6" descr="behind-the-curtain.gif"/>
          <p:cNvPicPr>
            <a:picLocks noChangeAspect="1"/>
          </p:cNvPicPr>
          <p:nvPr/>
        </p:nvPicPr>
        <p:blipFill>
          <a:blip r:embed="rId5"/>
          <a:stretch>
            <a:fillRect/>
          </a:stretch>
        </p:blipFill>
        <p:spPr>
          <a:xfrm>
            <a:off x="332647" y="4309555"/>
            <a:ext cx="2649288" cy="2145923"/>
          </a:xfrm>
          <a:prstGeom prst="rect">
            <a:avLst/>
          </a:prstGeom>
        </p:spPr>
      </p:pic>
      <p:pic>
        <p:nvPicPr>
          <p:cNvPr id="8" name="Picture 7" descr="wisdom.jpg"/>
          <p:cNvPicPr>
            <a:picLocks noChangeAspect="1"/>
          </p:cNvPicPr>
          <p:nvPr/>
        </p:nvPicPr>
        <p:blipFill>
          <a:blip r:embed="rId6"/>
          <a:stretch>
            <a:fillRect/>
          </a:stretch>
        </p:blipFill>
        <p:spPr>
          <a:xfrm>
            <a:off x="5832575" y="0"/>
            <a:ext cx="2988831" cy="23910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8046"/>
          </a:xfrm>
        </p:spPr>
        <p:txBody>
          <a:bodyPr>
            <a:normAutofit fontScale="90000"/>
          </a:bodyPr>
          <a:lstStyle/>
          <a:p>
            <a:r>
              <a:rPr lang="en-US" dirty="0" smtClean="0"/>
              <a:t>Rule of Law </a:t>
            </a:r>
            <a:r>
              <a:rPr lang="en-US" dirty="0" err="1" smtClean="0"/>
              <a:t>Complexification</a:t>
            </a:r>
            <a:endParaRPr lang="en-US" dirty="0"/>
          </a:p>
        </p:txBody>
      </p:sp>
      <p:sp>
        <p:nvSpPr>
          <p:cNvPr id="3" name="Content Placeholder 2"/>
          <p:cNvSpPr>
            <a:spLocks noGrp="1"/>
          </p:cNvSpPr>
          <p:nvPr>
            <p:ph idx="1"/>
          </p:nvPr>
        </p:nvSpPr>
        <p:spPr>
          <a:xfrm>
            <a:off x="457200" y="1224576"/>
            <a:ext cx="8229600" cy="5346956"/>
          </a:xfrm>
        </p:spPr>
        <p:txBody>
          <a:bodyPr numCol="1">
            <a:normAutofit fontScale="92500" lnSpcReduction="10000"/>
          </a:bodyPr>
          <a:lstStyle/>
          <a:p>
            <a:r>
              <a:rPr lang="en-US" dirty="0" smtClean="0"/>
              <a:t>Rules of Law vs. Rule of Law vs. Rule of Laws</a:t>
            </a:r>
          </a:p>
          <a:p>
            <a:pPr lvl="1"/>
            <a:r>
              <a:rPr lang="en-US" dirty="0" smtClean="0"/>
              <a:t>Public law vs. private law (personal liability)</a:t>
            </a:r>
          </a:p>
          <a:p>
            <a:pPr lvl="2"/>
            <a:r>
              <a:rPr lang="en-US" dirty="0" smtClean="0"/>
              <a:t>Immunity (Dicey)</a:t>
            </a:r>
          </a:p>
          <a:p>
            <a:pPr lvl="1"/>
            <a:r>
              <a:rPr lang="en-US" dirty="0" smtClean="0"/>
              <a:t>Procedure vs. substance</a:t>
            </a:r>
          </a:p>
          <a:p>
            <a:pPr lvl="2"/>
            <a:r>
              <a:rPr lang="en-US" dirty="0" smtClean="0"/>
              <a:t>Art. 88 Quebec Civil Code:</a:t>
            </a:r>
          </a:p>
          <a:p>
            <a:pPr lvl="2">
              <a:buNone/>
            </a:pPr>
            <a:r>
              <a:rPr lang="en-US" dirty="0" smtClean="0"/>
              <a:t>No public officer or other person fulfilling any public function or duty can be sued for damages by reason of any act done by him in the exercise of his functions … unless notice of such action has been given him at least one month before the issue of the writ of summons.</a:t>
            </a:r>
          </a:p>
          <a:p>
            <a:pPr lvl="1"/>
            <a:r>
              <a:rPr lang="en-US" dirty="0" smtClean="0"/>
              <a:t>Procedure over substance?</a:t>
            </a:r>
          </a:p>
          <a:p>
            <a:pPr lvl="2"/>
            <a:r>
              <a:rPr lang="en-US" dirty="0" smtClean="0"/>
              <a:t>Less intrusive</a:t>
            </a:r>
          </a:p>
          <a:p>
            <a:pPr lvl="1"/>
            <a:r>
              <a:rPr lang="en-US" dirty="0" smtClean="0"/>
              <a:t>Substance over procedure?</a:t>
            </a:r>
          </a:p>
          <a:p>
            <a:pPr lvl="2"/>
            <a:r>
              <a:rPr lang="en-US" dirty="0" smtClean="0"/>
              <a:t>Who cares about process?  Merits matter!</a:t>
            </a:r>
          </a:p>
          <a:p>
            <a:pPr lvl="2"/>
            <a:endParaRPr lang="en-US" dirty="0" smtClean="0"/>
          </a:p>
          <a:p>
            <a:pPr lvl="2">
              <a:buNone/>
            </a:pPr>
            <a:endParaRPr lang="en-US" dirty="0" smtClean="0"/>
          </a:p>
          <a:p>
            <a:pPr>
              <a:buNone/>
            </a:pPr>
            <a:endParaRPr lang="en-US" dirty="0"/>
          </a:p>
        </p:txBody>
      </p:sp>
      <p:pic>
        <p:nvPicPr>
          <p:cNvPr id="6" name="Picture 5" descr="duplessis.jpg"/>
          <p:cNvPicPr>
            <a:picLocks noChangeAspect="1"/>
          </p:cNvPicPr>
          <p:nvPr/>
        </p:nvPicPr>
        <p:blipFill>
          <a:blip r:embed="rId2"/>
          <a:stretch>
            <a:fillRect/>
          </a:stretch>
        </p:blipFill>
        <p:spPr>
          <a:xfrm>
            <a:off x="7058884" y="4786910"/>
            <a:ext cx="1901261" cy="20710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98901"/>
          </a:xfrm>
        </p:spPr>
        <p:txBody>
          <a:bodyPr>
            <a:noAutofit/>
          </a:bodyPr>
          <a:lstStyle/>
          <a:p>
            <a:r>
              <a:rPr lang="en-US" sz="3200" dirty="0" smtClean="0"/>
              <a:t>Rule of Law vs. “Rule of Law” 	</a:t>
            </a:r>
            <a:endParaRPr lang="en-US" sz="3200" dirty="0"/>
          </a:p>
        </p:txBody>
      </p:sp>
      <p:sp>
        <p:nvSpPr>
          <p:cNvPr id="3" name="Content Placeholder 2"/>
          <p:cNvSpPr>
            <a:spLocks noGrp="1"/>
          </p:cNvSpPr>
          <p:nvPr>
            <p:ph idx="1"/>
          </p:nvPr>
        </p:nvSpPr>
        <p:spPr>
          <a:xfrm>
            <a:off x="0" y="725674"/>
            <a:ext cx="9144000" cy="6132326"/>
          </a:xfrm>
        </p:spPr>
        <p:txBody>
          <a:bodyPr>
            <a:normAutofit fontScale="32500" lnSpcReduction="20000"/>
          </a:bodyPr>
          <a:lstStyle/>
          <a:p>
            <a:r>
              <a:rPr lang="en-US" sz="4500" dirty="0" err="1" smtClean="0"/>
              <a:t>Horwitz</a:t>
            </a:r>
            <a:endParaRPr lang="en-US" sz="4500" dirty="0" smtClean="0"/>
          </a:p>
          <a:p>
            <a:pPr lvl="1"/>
            <a:r>
              <a:rPr lang="en-US" sz="4500" dirty="0" smtClean="0"/>
              <a:t>Douglas Hay: the "rule of law" as an ideology required the English ruling classes to accept a degree of self-limitation in order to govern effectively. [</a:t>
            </a:r>
            <a:r>
              <a:rPr lang="en-US" sz="4500" dirty="0" err="1" smtClean="0"/>
              <a:t>U]se</a:t>
            </a:r>
            <a:r>
              <a:rPr lang="en-US" sz="4500" dirty="0" smtClean="0"/>
              <a:t> of legal ideology as a means of social control required that it be believed and acted upon by both higher and lower classes. </a:t>
            </a:r>
          </a:p>
          <a:p>
            <a:pPr lvl="1"/>
            <a:r>
              <a:rPr lang="en-US" sz="4500" dirty="0" smtClean="0"/>
              <a:t>E.P. Thompson: [</a:t>
            </a:r>
            <a:r>
              <a:rPr lang="en-US" sz="4500" dirty="0" err="1" smtClean="0"/>
              <a:t>T]here</a:t>
            </a:r>
            <a:r>
              <a:rPr lang="en-US" sz="4500" dirty="0" smtClean="0"/>
              <a:t> is a difference between arbitrary power and the rule of law. We ought to expose the shams and inequities which may be concealed beneath this law. But the rule of law itself, the imposing of effective inhibitions upon power and the </a:t>
            </a:r>
            <a:r>
              <a:rPr lang="en-US" sz="4500" dirty="0" err="1" smtClean="0"/>
              <a:t>defence</a:t>
            </a:r>
            <a:r>
              <a:rPr lang="en-US" sz="4500" dirty="0" smtClean="0"/>
              <a:t> of the citizen from power's all-intrusive claims, seems to me to be an unqualified human good. To deny or belittle this good is, in this dangerous century when the resources and pretensions of power continue to enlarge, a desperate error of intellectual abstraction.</a:t>
            </a:r>
          </a:p>
          <a:p>
            <a:r>
              <a:rPr lang="en-US" sz="4500" dirty="0" smtClean="0"/>
              <a:t>Altman (Critical Legal Studies)</a:t>
            </a:r>
          </a:p>
          <a:p>
            <a:pPr lvl="1"/>
            <a:r>
              <a:rPr lang="en-US" sz="4250" dirty="0" smtClean="0"/>
              <a:t>Law vs. politics/morals; “correct” legal solution (Llewellyn); judges impose political and moral views under cover of law</a:t>
            </a:r>
          </a:p>
          <a:p>
            <a:pPr lvl="1"/>
            <a:r>
              <a:rPr lang="en-US" sz="4250" dirty="0" smtClean="0"/>
              <a:t>Indeterminate legal rules don’t determine cases; political/moral views do</a:t>
            </a:r>
          </a:p>
          <a:p>
            <a:pPr lvl="1"/>
            <a:r>
              <a:rPr lang="en-US" sz="4250" dirty="0" smtClean="0"/>
              <a:t>Law rule fetishism</a:t>
            </a:r>
          </a:p>
          <a:p>
            <a:r>
              <a:rPr lang="en-US" sz="4500" dirty="0" smtClean="0"/>
              <a:t>Fuller: Managerial direction vs. rule of law</a:t>
            </a:r>
          </a:p>
          <a:p>
            <a:pPr marL="971550" lvl="1" indent="-514350">
              <a:buFont typeface="+mj-lt"/>
              <a:buAutoNum type="arabicPeriod"/>
            </a:pPr>
            <a:r>
              <a:rPr lang="en-US" sz="4000" dirty="0" smtClean="0"/>
              <a:t>Rules</a:t>
            </a:r>
          </a:p>
          <a:p>
            <a:pPr marL="971550" lvl="1" indent="-514350">
              <a:buFont typeface="+mj-lt"/>
              <a:buAutoNum type="arabicPeriod"/>
            </a:pPr>
            <a:r>
              <a:rPr lang="en-US" sz="4000" dirty="0" smtClean="0"/>
              <a:t>Publicity</a:t>
            </a:r>
          </a:p>
          <a:p>
            <a:pPr marL="971550" lvl="1" indent="-514350">
              <a:buFont typeface="+mj-lt"/>
              <a:buAutoNum type="arabicPeriod"/>
            </a:pPr>
            <a:r>
              <a:rPr lang="en-US" sz="4000" dirty="0" err="1" smtClean="0"/>
              <a:t>Prospectivity</a:t>
            </a:r>
            <a:endParaRPr lang="en-US" sz="4000" dirty="0" smtClean="0"/>
          </a:p>
          <a:p>
            <a:pPr marL="971550" lvl="1" indent="-514350">
              <a:buFont typeface="+mj-lt"/>
              <a:buAutoNum type="arabicPeriod"/>
            </a:pPr>
            <a:r>
              <a:rPr lang="en-US" sz="4000" dirty="0" smtClean="0"/>
              <a:t>Understandability</a:t>
            </a:r>
          </a:p>
          <a:p>
            <a:pPr marL="971550" lvl="1" indent="-514350">
              <a:buFont typeface="+mj-lt"/>
              <a:buAutoNum type="arabicPeriod"/>
            </a:pPr>
            <a:r>
              <a:rPr lang="en-US" sz="4000" dirty="0" smtClean="0"/>
              <a:t>Consistency</a:t>
            </a:r>
          </a:p>
          <a:p>
            <a:pPr marL="971550" lvl="1" indent="-514350">
              <a:buFont typeface="+mj-lt"/>
              <a:buAutoNum type="arabicPeriod"/>
            </a:pPr>
            <a:r>
              <a:rPr lang="en-US" sz="4000" dirty="0" smtClean="0"/>
              <a:t>Possibility</a:t>
            </a:r>
          </a:p>
          <a:p>
            <a:pPr marL="971550" lvl="1" indent="-514350">
              <a:buFont typeface="+mj-lt"/>
              <a:buAutoNum type="arabicPeriod"/>
            </a:pPr>
            <a:r>
              <a:rPr lang="en-US" sz="4000" dirty="0" smtClean="0"/>
              <a:t>Constancy</a:t>
            </a:r>
          </a:p>
          <a:p>
            <a:pPr marL="971550" lvl="1" indent="-514350">
              <a:buFont typeface="+mj-lt"/>
              <a:buAutoNum type="arabicPeriod"/>
            </a:pPr>
            <a:r>
              <a:rPr lang="en-US" sz="4000" dirty="0" smtClean="0"/>
              <a:t>[Congruence]</a:t>
            </a:r>
          </a:p>
          <a:p>
            <a:pPr marL="971550" lvl="1" indent="-514350">
              <a:buFont typeface="+mj-lt"/>
              <a:buAutoNum type="arabicPeriod"/>
            </a:pPr>
            <a:endParaRPr lang="en-US" dirty="0" smtClean="0"/>
          </a:p>
          <a:p>
            <a:pPr marL="971550" lvl="1" indent="-514350">
              <a:buFont typeface="+mj-lt"/>
              <a:buAutoNum type="arabicPeriod"/>
            </a:pPr>
            <a:endParaRPr lang="en-US" dirty="0" smtClean="0"/>
          </a:p>
          <a:p>
            <a:pPr lvl="1"/>
            <a:endParaRPr lang="en-US" dirty="0"/>
          </a:p>
        </p:txBody>
      </p:sp>
      <p:pic>
        <p:nvPicPr>
          <p:cNvPr id="5" name="Picture 4" descr="fuller.jpg"/>
          <p:cNvPicPr>
            <a:picLocks noChangeAspect="1"/>
          </p:cNvPicPr>
          <p:nvPr/>
        </p:nvPicPr>
        <p:blipFill>
          <a:blip r:embed="rId2"/>
          <a:stretch>
            <a:fillRect/>
          </a:stretch>
        </p:blipFill>
        <p:spPr>
          <a:xfrm>
            <a:off x="6965696" y="4406900"/>
            <a:ext cx="1721104" cy="2235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10556"/>
          </a:xfrm>
        </p:spPr>
        <p:txBody>
          <a:bodyPr>
            <a:normAutofit/>
          </a:bodyPr>
          <a:lstStyle/>
          <a:p>
            <a:r>
              <a:rPr lang="en-US" sz="3200" dirty="0" smtClean="0"/>
              <a:t>Ocean Port 2001</a:t>
            </a:r>
            <a:endParaRPr lang="en-US" sz="3200" dirty="0"/>
          </a:p>
        </p:txBody>
      </p:sp>
      <p:sp>
        <p:nvSpPr>
          <p:cNvPr id="3" name="Content Placeholder 2"/>
          <p:cNvSpPr>
            <a:spLocks noGrp="1"/>
          </p:cNvSpPr>
          <p:nvPr>
            <p:ph idx="1"/>
          </p:nvPr>
        </p:nvSpPr>
        <p:spPr>
          <a:xfrm>
            <a:off x="0" y="710557"/>
            <a:ext cx="9144000" cy="6147443"/>
          </a:xfrm>
        </p:spPr>
        <p:txBody>
          <a:bodyPr>
            <a:normAutofit fontScale="77500" lnSpcReduction="20000"/>
          </a:bodyPr>
          <a:lstStyle/>
          <a:p>
            <a:r>
              <a:rPr lang="en-US" dirty="0" smtClean="0"/>
              <a:t>independence (liquor board appointment “at pleasure”)? Procedural fairness/natural justice? </a:t>
            </a:r>
          </a:p>
          <a:p>
            <a:r>
              <a:rPr lang="en-US" dirty="0" smtClean="0"/>
              <a:t>Decision:</a:t>
            </a:r>
          </a:p>
          <a:p>
            <a:pPr lvl="1"/>
            <a:r>
              <a:rPr lang="en-US" sz="2571" dirty="0" smtClean="0"/>
              <a:t>Not for us to decide: plumb and implement legislative intent</a:t>
            </a:r>
          </a:p>
          <a:p>
            <a:pPr lvl="1">
              <a:buNone/>
            </a:pPr>
            <a:r>
              <a:rPr lang="en-US" sz="2571" dirty="0" smtClean="0"/>
              <a:t>“The appellant, with the support of the intervening Attorneys General, argues that this reasoning disregards a </a:t>
            </a:r>
            <a:r>
              <a:rPr lang="en-US" sz="2571" dirty="0" smtClean="0">
                <a:solidFill>
                  <a:srgbClr val="FF0000"/>
                </a:solidFill>
              </a:rPr>
              <a:t>fundamental principle of law: absent a constitutional challenge, a statutory regime prevails over common law principles of natural justice. </a:t>
            </a:r>
          </a:p>
          <a:p>
            <a:pPr lvl="1">
              <a:buNone/>
            </a:pPr>
            <a:r>
              <a:rPr lang="en-US" sz="2571" dirty="0" smtClean="0"/>
              <a:t>… It is the </a:t>
            </a:r>
            <a:r>
              <a:rPr lang="en-US" sz="2571" dirty="0" smtClean="0">
                <a:solidFill>
                  <a:srgbClr val="FF0000"/>
                </a:solidFill>
              </a:rPr>
              <a:t>legislature or Parliament that determines the degree of independence </a:t>
            </a:r>
            <a:r>
              <a:rPr lang="en-US" sz="2571" dirty="0" smtClean="0"/>
              <a:t>required of tribunal members. The statute must be construed as a whole to </a:t>
            </a:r>
            <a:r>
              <a:rPr lang="en-US" sz="2571" dirty="0" smtClean="0">
                <a:solidFill>
                  <a:srgbClr val="FF0000"/>
                </a:solidFill>
              </a:rPr>
              <a:t>determine </a:t>
            </a:r>
            <a:r>
              <a:rPr lang="en-US" sz="2571" dirty="0" smtClean="0"/>
              <a:t>the degree of independence the </a:t>
            </a:r>
            <a:r>
              <a:rPr lang="en-US" sz="2571" dirty="0" smtClean="0">
                <a:solidFill>
                  <a:srgbClr val="FF0000"/>
                </a:solidFill>
              </a:rPr>
              <a:t>legislature intended</a:t>
            </a:r>
            <a:r>
              <a:rPr lang="en-US" sz="2571" dirty="0" smtClean="0"/>
              <a:t>.”</a:t>
            </a:r>
          </a:p>
          <a:p>
            <a:pPr lvl="1"/>
            <a:r>
              <a:rPr lang="en-US" sz="2571" dirty="0" smtClean="0"/>
              <a:t>Principles of natural justice as guidelines of statutory interpretation (rebuttable presumption)</a:t>
            </a:r>
          </a:p>
          <a:p>
            <a:pPr lvl="2"/>
            <a:r>
              <a:rPr lang="en-US" sz="2571" dirty="0" smtClean="0"/>
              <a:t>“like all principles of natural justice, the degree of independence required of tribunal members may be ousted by express statutory language or necessary implication” (22) </a:t>
            </a:r>
          </a:p>
          <a:p>
            <a:pPr lvl="3"/>
            <a:r>
              <a:rPr lang="en-US" sz="2571" dirty="0" smtClean="0"/>
              <a:t>As in this case: “at pleasure”</a:t>
            </a:r>
          </a:p>
          <a:p>
            <a:pPr lvl="2"/>
            <a:r>
              <a:rPr lang="en-US" sz="2571" dirty="0" smtClean="0"/>
              <a:t>Only applicable to “silent or ambiguous legislation”: “Confronted with silent or ambiguous legislation, courts generally infer that Parliament or the legislature </a:t>
            </a:r>
            <a:r>
              <a:rPr lang="en-US" sz="2571" dirty="0" smtClean="0">
                <a:solidFill>
                  <a:srgbClr val="FF0000"/>
                </a:solidFill>
              </a:rPr>
              <a:t>intended</a:t>
            </a:r>
            <a:r>
              <a:rPr lang="en-US" sz="2571" dirty="0" smtClean="0"/>
              <a:t> the tribunal's process to comport with principles of natural justice.” (not constraint, only guide</a:t>
            </a:r>
          </a:p>
          <a:p>
            <a:pPr lvl="1"/>
            <a:endParaRPr lang="en-US" dirty="0" smtClean="0"/>
          </a:p>
        </p:txBody>
      </p:sp>
      <p:pic>
        <p:nvPicPr>
          <p:cNvPr id="4" name="Picture 3" descr="lodestar2.jpg"/>
          <p:cNvPicPr>
            <a:picLocks noChangeAspect="1"/>
          </p:cNvPicPr>
          <p:nvPr/>
        </p:nvPicPr>
        <p:blipFill>
          <a:blip r:embed="rId2"/>
          <a:stretch>
            <a:fillRect/>
          </a:stretch>
        </p:blipFill>
        <p:spPr>
          <a:xfrm>
            <a:off x="8027909" y="710557"/>
            <a:ext cx="920496" cy="9204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1962"/>
          </a:xfrm>
        </p:spPr>
        <p:txBody>
          <a:bodyPr>
            <a:noAutofit/>
          </a:bodyPr>
          <a:lstStyle/>
          <a:p>
            <a:r>
              <a:rPr lang="en-US" sz="3200" dirty="0" smtClean="0"/>
              <a:t>Willis on Statutory Interpretation</a:t>
            </a:r>
            <a:endParaRPr lang="en-US" sz="3200" dirty="0"/>
          </a:p>
        </p:txBody>
      </p:sp>
      <p:sp>
        <p:nvSpPr>
          <p:cNvPr id="3" name="Content Placeholder 2"/>
          <p:cNvSpPr>
            <a:spLocks noGrp="1"/>
          </p:cNvSpPr>
          <p:nvPr>
            <p:ph idx="1"/>
          </p:nvPr>
        </p:nvSpPr>
        <p:spPr>
          <a:xfrm>
            <a:off x="177800" y="965200"/>
            <a:ext cx="8813800" cy="5892800"/>
          </a:xfrm>
        </p:spPr>
        <p:txBody>
          <a:bodyPr>
            <a:normAutofit fontScale="62500" lnSpcReduction="20000"/>
          </a:bodyPr>
          <a:lstStyle/>
          <a:p>
            <a:pPr>
              <a:buNone/>
            </a:pPr>
            <a:r>
              <a:rPr lang="en-US" dirty="0" smtClean="0"/>
              <a:t>(1) Ordinary Meaning: ”What is the meaning of this word when read alone?”</a:t>
            </a:r>
          </a:p>
          <a:p>
            <a:pPr lvl="1"/>
            <a:r>
              <a:rPr lang="en-US" dirty="0" smtClean="0"/>
              <a:t>Dictionaries (statutory, law, general)</a:t>
            </a:r>
          </a:p>
          <a:p>
            <a:pPr>
              <a:buNone/>
            </a:pPr>
            <a:r>
              <a:rPr lang="en-US" dirty="0" smtClean="0"/>
              <a:t>(2) Context 1: ”What is the meaning of this word when read together with the rest of the words of the Act?” </a:t>
            </a:r>
          </a:p>
          <a:p>
            <a:pPr lvl="1"/>
            <a:r>
              <a:rPr lang="en-US" dirty="0" smtClean="0"/>
              <a:t>“Words, like people, </a:t>
            </a:r>
            <a:r>
              <a:rPr lang="en-US" sz="2839" dirty="0" smtClean="0">
                <a:solidFill>
                  <a:srgbClr val="0000FF"/>
                </a:solidFill>
              </a:rPr>
              <a:t>take their </a:t>
            </a:r>
            <a:r>
              <a:rPr lang="en-US" sz="2839" dirty="0" err="1" smtClean="0">
                <a:solidFill>
                  <a:srgbClr val="0000FF"/>
                </a:solidFill>
              </a:rPr>
              <a:t>colour</a:t>
            </a:r>
            <a:r>
              <a:rPr lang="en-US" dirty="0" smtClean="0"/>
              <a:t> from their surroundings.”</a:t>
            </a:r>
          </a:p>
          <a:p>
            <a:pPr lvl="1">
              <a:buNone/>
            </a:pPr>
            <a:r>
              <a:rPr lang="en-US" sz="3200" dirty="0" smtClean="0"/>
              <a:t>(a) “</a:t>
            </a:r>
            <a:r>
              <a:rPr lang="en-US" sz="3200" dirty="0" err="1" smtClean="0"/>
              <a:t>Noscitur</a:t>
            </a:r>
            <a:r>
              <a:rPr lang="en-US" sz="3200" dirty="0" smtClean="0"/>
              <a:t> a </a:t>
            </a:r>
            <a:r>
              <a:rPr lang="en-US" sz="3200" dirty="0" err="1" smtClean="0"/>
              <a:t>sociis</a:t>
            </a:r>
            <a:r>
              <a:rPr lang="en-US" sz="3200" dirty="0" smtClean="0"/>
              <a:t>” [known by his/her associates]</a:t>
            </a:r>
          </a:p>
          <a:p>
            <a:pPr marL="1371600" lvl="2" indent="-457200"/>
            <a:r>
              <a:rPr lang="en-US" sz="2880" dirty="0" smtClean="0"/>
              <a:t>general word takes its </a:t>
            </a:r>
            <a:r>
              <a:rPr lang="en-US" sz="2880" dirty="0" err="1" smtClean="0"/>
              <a:t>colour</a:t>
            </a:r>
            <a:r>
              <a:rPr lang="en-US" sz="2880" dirty="0" smtClean="0"/>
              <a:t> from the preceding specific words with which it is used [in “stab, cut or wound,” “wound” does not include biting off nose…]</a:t>
            </a:r>
          </a:p>
          <a:p>
            <a:pPr marL="514350" indent="-514350">
              <a:buNone/>
            </a:pPr>
            <a:r>
              <a:rPr lang="en-US" dirty="0" smtClean="0"/>
              <a:t>	(</a:t>
            </a:r>
            <a:r>
              <a:rPr lang="en-US" dirty="0" err="1" smtClean="0"/>
              <a:t>b</a:t>
            </a:r>
            <a:r>
              <a:rPr lang="en-US" dirty="0" smtClean="0"/>
              <a:t>) “</a:t>
            </a:r>
            <a:r>
              <a:rPr lang="en-US" dirty="0" err="1" smtClean="0"/>
              <a:t>Ejusdem</a:t>
            </a:r>
            <a:r>
              <a:rPr lang="en-US" dirty="0" smtClean="0"/>
              <a:t> generis” [of the same kind]</a:t>
            </a:r>
          </a:p>
          <a:p>
            <a:pPr marL="1314450" lvl="2" indent="-514350"/>
            <a:r>
              <a:rPr lang="en-US" sz="2880" dirty="0" smtClean="0"/>
              <a:t>	general phrase ("or other causes", "and all kinds of merchandise”; "an automobile, automobile truck, automobile wagon, motorcycle, or any other self-propelled vehicle not designed for running on rails” doesn’t include airplane)</a:t>
            </a:r>
          </a:p>
          <a:p>
            <a:pPr marL="514350" indent="-514350">
              <a:buNone/>
            </a:pPr>
            <a:r>
              <a:rPr lang="en-US" dirty="0" smtClean="0"/>
              <a:t>	(</a:t>
            </a:r>
            <a:r>
              <a:rPr lang="en-US" dirty="0" err="1" smtClean="0"/>
              <a:t>c</a:t>
            </a:r>
            <a:r>
              <a:rPr lang="en-US" dirty="0" smtClean="0"/>
              <a:t>) “</a:t>
            </a:r>
            <a:r>
              <a:rPr lang="en-US" dirty="0" err="1" smtClean="0"/>
              <a:t>Expressio</a:t>
            </a:r>
            <a:r>
              <a:rPr lang="en-US" dirty="0" smtClean="0"/>
              <a:t> </a:t>
            </a:r>
            <a:r>
              <a:rPr lang="en-US" dirty="0" err="1" smtClean="0"/>
              <a:t>unius</a:t>
            </a:r>
            <a:r>
              <a:rPr lang="en-US" dirty="0" smtClean="0"/>
              <a:t> [</a:t>
            </a:r>
            <a:r>
              <a:rPr lang="en-US" dirty="0" err="1" smtClean="0"/>
              <a:t>est</a:t>
            </a:r>
            <a:r>
              <a:rPr lang="en-US" dirty="0" smtClean="0"/>
              <a:t>] </a:t>
            </a:r>
            <a:r>
              <a:rPr lang="en-US" dirty="0" err="1" smtClean="0"/>
              <a:t>exclusio</a:t>
            </a:r>
            <a:r>
              <a:rPr lang="en-US" dirty="0" smtClean="0"/>
              <a:t> </a:t>
            </a:r>
            <a:r>
              <a:rPr lang="en-US" dirty="0" err="1" smtClean="0"/>
              <a:t>alterius</a:t>
            </a:r>
            <a:r>
              <a:rPr lang="en-US" dirty="0" smtClean="0"/>
              <a:t>” [the expression of one [is] the exclusion of another]</a:t>
            </a:r>
          </a:p>
          <a:p>
            <a:pPr>
              <a:buNone/>
            </a:pPr>
            <a:r>
              <a:rPr lang="en-US" dirty="0" smtClean="0"/>
              <a:t>(3) Subject matter (context 2): ”What is the meaning of this word when read against the background of that part of human conduct with which the Act is dealing?”</a:t>
            </a:r>
          </a:p>
          <a:p>
            <a:pPr>
              <a:buNone/>
            </a:pPr>
            <a:endParaRPr lang="en-US" dirty="0" smtClean="0"/>
          </a:p>
          <a:p>
            <a:pPr marL="342900" lvl="1" indent="-342900">
              <a:buNone/>
            </a:pPr>
            <a:r>
              <a:rPr lang="en-US" sz="3765" dirty="0" smtClean="0"/>
              <a:t>Sum: “A court invokes whichever of the rules produces a result that satisfies its sense of justice in the case before it.”</a:t>
            </a:r>
            <a:endParaRPr lang="en-US" dirty="0" smtClean="0"/>
          </a:p>
          <a:p>
            <a:pPr lvl="2"/>
            <a:endParaRPr lang="en-US" dirty="0"/>
          </a:p>
        </p:txBody>
      </p:sp>
      <p:pic>
        <p:nvPicPr>
          <p:cNvPr id="4" name="Picture 3" descr="willis pic.jpg"/>
          <p:cNvPicPr>
            <a:picLocks noChangeAspect="1"/>
          </p:cNvPicPr>
          <p:nvPr/>
        </p:nvPicPr>
        <p:blipFill>
          <a:blip r:embed="rId2"/>
          <a:stretch>
            <a:fillRect/>
          </a:stretch>
        </p:blipFill>
        <p:spPr>
          <a:xfrm>
            <a:off x="8298125" y="0"/>
            <a:ext cx="777349" cy="144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Llewellyn’s Three Ingredients of Statutory Interpretation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US" dirty="0" smtClean="0"/>
              <a:t>Current tradition</a:t>
            </a:r>
          </a:p>
          <a:p>
            <a:pPr marL="914400" lvl="1" indent="-514350">
              <a:buNone/>
            </a:pPr>
            <a:r>
              <a:rPr lang="en-US" dirty="0" smtClean="0"/>
              <a:t>Grand Style (principle over precedent)</a:t>
            </a:r>
          </a:p>
          <a:p>
            <a:pPr marL="914400" lvl="1" indent="-514350">
              <a:buNone/>
            </a:pPr>
            <a:r>
              <a:rPr lang="en-US" dirty="0" smtClean="0"/>
              <a:t>Formal Style (precedent over principle)</a:t>
            </a:r>
          </a:p>
          <a:p>
            <a:pPr marL="514350" indent="-514350">
              <a:buFont typeface="+mj-lt"/>
              <a:buAutoNum type="alphaLcParenR"/>
            </a:pPr>
            <a:r>
              <a:rPr lang="en-US" dirty="0" smtClean="0"/>
              <a:t>Current temper</a:t>
            </a:r>
          </a:p>
          <a:p>
            <a:pPr marL="914400" lvl="1" indent="-514350">
              <a:buNone/>
            </a:pPr>
            <a:r>
              <a:rPr lang="en-US" dirty="0" smtClean="0"/>
              <a:t>Love of creativeness</a:t>
            </a:r>
          </a:p>
          <a:p>
            <a:pPr marL="914400" lvl="1" indent="-514350">
              <a:buNone/>
            </a:pPr>
            <a:r>
              <a:rPr lang="en-US" dirty="0" smtClean="0"/>
              <a:t>Love of order</a:t>
            </a:r>
          </a:p>
          <a:p>
            <a:pPr marL="514350" indent="-514350">
              <a:buFont typeface="+mj-lt"/>
              <a:buAutoNum type="alphaLcParenR"/>
            </a:pPr>
            <a:r>
              <a:rPr lang="en-US" dirty="0" smtClean="0"/>
              <a:t>Situation sense</a:t>
            </a:r>
          </a:p>
          <a:p>
            <a:pPr marL="914400" lvl="1" indent="-514350">
              <a:buNone/>
            </a:pPr>
            <a:r>
              <a:rPr lang="en-US" dirty="0" smtClean="0"/>
              <a:t>Accidental sympathy vs. long-range justice for all</a:t>
            </a:r>
          </a:p>
          <a:p>
            <a:endParaRPr lang="en-US" dirty="0" smtClean="0"/>
          </a:p>
        </p:txBody>
      </p:sp>
      <p:pic>
        <p:nvPicPr>
          <p:cNvPr id="4" name="Picture 3" descr="Llewellyn.jpg"/>
          <p:cNvPicPr>
            <a:picLocks noChangeAspect="1"/>
          </p:cNvPicPr>
          <p:nvPr/>
        </p:nvPicPr>
        <p:blipFill>
          <a:blip r:embed="rId2"/>
          <a:stretch>
            <a:fillRect/>
          </a:stretch>
        </p:blipFill>
        <p:spPr>
          <a:xfrm>
            <a:off x="6864350" y="1600200"/>
            <a:ext cx="2095500" cy="3035300"/>
          </a:xfrm>
          <a:prstGeom prst="rect">
            <a:avLst/>
          </a:prstGeom>
        </p:spPr>
      </p:pic>
      <p:sp>
        <p:nvSpPr>
          <p:cNvPr id="5" name="Cloud Callout 4"/>
          <p:cNvSpPr/>
          <p:nvPr/>
        </p:nvSpPr>
        <p:spPr>
          <a:xfrm>
            <a:off x="7162800" y="987552"/>
            <a:ext cx="2184400" cy="61264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Friends call me </a:t>
            </a:r>
            <a:r>
              <a:rPr lang="en-US" sz="1200" dirty="0" err="1" smtClean="0"/>
              <a:t>Löwelein</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11509"/>
          </a:xfrm>
        </p:spPr>
        <p:txBody>
          <a:bodyPr>
            <a:normAutofit fontScale="90000"/>
          </a:bodyPr>
          <a:lstStyle/>
          <a:p>
            <a:r>
              <a:rPr lang="en-US" sz="3200" dirty="0" smtClean="0"/>
              <a:t>Nicholson </a:t>
            </a:r>
            <a:r>
              <a:rPr lang="en-US" sz="3200" dirty="0" err="1" smtClean="0"/>
              <a:t>v</a:t>
            </a:r>
            <a:r>
              <a:rPr lang="en-US" sz="3200" dirty="0" smtClean="0"/>
              <a:t>. </a:t>
            </a:r>
            <a:r>
              <a:rPr lang="en-US" sz="3200" dirty="0" err="1" smtClean="0"/>
              <a:t>Haldimand</a:t>
            </a:r>
            <a:r>
              <a:rPr lang="en-US" sz="3200" dirty="0" smtClean="0"/>
              <a:t>-Norfolk 1979</a:t>
            </a:r>
            <a:endParaRPr lang="en-US" sz="3200" dirty="0"/>
          </a:p>
        </p:txBody>
      </p:sp>
      <p:sp>
        <p:nvSpPr>
          <p:cNvPr id="6" name="Content Placeholder 5"/>
          <p:cNvSpPr>
            <a:spLocks noGrp="1"/>
          </p:cNvSpPr>
          <p:nvPr>
            <p:ph idx="1"/>
          </p:nvPr>
        </p:nvSpPr>
        <p:spPr>
          <a:xfrm>
            <a:off x="0" y="997802"/>
            <a:ext cx="9144000" cy="5860198"/>
          </a:xfrm>
        </p:spPr>
        <p:txBody>
          <a:bodyPr>
            <a:normAutofit fontScale="70000" lnSpcReduction="20000"/>
          </a:bodyPr>
          <a:lstStyle/>
          <a:p>
            <a:r>
              <a:rPr lang="en-US" dirty="0" smtClean="0"/>
              <a:t>(1) No reasons, (2) no notice, (3) no hearing</a:t>
            </a:r>
          </a:p>
          <a:p>
            <a:r>
              <a:rPr lang="en-US" dirty="0" smtClean="0"/>
              <a:t>Duty of (procedural) fairness? yes, sort of (natural justice with </a:t>
            </a:r>
          </a:p>
          <a:p>
            <a:pPr>
              <a:buNone/>
            </a:pPr>
            <a:r>
              <a:rPr lang="en-US" dirty="0" smtClean="0"/>
              <a:t>	a small “</a:t>
            </a:r>
            <a:r>
              <a:rPr lang="en-US" dirty="0" err="1" smtClean="0"/>
              <a:t>n</a:t>
            </a:r>
            <a:r>
              <a:rPr lang="en-US" dirty="0" smtClean="0"/>
              <a:t>” (and a small “</a:t>
            </a:r>
            <a:r>
              <a:rPr lang="en-US" dirty="0" err="1" smtClean="0"/>
              <a:t>j</a:t>
            </a:r>
            <a:r>
              <a:rPr lang="en-US" dirty="0" smtClean="0"/>
              <a:t>”…)) [halfway house…]</a:t>
            </a:r>
          </a:p>
          <a:p>
            <a:r>
              <a:rPr lang="en-US" dirty="0" smtClean="0"/>
              <a:t>Rand-talk: </a:t>
            </a:r>
          </a:p>
          <a:p>
            <a:pPr lvl="1"/>
            <a:r>
              <a:rPr lang="en-US" dirty="0" smtClean="0"/>
              <a:t>The effect of the judgment below is that a constable who has served eighteen months or more is afforded protection against arbitrary discipline or discharge through the requirement of notice and hearing and appellate review, but there is no protection at all, </a:t>
            </a:r>
            <a:r>
              <a:rPr lang="en-US" dirty="0" smtClean="0">
                <a:solidFill>
                  <a:srgbClr val="FF0000"/>
                </a:solidFill>
              </a:rPr>
              <a:t>no halfway house</a:t>
            </a:r>
            <a:r>
              <a:rPr lang="en-US" dirty="0" smtClean="0"/>
              <a:t>, between the observance of natural justice aforesaid and </a:t>
            </a:r>
            <a:r>
              <a:rPr lang="en-US" dirty="0" smtClean="0">
                <a:solidFill>
                  <a:srgbClr val="FF0000"/>
                </a:solidFill>
              </a:rPr>
              <a:t>arbitrary </a:t>
            </a:r>
            <a:r>
              <a:rPr lang="en-US" dirty="0" smtClean="0"/>
              <a:t>removal in the case of a constable who has held office for less than eighteen months. </a:t>
            </a:r>
          </a:p>
          <a:p>
            <a:r>
              <a:rPr lang="en-US" dirty="0" smtClean="0"/>
              <a:t>The Halfway House (lower-case natural justice, natural justice </a:t>
            </a:r>
            <a:r>
              <a:rPr lang="en-US" dirty="0" err="1" smtClean="0"/>
              <a:t>lite</a:t>
            </a:r>
            <a:r>
              <a:rPr lang="en-US" dirty="0" smtClean="0"/>
              <a:t>, mini-NJ…): what, precisely, is Nicholson (public officeholder) owed?</a:t>
            </a:r>
          </a:p>
          <a:p>
            <a:pPr lvl="1"/>
            <a:r>
              <a:rPr lang="en-US" dirty="0" smtClean="0"/>
              <a:t>Depends… (fair, not arbitrary…); </a:t>
            </a:r>
            <a:r>
              <a:rPr lang="en-US" dirty="0" err="1" smtClean="0"/>
              <a:t>Goldilock-y</a:t>
            </a:r>
            <a:r>
              <a:rPr lang="en-US" dirty="0" smtClean="0"/>
              <a:t>: just right</a:t>
            </a:r>
          </a:p>
          <a:p>
            <a:pPr lvl="1"/>
            <a:r>
              <a:rPr lang="en-US" dirty="0" smtClean="0"/>
              <a:t>“If there were too much elaboration of procedural safeguards, nothing could be done simply and quickly and cheaply. Administrative or executive efficiency and economy should not be too readily sacrificed.”</a:t>
            </a:r>
          </a:p>
          <a:p>
            <a:pPr lvl="1"/>
            <a:r>
              <a:rPr lang="en-US" dirty="0" smtClean="0"/>
              <a:t>Classification? quasi-judicial (22)</a:t>
            </a:r>
          </a:p>
          <a:p>
            <a:pPr lvl="2"/>
            <a:r>
              <a:rPr lang="en-US" dirty="0" smtClean="0"/>
              <a:t>Conceptual vs. functional (</a:t>
            </a:r>
            <a:r>
              <a:rPr lang="en-US" dirty="0" err="1" smtClean="0"/>
              <a:t>Mullan</a:t>
            </a:r>
            <a:r>
              <a:rPr lang="en-US" dirty="0" smtClean="0"/>
              <a:t>…) (23)</a:t>
            </a:r>
          </a:p>
          <a:p>
            <a:pPr lvl="2"/>
            <a:r>
              <a:rPr lang="en-US" dirty="0" smtClean="0"/>
              <a:t>Can’t tell quasi-judicial from judicial from administrative</a:t>
            </a:r>
          </a:p>
        </p:txBody>
      </p:sp>
      <p:pic>
        <p:nvPicPr>
          <p:cNvPr id="4" name="Picture 3" descr="night-watch-man.jpg"/>
          <p:cNvPicPr>
            <a:picLocks noChangeAspect="1"/>
          </p:cNvPicPr>
          <p:nvPr/>
        </p:nvPicPr>
        <p:blipFill>
          <a:blip r:embed="rId2"/>
          <a:stretch>
            <a:fillRect/>
          </a:stretch>
        </p:blipFill>
        <p:spPr>
          <a:xfrm>
            <a:off x="7610824" y="0"/>
            <a:ext cx="1533176" cy="20107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1950"/>
          </a:xfrm>
        </p:spPr>
        <p:txBody>
          <a:bodyPr>
            <a:normAutofit/>
          </a:bodyPr>
          <a:lstStyle/>
          <a:p>
            <a:r>
              <a:rPr lang="en-US" sz="3200" dirty="0" smtClean="0"/>
              <a:t>Baker 1999</a:t>
            </a:r>
            <a:endParaRPr lang="en-US" sz="3200" dirty="0"/>
          </a:p>
        </p:txBody>
      </p:sp>
      <p:sp>
        <p:nvSpPr>
          <p:cNvPr id="3" name="Content Placeholder 2"/>
          <p:cNvSpPr>
            <a:spLocks noGrp="1"/>
          </p:cNvSpPr>
          <p:nvPr>
            <p:ph idx="1"/>
          </p:nvPr>
        </p:nvSpPr>
        <p:spPr>
          <a:xfrm>
            <a:off x="0" y="1045882"/>
            <a:ext cx="8686800" cy="5812118"/>
          </a:xfrm>
        </p:spPr>
        <p:txBody>
          <a:bodyPr>
            <a:normAutofit fontScale="77500" lnSpcReduction="20000"/>
          </a:bodyPr>
          <a:lstStyle/>
          <a:p>
            <a:pPr marL="514350" indent="-514350" algn="ctr">
              <a:buNone/>
            </a:pPr>
            <a:r>
              <a:rPr lang="en-US" b="1" i="1" dirty="0" smtClean="0"/>
              <a:t>The Fabulous Baker Factors</a:t>
            </a:r>
          </a:p>
          <a:p>
            <a:pPr marL="514350" indent="-514350" algn="ctr">
              <a:buNone/>
            </a:pPr>
            <a:endParaRPr lang="en-US" b="1" i="1" dirty="0" smtClean="0"/>
          </a:p>
          <a:p>
            <a:pPr marL="514350" indent="-514350">
              <a:buFont typeface="+mj-lt"/>
              <a:buAutoNum type="arabicPeriod"/>
            </a:pPr>
            <a:r>
              <a:rPr lang="en-US" dirty="0" smtClean="0"/>
              <a:t>nature of the decision being made and the process followed in making it </a:t>
            </a:r>
          </a:p>
          <a:p>
            <a:pPr lvl="1"/>
            <a:r>
              <a:rPr lang="en-US" dirty="0" smtClean="0"/>
              <a:t>The more (judicial), the more (part. rights)</a:t>
            </a:r>
          </a:p>
          <a:p>
            <a:pPr marL="514350" indent="-514350">
              <a:buFont typeface="+mj-lt"/>
              <a:buAutoNum type="arabicPeriod"/>
            </a:pPr>
            <a:r>
              <a:rPr lang="en-US" dirty="0" smtClean="0"/>
              <a:t>nature of the statutory scheme and the "terms of the statute pursuant to which the body operates”</a:t>
            </a:r>
          </a:p>
          <a:p>
            <a:pPr marL="914400" lvl="1" indent="-514350"/>
            <a:r>
              <a:rPr lang="en-US" dirty="0" smtClean="0"/>
              <a:t>E.g., no appeal</a:t>
            </a:r>
          </a:p>
          <a:p>
            <a:pPr marL="514350" indent="-514350">
              <a:buFont typeface="+mj-lt"/>
              <a:buAutoNum type="arabicPeriod"/>
            </a:pPr>
            <a:r>
              <a:rPr lang="en-US" dirty="0" smtClean="0"/>
              <a:t>the importance of the decision to the individual or individuals affected </a:t>
            </a:r>
          </a:p>
          <a:p>
            <a:pPr marL="514350" indent="-514350">
              <a:buFont typeface="+mj-lt"/>
              <a:buAutoNum type="arabicPeriod"/>
            </a:pPr>
            <a:r>
              <a:rPr lang="en-US" dirty="0" smtClean="0"/>
              <a:t>legitimate expectations of the person challenging the decision </a:t>
            </a:r>
          </a:p>
          <a:p>
            <a:pPr marL="914400" lvl="1" indent="-514350"/>
            <a:r>
              <a:rPr lang="en-US" dirty="0" smtClean="0"/>
              <a:t>Can’t break promises re: process, </a:t>
            </a:r>
          </a:p>
          <a:p>
            <a:pPr marL="914400" lvl="1" indent="-514350">
              <a:buNone/>
            </a:pPr>
            <a:r>
              <a:rPr lang="en-US" dirty="0" smtClean="0"/>
              <a:t>	or re: outcome w/o due process</a:t>
            </a:r>
          </a:p>
          <a:p>
            <a:pPr marL="514350" indent="-514350">
              <a:buFont typeface="+mj-lt"/>
              <a:buAutoNum type="arabicPeriod"/>
            </a:pPr>
            <a:r>
              <a:rPr lang="en-US" dirty="0" smtClean="0"/>
              <a:t>agency’s choice of procedures</a:t>
            </a:r>
          </a:p>
          <a:p>
            <a:pPr marL="514350" indent="-514350">
              <a:buFont typeface="+mj-lt"/>
              <a:buAutoNum type="arabicPeriod"/>
            </a:pPr>
            <a:r>
              <a:rPr lang="en-US" dirty="0" smtClean="0"/>
              <a:t>list not exhaustive etc. etc. etc. …</a:t>
            </a:r>
          </a:p>
        </p:txBody>
      </p:sp>
      <p:pic>
        <p:nvPicPr>
          <p:cNvPr id="6" name="Picture 5" descr="baker boys.jpg"/>
          <p:cNvPicPr>
            <a:picLocks noChangeAspect="1"/>
          </p:cNvPicPr>
          <p:nvPr/>
        </p:nvPicPr>
        <p:blipFill>
          <a:blip r:embed="rId2"/>
          <a:stretch>
            <a:fillRect/>
          </a:stretch>
        </p:blipFill>
        <p:spPr>
          <a:xfrm flipH="1">
            <a:off x="5443306" y="4993355"/>
            <a:ext cx="2793475" cy="18646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5"/>
          </a:xfrm>
        </p:spPr>
        <p:txBody>
          <a:bodyPr>
            <a:normAutofit/>
          </a:bodyPr>
          <a:lstStyle/>
          <a:p>
            <a:r>
              <a:rPr lang="en-US" sz="3200" dirty="0" smtClean="0"/>
              <a:t>Consolidated Bathurst 1990</a:t>
            </a:r>
            <a:endParaRPr lang="en-US" sz="3200" dirty="0"/>
          </a:p>
        </p:txBody>
      </p:sp>
      <p:sp>
        <p:nvSpPr>
          <p:cNvPr id="3" name="Content Placeholder 2"/>
          <p:cNvSpPr>
            <a:spLocks noGrp="1"/>
          </p:cNvSpPr>
          <p:nvPr>
            <p:ph idx="1"/>
          </p:nvPr>
        </p:nvSpPr>
        <p:spPr>
          <a:xfrm>
            <a:off x="194381" y="932973"/>
            <a:ext cx="8786015" cy="3108092"/>
          </a:xfrm>
        </p:spPr>
        <p:txBody>
          <a:bodyPr>
            <a:normAutofit fontScale="85000" lnSpcReduction="20000"/>
          </a:bodyPr>
          <a:lstStyle/>
          <a:p>
            <a:r>
              <a:rPr lang="en-US" dirty="0" smtClean="0"/>
              <a:t>Full board (“the </a:t>
            </a:r>
            <a:r>
              <a:rPr lang="en-US" dirty="0" smtClean="0">
                <a:solidFill>
                  <a:srgbClr val="FF0000"/>
                </a:solidFill>
              </a:rPr>
              <a:t>impugned </a:t>
            </a:r>
            <a:r>
              <a:rPr lang="en-US" dirty="0" smtClean="0"/>
              <a:t>meeting”): what Chairman Adams said</a:t>
            </a:r>
          </a:p>
          <a:p>
            <a:pPr lvl="1"/>
            <a:r>
              <a:rPr lang="en-US" sz="3280" dirty="0" smtClean="0"/>
              <a:t>“There is no evidence that the particular meeting impugned in this case was used to impose any given opinion upon the members of the panel, or that the </a:t>
            </a:r>
            <a:r>
              <a:rPr lang="en-US" sz="3280" dirty="0" smtClean="0">
                <a:solidFill>
                  <a:srgbClr val="FF0000"/>
                </a:solidFill>
              </a:rPr>
              <a:t>spirit of discussion and exchange</a:t>
            </a:r>
            <a:r>
              <a:rPr lang="en-US" sz="3280" dirty="0" smtClean="0"/>
              <a:t> sought through those meetings was not present during those deliberations.”</a:t>
            </a:r>
          </a:p>
        </p:txBody>
      </p:sp>
      <p:pic>
        <p:nvPicPr>
          <p:cNvPr id="4" name="Picture 3" descr="23moor600.jpg"/>
          <p:cNvPicPr>
            <a:picLocks noChangeAspect="1"/>
          </p:cNvPicPr>
          <p:nvPr/>
        </p:nvPicPr>
        <p:blipFill>
          <a:blip r:embed="rId2"/>
          <a:stretch>
            <a:fillRect/>
          </a:stretch>
        </p:blipFill>
        <p:spPr>
          <a:xfrm>
            <a:off x="3873531" y="4360238"/>
            <a:ext cx="4813269" cy="2374546"/>
          </a:xfrm>
          <a:prstGeom prst="rect">
            <a:avLst/>
          </a:prstGeom>
        </p:spPr>
      </p:pic>
      <p:pic>
        <p:nvPicPr>
          <p:cNvPr id="5" name="Picture 4" descr="Sinatra-lg.jpg"/>
          <p:cNvPicPr>
            <a:picLocks noChangeAspect="1"/>
          </p:cNvPicPr>
          <p:nvPr/>
        </p:nvPicPr>
        <p:blipFill>
          <a:blip r:embed="rId3"/>
          <a:stretch>
            <a:fillRect/>
          </a:stretch>
        </p:blipFill>
        <p:spPr>
          <a:xfrm>
            <a:off x="457200" y="3698353"/>
            <a:ext cx="2173732" cy="30364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a:xfrm>
            <a:off x="0" y="1600200"/>
            <a:ext cx="9144000" cy="5051814"/>
          </a:xfrm>
        </p:spPr>
        <p:txBody>
          <a:bodyPr>
            <a:normAutofit fontScale="92500" lnSpcReduction="10000"/>
          </a:bodyPr>
          <a:lstStyle/>
          <a:p>
            <a:r>
              <a:rPr lang="en-US" dirty="0" smtClean="0"/>
              <a:t>Two rules of natural justice</a:t>
            </a:r>
          </a:p>
          <a:p>
            <a:pPr lvl="1"/>
            <a:r>
              <a:rPr lang="en-US" dirty="0" smtClean="0"/>
              <a:t>(1) </a:t>
            </a:r>
            <a:r>
              <a:rPr lang="en-US" dirty="0" err="1" smtClean="0"/>
              <a:t>Nemo</a:t>
            </a:r>
            <a:r>
              <a:rPr lang="en-US" dirty="0" smtClean="0"/>
              <a:t> </a:t>
            </a:r>
            <a:r>
              <a:rPr lang="en-US" dirty="0" err="1" smtClean="0"/>
              <a:t>iudex</a:t>
            </a:r>
            <a:r>
              <a:rPr lang="en-US" dirty="0" smtClean="0"/>
              <a:t> in </a:t>
            </a:r>
            <a:r>
              <a:rPr lang="en-US" dirty="0" err="1" smtClean="0"/>
              <a:t>causa</a:t>
            </a:r>
            <a:r>
              <a:rPr lang="en-US" dirty="0" smtClean="0"/>
              <a:t> </a:t>
            </a:r>
            <a:r>
              <a:rPr lang="en-US" dirty="0" err="1" smtClean="0"/>
              <a:t>sua</a:t>
            </a:r>
            <a:endParaRPr lang="en-US" dirty="0" smtClean="0"/>
          </a:p>
          <a:p>
            <a:pPr lvl="2"/>
            <a:r>
              <a:rPr lang="en-US" dirty="0" smtClean="0"/>
              <a:t>Independence of panel members</a:t>
            </a:r>
          </a:p>
          <a:p>
            <a:pPr lvl="1"/>
            <a:r>
              <a:rPr lang="en-US" dirty="0" smtClean="0"/>
              <a:t>(2) Audi </a:t>
            </a:r>
            <a:r>
              <a:rPr lang="en-US" dirty="0" err="1" smtClean="0"/>
              <a:t>alteram</a:t>
            </a:r>
            <a:r>
              <a:rPr lang="en-US" dirty="0" smtClean="0"/>
              <a:t> </a:t>
            </a:r>
            <a:r>
              <a:rPr lang="en-US" dirty="0" err="1" smtClean="0"/>
              <a:t>partem</a:t>
            </a:r>
            <a:endParaRPr lang="en-US" dirty="0" smtClean="0"/>
          </a:p>
          <a:p>
            <a:r>
              <a:rPr lang="en-US" dirty="0" smtClean="0"/>
              <a:t>Context: “institutional constraints”</a:t>
            </a:r>
          </a:p>
          <a:p>
            <a:pPr lvl="1"/>
            <a:r>
              <a:rPr lang="en-US" dirty="0" smtClean="0"/>
              <a:t>Efficiency coin of the realm: “tribunals created to increase the </a:t>
            </a:r>
            <a:r>
              <a:rPr lang="en-US" dirty="0" smtClean="0">
                <a:solidFill>
                  <a:srgbClr val="FF0000"/>
                </a:solidFill>
              </a:rPr>
              <a:t>efficiency </a:t>
            </a:r>
            <a:r>
              <a:rPr lang="en-US" dirty="0" smtClean="0"/>
              <a:t>of the </a:t>
            </a:r>
            <a:r>
              <a:rPr lang="en-US" dirty="0" smtClean="0">
                <a:solidFill>
                  <a:srgbClr val="FF0000"/>
                </a:solidFill>
              </a:rPr>
              <a:t>administration </a:t>
            </a:r>
            <a:r>
              <a:rPr lang="en-US" dirty="0" smtClean="0"/>
              <a:t>of </a:t>
            </a:r>
            <a:r>
              <a:rPr lang="en-US" dirty="0" smtClean="0">
                <a:solidFill>
                  <a:srgbClr val="FF0000"/>
                </a:solidFill>
              </a:rPr>
              <a:t>justice</a:t>
            </a:r>
            <a:r>
              <a:rPr lang="en-US" dirty="0" smtClean="0"/>
              <a:t>” </a:t>
            </a:r>
          </a:p>
          <a:p>
            <a:pPr lvl="2"/>
            <a:r>
              <a:rPr lang="en-US" dirty="0" smtClean="0"/>
              <a:t>full board meeting vs. full board hearing</a:t>
            </a:r>
          </a:p>
          <a:p>
            <a:pPr lvl="2"/>
            <a:r>
              <a:rPr lang="en-US" dirty="0" smtClean="0"/>
              <a:t>Accumulation of experience; coherence</a:t>
            </a:r>
          </a:p>
          <a:p>
            <a:pPr lvl="1"/>
            <a:r>
              <a:rPr lang="en-US" dirty="0" smtClean="0"/>
              <a:t>Full board: good enough for </a:t>
            </a:r>
            <a:r>
              <a:rPr lang="en-US" dirty="0" err="1" smtClean="0"/>
              <a:t>gov’t</a:t>
            </a:r>
            <a:r>
              <a:rPr lang="en-US" dirty="0" smtClean="0"/>
              <a:t> work</a:t>
            </a:r>
          </a:p>
          <a:p>
            <a:pPr lvl="2"/>
            <a:r>
              <a:rPr lang="en-US" dirty="0" smtClean="0"/>
              <a:t>“Like many other judicial practices … full Board meetings entail </a:t>
            </a:r>
            <a:r>
              <a:rPr lang="en-US" dirty="0" smtClean="0">
                <a:solidFill>
                  <a:srgbClr val="FF0000"/>
                </a:solidFill>
              </a:rPr>
              <a:t>some imperfections </a:t>
            </a:r>
            <a:r>
              <a:rPr lang="en-US" dirty="0" smtClean="0"/>
              <a:t>…”</a:t>
            </a:r>
          </a:p>
          <a:p>
            <a:pPr lvl="2"/>
            <a:endParaRPr lang="en-US" dirty="0" smtClean="0"/>
          </a:p>
        </p:txBody>
      </p:sp>
      <p:pic>
        <p:nvPicPr>
          <p:cNvPr id="4" name="Picture 3" descr="047SLINKY.JPG"/>
          <p:cNvPicPr>
            <a:picLocks noChangeAspect="1"/>
          </p:cNvPicPr>
          <p:nvPr/>
        </p:nvPicPr>
        <p:blipFill>
          <a:blip r:embed="rId2"/>
          <a:stretch>
            <a:fillRect/>
          </a:stretch>
        </p:blipFill>
        <p:spPr>
          <a:xfrm>
            <a:off x="5840740" y="637804"/>
            <a:ext cx="2846060" cy="19247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7478"/>
          </a:xfrm>
        </p:spPr>
        <p:txBody>
          <a:bodyPr>
            <a:noAutofit/>
          </a:bodyPr>
          <a:lstStyle/>
          <a:p>
            <a:r>
              <a:rPr lang="en-US" sz="3600" dirty="0" smtClean="0"/>
              <a:t>Newfoundland Telephone 1992</a:t>
            </a:r>
            <a:endParaRPr lang="en-US" sz="3600" dirty="0"/>
          </a:p>
        </p:txBody>
      </p:sp>
      <p:sp>
        <p:nvSpPr>
          <p:cNvPr id="3" name="Content Placeholder 2"/>
          <p:cNvSpPr>
            <a:spLocks noGrp="1"/>
          </p:cNvSpPr>
          <p:nvPr>
            <p:ph idx="1"/>
          </p:nvPr>
        </p:nvSpPr>
        <p:spPr>
          <a:xfrm>
            <a:off x="168463" y="777478"/>
            <a:ext cx="8798973" cy="5856997"/>
          </a:xfrm>
        </p:spPr>
        <p:txBody>
          <a:bodyPr>
            <a:normAutofit fontScale="92500" lnSpcReduction="10000"/>
          </a:bodyPr>
          <a:lstStyle/>
          <a:p>
            <a:r>
              <a:rPr lang="en-US" sz="2800" dirty="0" smtClean="0"/>
              <a:t>Bias in administrative law</a:t>
            </a:r>
          </a:p>
          <a:p>
            <a:pPr lvl="1"/>
            <a:r>
              <a:rPr lang="en-US" sz="2400" dirty="0" smtClean="0"/>
              <a:t>Flexible/adaptable</a:t>
            </a:r>
          </a:p>
          <a:p>
            <a:pPr lvl="2"/>
            <a:r>
              <a:rPr lang="en-US" dirty="0" smtClean="0"/>
              <a:t>Functional spectrum:</a:t>
            </a:r>
          </a:p>
          <a:p>
            <a:pPr>
              <a:buNone/>
            </a:pPr>
            <a:r>
              <a:rPr lang="en-US" sz="1800" dirty="0" smtClean="0">
                <a:solidFill>
                  <a:srgbClr val="FF0000"/>
                </a:solidFill>
              </a:rPr>
              <a:t>purely adjudicative</a:t>
            </a:r>
            <a:r>
              <a:rPr lang="en-US" sz="1800" dirty="0" smtClean="0"/>
              <a:t>				</a:t>
            </a:r>
            <a:r>
              <a:rPr lang="en-US" sz="1800" dirty="0" smtClean="0">
                <a:solidFill>
                  <a:srgbClr val="FFFF00"/>
                </a:solidFill>
                <a:effectLst>
                  <a:outerShdw blurRad="50800" dist="38100" dir="2700000" algn="tl" rotWithShape="0">
                    <a:srgbClr val="000000">
                      <a:alpha val="43000"/>
                    </a:srgbClr>
                  </a:outerShdw>
                </a:effectLst>
              </a:rPr>
              <a:t>quasi-land</a:t>
            </a:r>
            <a:r>
              <a:rPr lang="en-US" sz="1800" dirty="0" smtClean="0">
                <a:effectLst>
                  <a:outerShdw blurRad="50800" dist="38100" dir="2700000" algn="tl" rotWithShape="0">
                    <a:srgbClr val="000000">
                      <a:alpha val="43000"/>
                    </a:srgbClr>
                  </a:outerShdw>
                </a:effectLst>
              </a:rPr>
              <a:t>	</a:t>
            </a:r>
            <a:r>
              <a:rPr lang="en-US" sz="1800" dirty="0" smtClean="0"/>
              <a:t>				</a:t>
            </a:r>
            <a:r>
              <a:rPr lang="en-US" sz="1800" dirty="0" smtClean="0">
                <a:solidFill>
                  <a:srgbClr val="008000"/>
                </a:solidFill>
              </a:rPr>
              <a:t>political</a:t>
            </a:r>
          </a:p>
          <a:p>
            <a:pPr>
              <a:buNone/>
            </a:pPr>
            <a:r>
              <a:rPr lang="en-US" sz="1800" dirty="0" smtClean="0">
                <a:solidFill>
                  <a:srgbClr val="FF0000"/>
                </a:solidFill>
              </a:rPr>
              <a:t>law-applying</a:t>
            </a:r>
            <a:r>
              <a:rPr lang="en-US" sz="1800" dirty="0" smtClean="0"/>
              <a:t>					</a:t>
            </a:r>
            <a:r>
              <a:rPr lang="en-US" sz="1800" dirty="0" smtClean="0">
                <a:solidFill>
                  <a:srgbClr val="FFFF00"/>
                </a:solidFill>
                <a:effectLst>
                  <a:outerShdw blurRad="50800" dist="38100" dir="2700000" algn="tl" rotWithShape="0">
                    <a:srgbClr val="000000">
                      <a:alpha val="43000"/>
                    </a:srgbClr>
                  </a:outerShdw>
                </a:effectLst>
              </a:rPr>
              <a:t>hybrid-town</a:t>
            </a:r>
            <a:r>
              <a:rPr lang="en-US" sz="1800" dirty="0" smtClean="0"/>
              <a:t>				</a:t>
            </a:r>
            <a:r>
              <a:rPr lang="en-US" sz="1800" dirty="0" smtClean="0">
                <a:solidFill>
                  <a:srgbClr val="008000"/>
                </a:solidFill>
              </a:rPr>
              <a:t>policy-making</a:t>
            </a:r>
          </a:p>
          <a:p>
            <a:pPr>
              <a:buNone/>
            </a:pPr>
            <a:r>
              <a:rPr lang="en-US" sz="1800" dirty="0" smtClean="0">
                <a:solidFill>
                  <a:srgbClr val="FF0000"/>
                </a:solidFill>
              </a:rPr>
              <a:t>judicial</a:t>
            </a:r>
            <a:r>
              <a:rPr lang="en-US" sz="1800" dirty="0" smtClean="0"/>
              <a:t>						</a:t>
            </a:r>
            <a:r>
              <a:rPr lang="en-US" sz="1800" dirty="0" smtClean="0">
                <a:solidFill>
                  <a:srgbClr val="FFFF00"/>
                </a:solidFill>
              </a:rPr>
              <a:t>		</a:t>
            </a:r>
            <a:r>
              <a:rPr lang="en-US" sz="1800" dirty="0" smtClean="0"/>
              <a:t>				</a:t>
            </a:r>
            <a:r>
              <a:rPr lang="en-US" sz="1800" dirty="0" smtClean="0">
                <a:solidFill>
                  <a:srgbClr val="008000"/>
                </a:solidFill>
              </a:rPr>
              <a:t>legislative</a:t>
            </a:r>
            <a:r>
              <a:rPr lang="en-US" sz="1800" dirty="0" smtClean="0"/>
              <a:t> </a:t>
            </a:r>
            <a:endParaRPr lang="en-US" dirty="0" smtClean="0"/>
          </a:p>
          <a:p>
            <a:pPr lvl="8">
              <a:buNone/>
            </a:pPr>
            <a:r>
              <a:rPr lang="en-US" dirty="0" smtClean="0"/>
              <a:t>			</a:t>
            </a:r>
          </a:p>
          <a:p>
            <a:pPr>
              <a:buNone/>
            </a:pPr>
            <a:endParaRPr lang="en-US" sz="1800" dirty="0" smtClean="0">
              <a:solidFill>
                <a:srgbClr val="FF0000"/>
              </a:solidFill>
            </a:endParaRPr>
          </a:p>
          <a:p>
            <a:pPr>
              <a:buNone/>
            </a:pPr>
            <a:r>
              <a:rPr lang="en-US" sz="1800" dirty="0" smtClean="0">
                <a:solidFill>
                  <a:srgbClr val="FF0000"/>
                </a:solidFill>
              </a:rPr>
              <a:t>“judicial impartiality” </a:t>
            </a:r>
            <a:r>
              <a:rPr lang="en-US" sz="1800" dirty="0" smtClean="0"/>
              <a:t>			</a:t>
            </a:r>
            <a:r>
              <a:rPr lang="en-US" sz="1800" dirty="0" smtClean="0">
                <a:solidFill>
                  <a:srgbClr val="FFFF00"/>
                </a:solidFill>
                <a:effectLst>
                  <a:outerShdw blurRad="50800" dist="38100" dir="2700000" algn="tl" rotWithShape="0">
                    <a:srgbClr val="000000">
                      <a:alpha val="43000"/>
                    </a:srgbClr>
                  </a:outerShdw>
                </a:effectLst>
              </a:rPr>
              <a:t>somewhere in between</a:t>
            </a:r>
            <a:r>
              <a:rPr lang="en-US" sz="1800" dirty="0" smtClean="0"/>
              <a:t>		</a:t>
            </a:r>
            <a:r>
              <a:rPr lang="en-US" sz="1800" dirty="0" smtClean="0">
                <a:solidFill>
                  <a:srgbClr val="008000"/>
                </a:solidFill>
              </a:rPr>
              <a:t>“open mind”</a:t>
            </a:r>
          </a:p>
          <a:p>
            <a:pPr>
              <a:buNone/>
            </a:pPr>
            <a:r>
              <a:rPr lang="en-US" sz="1800" dirty="0" smtClean="0">
                <a:solidFill>
                  <a:srgbClr val="FF0000"/>
                </a:solidFill>
              </a:rPr>
              <a:t>“no reasonable apprehension”</a:t>
            </a:r>
            <a:r>
              <a:rPr lang="en-US" sz="1800" dirty="0" smtClean="0">
                <a:solidFill>
                  <a:srgbClr val="008000"/>
                </a:solidFill>
              </a:rPr>
              <a:t>		</a:t>
            </a:r>
            <a:r>
              <a:rPr lang="en-US" sz="1800" dirty="0" smtClean="0">
                <a:solidFill>
                  <a:srgbClr val="FFFF00"/>
                </a:solidFill>
                <a:effectLst>
                  <a:outerShdw blurRad="50800" dist="38100" dir="2700000" algn="tl" rotWithShape="0">
                    <a:srgbClr val="000000">
                      <a:alpha val="43000"/>
                    </a:srgbClr>
                  </a:outerShdw>
                </a:effectLst>
              </a:rPr>
              <a:t>halfway-house? </a:t>
            </a:r>
            <a:r>
              <a:rPr lang="en-US" sz="1800" dirty="0" smtClean="0">
                <a:solidFill>
                  <a:srgbClr val="008000"/>
                </a:solidFill>
              </a:rPr>
              <a:t>			[= a “not 													completely</a:t>
            </a:r>
          </a:p>
          <a:p>
            <a:pPr>
              <a:buNone/>
            </a:pPr>
            <a:r>
              <a:rPr lang="en-US" sz="1800" dirty="0" smtClean="0">
                <a:solidFill>
                  <a:srgbClr val="008000"/>
                </a:solidFill>
              </a:rPr>
              <a:t>								</a:t>
            </a:r>
            <a:r>
              <a:rPr lang="en-US" sz="1800" dirty="0" smtClean="0">
                <a:solidFill>
                  <a:srgbClr val="FFFF00"/>
                </a:solidFill>
                <a:effectLst>
                  <a:outerShdw blurRad="50800" dist="38100" dir="2700000" algn="tl" rotWithShape="0">
                    <a:srgbClr val="000000">
                      <a:alpha val="43000"/>
                    </a:srgbClr>
                  </a:outerShdw>
                </a:effectLst>
              </a:rPr>
              <a:t>Goldilocks? </a:t>
            </a:r>
            <a:r>
              <a:rPr lang="en-US" sz="1800" dirty="0" smtClean="0">
                <a:solidFill>
                  <a:srgbClr val="008000"/>
                </a:solidFill>
              </a:rPr>
              <a:t>				closed mind”!] </a:t>
            </a:r>
          </a:p>
          <a:p>
            <a:pPr>
              <a:buNone/>
            </a:pPr>
            <a:r>
              <a:rPr lang="en-US" sz="1800" dirty="0" smtClean="0">
                <a:solidFill>
                  <a:srgbClr val="008000"/>
                </a:solidFill>
              </a:rPr>
              <a:t>														- in fact, not in belief</a:t>
            </a:r>
          </a:p>
          <a:p>
            <a:pPr lvl="8">
              <a:buNone/>
            </a:pPr>
            <a:endParaRPr lang="en-US" dirty="0" smtClean="0"/>
          </a:p>
          <a:p>
            <a:pPr>
              <a:buNone/>
            </a:pPr>
            <a:r>
              <a:rPr lang="en-US" sz="1600" dirty="0" smtClean="0">
                <a:solidFill>
                  <a:srgbClr val="FF0000"/>
                </a:solidFill>
              </a:rPr>
              <a:t>- commercial arbitrators			</a:t>
            </a:r>
            <a:r>
              <a:rPr lang="en-US" sz="1600" dirty="0" smtClean="0">
                <a:solidFill>
                  <a:srgbClr val="FFFF00"/>
                </a:solidFill>
                <a:effectLst>
                  <a:outerShdw blurRad="50800" dist="38100" dir="2700000" algn="tl" rotWithShape="0">
                    <a:srgbClr val="000000">
                      <a:alpha val="43000"/>
                    </a:srgbClr>
                  </a:outerShdw>
                </a:effectLst>
              </a:rPr>
              <a:t>??????? </a:t>
            </a:r>
            <a:r>
              <a:rPr lang="en-US" sz="1600" dirty="0" smtClean="0">
                <a:solidFill>
                  <a:srgbClr val="FF0000"/>
                </a:solidFill>
              </a:rPr>
              <a:t>					</a:t>
            </a:r>
            <a:r>
              <a:rPr lang="en-US" sz="1600" dirty="0" smtClean="0">
                <a:solidFill>
                  <a:srgbClr val="008000"/>
                </a:solidFill>
              </a:rPr>
              <a:t>- municipal </a:t>
            </a:r>
            <a:r>
              <a:rPr lang="en-US" sz="1600" dirty="0" err="1" smtClean="0">
                <a:solidFill>
                  <a:srgbClr val="008000"/>
                </a:solidFill>
              </a:rPr>
              <a:t>councillors</a:t>
            </a:r>
            <a:endParaRPr lang="en-US" sz="1600" dirty="0" smtClean="0">
              <a:solidFill>
                <a:srgbClr val="008000"/>
              </a:solidFill>
            </a:endParaRPr>
          </a:p>
          <a:p>
            <a:pPr>
              <a:buNone/>
            </a:pPr>
            <a:r>
              <a:rPr lang="en-US" sz="1600" dirty="0" smtClean="0">
                <a:solidFill>
                  <a:srgbClr val="FF0000"/>
                </a:solidFill>
              </a:rPr>
              <a:t>- Nat’l Energy Board (pipeline bids;								</a:t>
            </a:r>
            <a:r>
              <a:rPr lang="en-US" sz="1600" dirty="0" smtClean="0">
                <a:solidFill>
                  <a:srgbClr val="008000"/>
                </a:solidFill>
              </a:rPr>
              <a:t>(city planning; political</a:t>
            </a:r>
          </a:p>
          <a:p>
            <a:pPr>
              <a:buNone/>
            </a:pPr>
            <a:r>
              <a:rPr lang="en-US" sz="1600" dirty="0" smtClean="0">
                <a:solidFill>
                  <a:srgbClr val="FF0000"/>
                </a:solidFill>
              </a:rPr>
              <a:t>	“public interest”)										</a:t>
            </a:r>
            <a:r>
              <a:rPr lang="en-US" sz="1600" dirty="0" smtClean="0">
                <a:solidFill>
                  <a:srgbClr val="008000"/>
                </a:solidFill>
              </a:rPr>
              <a:t>actors; elected to 													represent particular interests)</a:t>
            </a:r>
          </a:p>
          <a:p>
            <a:pPr>
              <a:buNone/>
            </a:pPr>
            <a:r>
              <a:rPr lang="en-US" sz="1600" dirty="0" smtClean="0">
                <a:solidFill>
                  <a:srgbClr val="008000"/>
                </a:solidFill>
              </a:rPr>
              <a:t>														- public utilities commissioners! (no 													 “bland civil servants” wanted!) </a:t>
            </a:r>
          </a:p>
          <a:p>
            <a:pPr>
              <a:buNone/>
            </a:pPr>
            <a:endParaRPr lang="en-US" sz="1600" dirty="0" smtClean="0">
              <a:solidFill>
                <a:srgbClr val="008000"/>
              </a:solidFill>
            </a:endParaRPr>
          </a:p>
        </p:txBody>
      </p:sp>
      <p:pic>
        <p:nvPicPr>
          <p:cNvPr id="5" name="P 1" descr="047SLINKY.JPG"/>
          <p:cNvPicPr/>
          <p:nvPr/>
        </p:nvPicPr>
        <p:blipFill>
          <a:blip r:embed="rId2"/>
          <a:stretch>
            <a:fillRect/>
          </a:stretch>
        </p:blipFill>
        <p:spPr>
          <a:xfrm>
            <a:off x="4753422" y="777478"/>
            <a:ext cx="1341692" cy="907387"/>
          </a:xfrm>
          <a:prstGeom prst="rect">
            <a:avLst/>
          </a:prstGeom>
        </p:spPr>
      </p:pic>
      <p:pic>
        <p:nvPicPr>
          <p:cNvPr id="6" name="P 2" descr="Trudi-Marc-Chameleon-Stuffed-Animal.jpg"/>
          <p:cNvPicPr/>
          <p:nvPr/>
        </p:nvPicPr>
        <p:blipFill>
          <a:blip r:embed="rId3"/>
          <a:stretch>
            <a:fillRect/>
          </a:stretch>
        </p:blipFill>
        <p:spPr>
          <a:xfrm>
            <a:off x="6246105" y="770465"/>
            <a:ext cx="1269031" cy="914400"/>
          </a:xfrm>
          <a:prstGeom prst="rect">
            <a:avLst/>
          </a:prstGeom>
        </p:spPr>
      </p:pic>
      <p:sp>
        <p:nvSpPr>
          <p:cNvPr id="7" name="Left-Right Arrow 6"/>
          <p:cNvSpPr/>
          <p:nvPr/>
        </p:nvSpPr>
        <p:spPr>
          <a:xfrm>
            <a:off x="457200" y="2985518"/>
            <a:ext cx="7961708" cy="2572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Déjà vu…Introduction and focus</a:t>
            </a:r>
            <a:endParaRPr lang="en-US" dirty="0"/>
          </a:p>
        </p:txBody>
      </p:sp>
      <p:sp>
        <p:nvSpPr>
          <p:cNvPr id="3" name="Content Placeholder 2"/>
          <p:cNvSpPr>
            <a:spLocks noGrp="1"/>
          </p:cNvSpPr>
          <p:nvPr>
            <p:ph idx="1"/>
          </p:nvPr>
        </p:nvSpPr>
        <p:spPr>
          <a:xfrm>
            <a:off x="0" y="1600200"/>
            <a:ext cx="6002758" cy="5257800"/>
          </a:xfrm>
        </p:spPr>
        <p:txBody>
          <a:bodyPr>
            <a:normAutofit/>
          </a:bodyPr>
          <a:lstStyle/>
          <a:p>
            <a:pPr marL="514350" indent="-514350"/>
            <a:r>
              <a:rPr lang="en-US" dirty="0" smtClean="0"/>
              <a:t>Introduction</a:t>
            </a:r>
          </a:p>
          <a:p>
            <a:pPr marL="914400" lvl="1" indent="-514350"/>
            <a:r>
              <a:rPr lang="en-US" dirty="0" smtClean="0"/>
              <a:t>General approach</a:t>
            </a:r>
          </a:p>
          <a:p>
            <a:pPr marL="914400" lvl="1" indent="-514350"/>
            <a:r>
              <a:rPr lang="en-US" dirty="0" smtClean="0"/>
              <a:t>What is administrative law?</a:t>
            </a:r>
          </a:p>
          <a:p>
            <a:pPr marL="914400" lvl="1" indent="-514350"/>
            <a:r>
              <a:rPr lang="en-US" dirty="0" smtClean="0"/>
              <a:t>Where does it come from?</a:t>
            </a:r>
          </a:p>
          <a:p>
            <a:pPr marL="914400" lvl="1" indent="-514350"/>
            <a:r>
              <a:rPr lang="en-US" dirty="0" smtClean="0"/>
              <a:t>Conceptual frameworks/</a:t>
            </a:r>
          </a:p>
          <a:p>
            <a:pPr marL="914400" lvl="1" indent="-514350">
              <a:buNone/>
            </a:pPr>
            <a:r>
              <a:rPr lang="en-US" dirty="0" smtClean="0"/>
              <a:t>	themes</a:t>
            </a:r>
          </a:p>
          <a:p>
            <a:pPr marL="514350" indent="-514350"/>
            <a:r>
              <a:rPr lang="en-US" dirty="0" smtClean="0"/>
              <a:t>Focus</a:t>
            </a:r>
          </a:p>
          <a:p>
            <a:pPr marL="914400" lvl="1" indent="-514350"/>
            <a:r>
              <a:rPr lang="en-US" dirty="0" smtClean="0"/>
              <a:t>Crime victim compensation</a:t>
            </a:r>
          </a:p>
          <a:p>
            <a:pPr marL="914400" lvl="1" indent="-514350"/>
            <a:r>
              <a:rPr lang="en-US" dirty="0" smtClean="0"/>
              <a:t>Administration/administrative law in action</a:t>
            </a:r>
          </a:p>
          <a:p>
            <a:pPr marL="914400" lvl="1" indent="-514350"/>
            <a:endParaRPr lang="en-US" dirty="0"/>
          </a:p>
        </p:txBody>
      </p:sp>
      <p:pic>
        <p:nvPicPr>
          <p:cNvPr id="4" name="Picture 3" descr="Deja vu.jpg"/>
          <p:cNvPicPr>
            <a:picLocks noChangeAspect="1"/>
          </p:cNvPicPr>
          <p:nvPr/>
        </p:nvPicPr>
        <p:blipFill>
          <a:blip r:embed="rId2"/>
          <a:stretch>
            <a:fillRect/>
          </a:stretch>
        </p:blipFill>
        <p:spPr>
          <a:xfrm>
            <a:off x="5303633" y="1417637"/>
            <a:ext cx="3602221" cy="38754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81836"/>
          </a:xfrm>
        </p:spPr>
        <p:txBody>
          <a:bodyPr>
            <a:normAutofit fontScale="90000"/>
          </a:bodyPr>
          <a:lstStyle/>
          <a:p>
            <a:r>
              <a:rPr lang="en-US" sz="3200" dirty="0" smtClean="0"/>
              <a:t>Which standard? Which version of the standard?</a:t>
            </a:r>
            <a:endParaRPr lang="en-US" sz="3200" dirty="0"/>
          </a:p>
        </p:txBody>
      </p:sp>
      <p:sp>
        <p:nvSpPr>
          <p:cNvPr id="8" name="Content Placeholder 7"/>
          <p:cNvSpPr>
            <a:spLocks noGrp="1"/>
          </p:cNvSpPr>
          <p:nvPr>
            <p:ph idx="1"/>
          </p:nvPr>
        </p:nvSpPr>
        <p:spPr>
          <a:xfrm>
            <a:off x="457200" y="1191674"/>
            <a:ext cx="8229600" cy="4934490"/>
          </a:xfrm>
        </p:spPr>
        <p:txBody>
          <a:bodyPr/>
          <a:lstStyle/>
          <a:p>
            <a:r>
              <a:rPr lang="en-US" dirty="0" smtClean="0"/>
              <a:t>Reasonable apprehension of bias, or shades of red</a:t>
            </a:r>
          </a:p>
          <a:p>
            <a:pPr>
              <a:buNone/>
            </a:pPr>
            <a:endParaRPr lang="en-US" sz="2000" dirty="0" smtClean="0"/>
          </a:p>
          <a:p>
            <a:pPr>
              <a:buNone/>
            </a:pPr>
            <a:r>
              <a:rPr lang="en-US" sz="2000" dirty="0" smtClean="0">
                <a:solidFill>
                  <a:srgbClr val="800000"/>
                </a:solidFill>
              </a:rPr>
              <a:t>Court at trial	</a:t>
            </a:r>
            <a:r>
              <a:rPr lang="en-US" sz="2000" dirty="0" smtClean="0">
                <a:solidFill>
                  <a:srgbClr val="FF0000"/>
                </a:solidFill>
              </a:rPr>
              <a:t>			board acting solely in</a:t>
            </a:r>
            <a:r>
              <a:rPr lang="en-US" sz="2000" dirty="0" smtClean="0"/>
              <a:t>			</a:t>
            </a:r>
            <a:r>
              <a:rPr lang="en-US" sz="2000" dirty="0" err="1" smtClean="0">
                <a:solidFill>
                  <a:srgbClr val="FF6600"/>
                </a:solidFill>
              </a:rPr>
              <a:t>gov’t</a:t>
            </a:r>
            <a:r>
              <a:rPr lang="en-US" sz="2000" dirty="0" smtClean="0">
                <a:solidFill>
                  <a:srgbClr val="FF6600"/>
                </a:solidFill>
              </a:rPr>
              <a:t> in 						                	</a:t>
            </a:r>
            <a:r>
              <a:rPr lang="en-US" sz="2000" dirty="0" smtClean="0">
                <a:solidFill>
                  <a:srgbClr val="FF0000"/>
                </a:solidFill>
              </a:rPr>
              <a:t>adjudicative capacity</a:t>
            </a:r>
            <a:r>
              <a:rPr lang="en-US" sz="2000" dirty="0" smtClean="0">
                <a:solidFill>
                  <a:srgbClr val="FF6600"/>
                </a:solidFill>
              </a:rPr>
              <a:t>			miniature 	</a:t>
            </a:r>
          </a:p>
          <a:p>
            <a:pPr>
              <a:buNone/>
            </a:pPr>
            <a:r>
              <a:rPr lang="en-US" sz="2000" dirty="0" smtClean="0"/>
              <a:t>						</a:t>
            </a:r>
            <a:endParaRPr lang="en-US" sz="2000" dirty="0" smtClean="0">
              <a:solidFill>
                <a:srgbClr val="FF0000"/>
              </a:solidFill>
            </a:endParaRPr>
          </a:p>
          <a:p>
            <a:pPr>
              <a:buNone/>
            </a:pPr>
            <a:endParaRPr lang="en-US" sz="2000" dirty="0" smtClean="0">
              <a:solidFill>
                <a:srgbClr val="FF0000"/>
              </a:solidFill>
            </a:endParaRPr>
          </a:p>
          <a:p>
            <a:pPr>
              <a:buNone/>
            </a:pPr>
            <a:endParaRPr lang="en-US" sz="2000" dirty="0" smtClean="0">
              <a:solidFill>
                <a:srgbClr val="FF0000"/>
              </a:solidFill>
            </a:endParaRPr>
          </a:p>
          <a:p>
            <a:pPr>
              <a:buNone/>
            </a:pPr>
            <a:r>
              <a:rPr lang="en-US" sz="2000" dirty="0" smtClean="0">
                <a:solidFill>
                  <a:srgbClr val="800000"/>
                </a:solidFill>
              </a:rPr>
              <a:t>“strict and rigid”			</a:t>
            </a:r>
            <a:r>
              <a:rPr lang="en-US" sz="2000" dirty="0" smtClean="0">
                <a:solidFill>
                  <a:srgbClr val="FF0000"/>
                </a:solidFill>
              </a:rPr>
              <a:t>Goldilocks</a:t>
            </a:r>
            <a:r>
              <a:rPr lang="en-US" sz="2000" dirty="0" smtClean="0">
                <a:solidFill>
                  <a:srgbClr val="800000"/>
                </a:solidFill>
              </a:rPr>
              <a:t>					</a:t>
            </a:r>
            <a:r>
              <a:rPr lang="en-US" sz="2000" dirty="0" smtClean="0">
                <a:solidFill>
                  <a:srgbClr val="FF6600"/>
                </a:solidFill>
              </a:rPr>
              <a:t>“not as strict and 													rigid”</a:t>
            </a:r>
          </a:p>
        </p:txBody>
      </p:sp>
      <p:sp>
        <p:nvSpPr>
          <p:cNvPr id="10" name="Left-Right Arrow 9"/>
          <p:cNvSpPr/>
          <p:nvPr/>
        </p:nvSpPr>
        <p:spPr>
          <a:xfrm>
            <a:off x="591146" y="3557607"/>
            <a:ext cx="7961708" cy="2572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goldilocks.jpg"/>
          <p:cNvPicPr>
            <a:picLocks noChangeAspect="1"/>
          </p:cNvPicPr>
          <p:nvPr/>
        </p:nvPicPr>
        <p:blipFill>
          <a:blip r:embed="rId2"/>
          <a:stretch>
            <a:fillRect/>
          </a:stretch>
        </p:blipFill>
        <p:spPr>
          <a:xfrm>
            <a:off x="2936173" y="5176571"/>
            <a:ext cx="1926942" cy="14452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9161"/>
          </a:xfrm>
        </p:spPr>
        <p:txBody>
          <a:bodyPr>
            <a:normAutofit/>
          </a:bodyPr>
          <a:lstStyle/>
          <a:p>
            <a:r>
              <a:rPr lang="en-US" sz="3200" dirty="0" smtClean="0"/>
              <a:t>CUPE ‘79 (Nicholson’s substantive classmate)</a:t>
            </a:r>
            <a:endParaRPr lang="en-US" sz="3200" dirty="0"/>
          </a:p>
        </p:txBody>
      </p:sp>
      <p:sp>
        <p:nvSpPr>
          <p:cNvPr id="3" name="Content Placeholder 2"/>
          <p:cNvSpPr>
            <a:spLocks noGrp="1"/>
          </p:cNvSpPr>
          <p:nvPr>
            <p:ph idx="1"/>
          </p:nvPr>
        </p:nvSpPr>
        <p:spPr>
          <a:xfrm>
            <a:off x="0" y="759162"/>
            <a:ext cx="6444172" cy="6098838"/>
          </a:xfrm>
        </p:spPr>
        <p:txBody>
          <a:bodyPr>
            <a:normAutofit fontScale="62500" lnSpcReduction="20000"/>
          </a:bodyPr>
          <a:lstStyle/>
          <a:p>
            <a:r>
              <a:rPr lang="en-US" sz="4000" dirty="0" smtClean="0"/>
              <a:t>Dickson: but first, a preliminary matter…</a:t>
            </a:r>
          </a:p>
          <a:p>
            <a:pPr>
              <a:buNone/>
            </a:pPr>
            <a:r>
              <a:rPr lang="en-US" dirty="0" smtClean="0"/>
              <a:t> </a:t>
            </a:r>
            <a:r>
              <a:rPr lang="en-US" sz="3818" dirty="0" smtClean="0"/>
              <a:t>With respect, I do not think that the language of "preliminary or collateral matter" assists in the inquiry into the Board's jurisdiction. One can, I suppose, in most circumstances subdivide the matter before an administrative tribunal into a series of tasks or questions and, without too much difficulty, characterize one of those questions as a "</a:t>
            </a:r>
            <a:r>
              <a:rPr lang="en-US" sz="3818" dirty="0" smtClean="0">
                <a:solidFill>
                  <a:srgbClr val="FF0000"/>
                </a:solidFill>
              </a:rPr>
              <a:t>preliminary or collateral matter</a:t>
            </a:r>
            <a:r>
              <a:rPr lang="en-US" sz="3818" dirty="0" smtClean="0"/>
              <a:t>". [</a:t>
            </a:r>
            <a:r>
              <a:rPr lang="en-US" sz="3818" dirty="0" err="1" smtClean="0"/>
              <a:t>Q]uestions</a:t>
            </a:r>
            <a:r>
              <a:rPr lang="en-US" sz="3818" dirty="0" smtClean="0"/>
              <a:t> of </a:t>
            </a:r>
            <a:r>
              <a:rPr lang="en-US" sz="3818" dirty="0" smtClean="0">
                <a:solidFill>
                  <a:srgbClr val="FF0000"/>
                </a:solidFill>
              </a:rPr>
              <a:t>fact </a:t>
            </a:r>
            <a:r>
              <a:rPr lang="en-US" sz="3818" dirty="0" smtClean="0"/>
              <a:t>will naturally be regarded as "the primary and central questions for decision", whereas the "prescribed </a:t>
            </a:r>
            <a:r>
              <a:rPr lang="en-US" sz="3818" dirty="0" smtClean="0">
                <a:solidFill>
                  <a:srgbClr val="FF0000"/>
                </a:solidFill>
              </a:rPr>
              <a:t>statutory </a:t>
            </a:r>
            <a:r>
              <a:rPr lang="en-US" sz="3818" dirty="0" smtClean="0"/>
              <a:t>ingredients will be more readily found to be collateral". </a:t>
            </a:r>
          </a:p>
          <a:p>
            <a:pPr>
              <a:buNone/>
            </a:pPr>
            <a:r>
              <a:rPr lang="en-US" sz="3818" dirty="0" smtClean="0"/>
              <a:t> The question of what is and is not jurisdictional is often very difficult to determine. </a:t>
            </a:r>
            <a:r>
              <a:rPr lang="en-US" sz="3818" dirty="0" smtClean="0">
                <a:solidFill>
                  <a:srgbClr val="FF0000"/>
                </a:solidFill>
              </a:rPr>
              <a:t>The courts, in my view, should not be alert to brand as jurisdictional, and therefore subject to broader curial review, that which may be doubtfully so.</a:t>
            </a:r>
            <a:endParaRPr lang="en-US" sz="3818" dirty="0" smtClean="0"/>
          </a:p>
          <a:p>
            <a:endParaRPr lang="en-US" sz="3818" dirty="0" smtClean="0"/>
          </a:p>
          <a:p>
            <a:pPr lvl="1"/>
            <a:endParaRPr lang="en-US" dirty="0" smtClean="0"/>
          </a:p>
          <a:p>
            <a:pPr lvl="2"/>
            <a:endParaRPr lang="en-US" dirty="0"/>
          </a:p>
        </p:txBody>
      </p:sp>
      <p:pic>
        <p:nvPicPr>
          <p:cNvPr id="4" name="Picture 3" descr="strike32a.jpg"/>
          <p:cNvPicPr>
            <a:picLocks noChangeAspect="1"/>
          </p:cNvPicPr>
          <p:nvPr/>
        </p:nvPicPr>
        <p:blipFill>
          <a:blip r:embed="rId2"/>
          <a:stretch>
            <a:fillRect/>
          </a:stretch>
        </p:blipFill>
        <p:spPr>
          <a:xfrm>
            <a:off x="6444172" y="1702689"/>
            <a:ext cx="2699828" cy="35981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1566"/>
          </a:xfrm>
        </p:spPr>
        <p:txBody>
          <a:bodyPr>
            <a:normAutofit/>
          </a:bodyPr>
          <a:lstStyle/>
          <a:p>
            <a:r>
              <a:rPr lang="en-US" sz="3200" dirty="0" smtClean="0"/>
              <a:t>Patent unreasonableness!?</a:t>
            </a:r>
            <a:endParaRPr lang="en-US" sz="3200" dirty="0"/>
          </a:p>
        </p:txBody>
      </p:sp>
      <p:sp>
        <p:nvSpPr>
          <p:cNvPr id="3" name="Content Placeholder 2"/>
          <p:cNvSpPr>
            <a:spLocks noGrp="1"/>
          </p:cNvSpPr>
          <p:nvPr>
            <p:ph idx="1"/>
          </p:nvPr>
        </p:nvSpPr>
        <p:spPr>
          <a:xfrm>
            <a:off x="0" y="671566"/>
            <a:ext cx="6683172" cy="6186434"/>
          </a:xfrm>
        </p:spPr>
        <p:txBody>
          <a:bodyPr>
            <a:normAutofit fontScale="70000" lnSpcReduction="20000"/>
          </a:bodyPr>
          <a:lstStyle/>
          <a:p>
            <a:r>
              <a:rPr lang="en-US" dirty="0" smtClean="0"/>
              <a:t>In my view, that would be sufficient to dispose of this appeal. The Court of Appeal wrongly was of the opinion that the existence of the prohibition was a preliminary matter and, therefore, the Board's decision was subject to review for its "</a:t>
            </a:r>
            <a:r>
              <a:rPr lang="en-US" dirty="0" smtClean="0">
                <a:solidFill>
                  <a:srgbClr val="FF0000"/>
                </a:solidFill>
              </a:rPr>
              <a:t>correctness</a:t>
            </a:r>
            <a:r>
              <a:rPr lang="en-US" dirty="0" smtClean="0"/>
              <a:t>." I would take the position that the Board decided a matter which was plainly confided to it, </a:t>
            </a:r>
            <a:r>
              <a:rPr lang="en-US" dirty="0" smtClean="0">
                <a:solidFill>
                  <a:srgbClr val="FF0000"/>
                </a:solidFill>
              </a:rPr>
              <a:t>for it alone to decide </a:t>
            </a:r>
            <a:r>
              <a:rPr lang="en-US" dirty="0" smtClean="0"/>
              <a:t>within its jurisdiction. </a:t>
            </a:r>
          </a:p>
          <a:p>
            <a:r>
              <a:rPr lang="en-US" dirty="0" smtClean="0"/>
              <a:t>It is contended, however, that the interpretation placed upon </a:t>
            </a:r>
            <a:r>
              <a:rPr lang="en-US" dirty="0" err="1" smtClean="0"/>
              <a:t>s</a:t>
            </a:r>
            <a:r>
              <a:rPr lang="en-US" dirty="0" smtClean="0"/>
              <a:t>. 102(3)(</a:t>
            </a:r>
            <a:r>
              <a:rPr lang="en-US" i="1" dirty="0" smtClean="0"/>
              <a:t>a</a:t>
            </a:r>
            <a:r>
              <a:rPr lang="en-US" dirty="0" smtClean="0"/>
              <a:t>) was so </a:t>
            </a:r>
            <a:r>
              <a:rPr lang="en-US" dirty="0" smtClean="0">
                <a:solidFill>
                  <a:srgbClr val="FF0000"/>
                </a:solidFill>
              </a:rPr>
              <a:t>patently unreasonable </a:t>
            </a:r>
            <a:r>
              <a:rPr lang="en-US" dirty="0" smtClean="0"/>
              <a:t>that the Board, although possessing "</a:t>
            </a:r>
            <a:r>
              <a:rPr lang="en-US" dirty="0" smtClean="0">
                <a:solidFill>
                  <a:srgbClr val="FF0000"/>
                </a:solidFill>
              </a:rPr>
              <a:t>jurisdiction </a:t>
            </a:r>
            <a:r>
              <a:rPr lang="en-US" dirty="0" smtClean="0"/>
              <a:t>in the </a:t>
            </a:r>
            <a:r>
              <a:rPr lang="en-US" dirty="0" smtClean="0">
                <a:solidFill>
                  <a:srgbClr val="FF0000"/>
                </a:solidFill>
              </a:rPr>
              <a:t>narrow sense </a:t>
            </a:r>
            <a:r>
              <a:rPr lang="en-US" dirty="0" smtClean="0"/>
              <a:t>of authority to enter upon an inquiry", in the course of that inquiry did "something which takes the exercise of its powers outside the protection of the privative or preclusive clause". </a:t>
            </a:r>
          </a:p>
          <a:p>
            <a:pPr lvl="1"/>
            <a:r>
              <a:rPr lang="en-US" sz="2857" dirty="0" smtClean="0"/>
              <a:t>Was the Board's interpretation so patently unreasonable that its construction </a:t>
            </a:r>
            <a:r>
              <a:rPr lang="en-US" sz="2857" dirty="0" smtClean="0">
                <a:solidFill>
                  <a:srgbClr val="FF0000"/>
                </a:solidFill>
              </a:rPr>
              <a:t>cannot be rationally supported </a:t>
            </a:r>
            <a:r>
              <a:rPr lang="en-US" sz="2857" dirty="0" smtClean="0"/>
              <a:t>by the relevant legislation and </a:t>
            </a:r>
            <a:r>
              <a:rPr lang="en-US" sz="2857" dirty="0" smtClean="0">
                <a:solidFill>
                  <a:srgbClr val="FF0000"/>
                </a:solidFill>
              </a:rPr>
              <a:t>demands intervention</a:t>
            </a:r>
            <a:r>
              <a:rPr lang="en-US" sz="2857" dirty="0" smtClean="0"/>
              <a:t> by the court upon review?</a:t>
            </a:r>
          </a:p>
          <a:p>
            <a:pPr lvl="2"/>
            <a:r>
              <a:rPr lang="en-US" sz="2857" dirty="0" smtClean="0"/>
              <a:t>No…</a:t>
            </a:r>
          </a:p>
          <a:p>
            <a:endParaRPr lang="en-US" dirty="0"/>
          </a:p>
        </p:txBody>
      </p:sp>
      <p:pic>
        <p:nvPicPr>
          <p:cNvPr id="4" name="Picture 3" descr="PatentlySillyCover.jpg"/>
          <p:cNvPicPr>
            <a:picLocks noChangeAspect="1"/>
          </p:cNvPicPr>
          <p:nvPr/>
        </p:nvPicPr>
        <p:blipFill>
          <a:blip r:embed="rId2"/>
          <a:stretch>
            <a:fillRect/>
          </a:stretch>
        </p:blipFill>
        <p:spPr>
          <a:xfrm>
            <a:off x="6683172" y="671566"/>
            <a:ext cx="2460827" cy="24608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4000"/>
            <a:ext cx="8229600" cy="730250"/>
          </a:xfrm>
        </p:spPr>
        <p:txBody>
          <a:bodyPr>
            <a:noAutofit/>
          </a:bodyPr>
          <a:lstStyle/>
          <a:p>
            <a:r>
              <a:rPr lang="en-US" sz="2800" i="1" dirty="0" err="1" smtClean="0"/>
              <a:t>Mossop</a:t>
            </a:r>
            <a:r>
              <a:rPr lang="en-US" sz="2800" i="1" dirty="0" smtClean="0"/>
              <a:t> </a:t>
            </a:r>
            <a:r>
              <a:rPr lang="en-US" sz="2800" dirty="0" smtClean="0"/>
              <a:t>1993: </a:t>
            </a:r>
            <a:br>
              <a:rPr lang="en-US" sz="2800" dirty="0" smtClean="0"/>
            </a:br>
            <a:r>
              <a:rPr lang="en-US" sz="2800" dirty="0" smtClean="0"/>
              <a:t>Let the Substance Begin, or Has It Already?…	</a:t>
            </a:r>
            <a:endParaRPr lang="en-US" sz="2800" dirty="0"/>
          </a:p>
        </p:txBody>
      </p:sp>
      <p:sp>
        <p:nvSpPr>
          <p:cNvPr id="5" name="Content Placeholder 4"/>
          <p:cNvSpPr>
            <a:spLocks noGrp="1"/>
          </p:cNvSpPr>
          <p:nvPr>
            <p:ph idx="1"/>
          </p:nvPr>
        </p:nvSpPr>
        <p:spPr>
          <a:xfrm>
            <a:off x="457200" y="1269880"/>
            <a:ext cx="8229600" cy="5346820"/>
          </a:xfrm>
        </p:spPr>
        <p:txBody>
          <a:bodyPr>
            <a:normAutofit fontScale="70000" lnSpcReduction="20000"/>
          </a:bodyPr>
          <a:lstStyle/>
          <a:p>
            <a:pPr algn="ctr">
              <a:buNone/>
            </a:pPr>
            <a:r>
              <a:rPr lang="en-US" i="1" dirty="0" smtClean="0"/>
              <a:t>Some useful (…) distinctions in administrative law</a:t>
            </a:r>
            <a:endParaRPr lang="en-US" dirty="0" smtClean="0"/>
          </a:p>
          <a:p>
            <a:r>
              <a:rPr lang="en-US" dirty="0" smtClean="0"/>
              <a:t>Substance vs. process</a:t>
            </a:r>
          </a:p>
          <a:p>
            <a:pPr lvl="1"/>
            <a:r>
              <a:rPr lang="en-US" dirty="0" smtClean="0"/>
              <a:t>the substance of process</a:t>
            </a:r>
          </a:p>
          <a:p>
            <a:pPr lvl="2"/>
            <a:r>
              <a:rPr lang="en-US" dirty="0" smtClean="0"/>
              <a:t>rule of law vs. rule of process vs. rule by judges</a:t>
            </a:r>
          </a:p>
          <a:p>
            <a:pPr lvl="2"/>
            <a:r>
              <a:rPr lang="en-US" dirty="0" smtClean="0"/>
              <a:t>Does process matter?</a:t>
            </a:r>
          </a:p>
          <a:p>
            <a:pPr lvl="2"/>
            <a:r>
              <a:rPr lang="en-US" dirty="0" smtClean="0"/>
              <a:t>Does substance matter?</a:t>
            </a:r>
          </a:p>
          <a:p>
            <a:pPr lvl="1"/>
            <a:r>
              <a:rPr lang="en-US" dirty="0" smtClean="0"/>
              <a:t>the trouble with substance</a:t>
            </a:r>
          </a:p>
          <a:p>
            <a:pPr lvl="2"/>
            <a:r>
              <a:rPr lang="en-US" i="1" dirty="0" err="1" smtClean="0"/>
              <a:t>Roncarelli</a:t>
            </a:r>
            <a:r>
              <a:rPr lang="en-US" dirty="0" smtClean="0"/>
              <a:t>; legitimacy</a:t>
            </a:r>
            <a:endParaRPr lang="en-US" i="1" dirty="0" smtClean="0"/>
          </a:p>
          <a:p>
            <a:r>
              <a:rPr lang="en-US" dirty="0" smtClean="0"/>
              <a:t>Law vs. mixed fact/law vs. fact</a:t>
            </a:r>
          </a:p>
          <a:p>
            <a:pPr lvl="1"/>
            <a:r>
              <a:rPr lang="en-US" dirty="0" smtClean="0"/>
              <a:t>Rule vs. application</a:t>
            </a:r>
          </a:p>
          <a:p>
            <a:pPr lvl="2"/>
            <a:r>
              <a:rPr lang="en-US" dirty="0" smtClean="0"/>
              <a:t>Scope/flexibility of norm (rule vs. standard)</a:t>
            </a:r>
          </a:p>
          <a:p>
            <a:pPr lvl="1"/>
            <a:r>
              <a:rPr lang="en-US" dirty="0" smtClean="0"/>
              <a:t>Relevance? (standard of review; deference)</a:t>
            </a:r>
          </a:p>
          <a:p>
            <a:r>
              <a:rPr lang="en-US" dirty="0" smtClean="0"/>
              <a:t>Jurisdiction vs. non-jurisdiction</a:t>
            </a:r>
          </a:p>
          <a:p>
            <a:pPr lvl="1"/>
            <a:r>
              <a:rPr lang="en-US" dirty="0" smtClean="0"/>
              <a:t>merits vs. scope (beyond the pale)</a:t>
            </a:r>
          </a:p>
          <a:p>
            <a:pPr lvl="1"/>
            <a:r>
              <a:rPr lang="en-US" dirty="0" smtClean="0"/>
              <a:t>Intent (R-E-S-P-E-C-T) (vs. legislature/admin </a:t>
            </a:r>
            <a:r>
              <a:rPr lang="en-US" dirty="0" err="1" smtClean="0"/>
              <a:t>trib</a:t>
            </a:r>
            <a:r>
              <a:rPr lang="en-US" dirty="0" smtClean="0"/>
              <a:t>) </a:t>
            </a:r>
          </a:p>
          <a:p>
            <a:r>
              <a:rPr lang="en-US" dirty="0" smtClean="0"/>
              <a:t>Judicial vs. administrative (executive, ministerial) vs. legislative</a:t>
            </a:r>
          </a:p>
          <a:p>
            <a:pPr lvl="1"/>
            <a:r>
              <a:rPr lang="en-US" i="1" dirty="0" smtClean="0"/>
              <a:t>Nicholson</a:t>
            </a:r>
            <a:endParaRPr lang="en-US" i="1" dirty="0"/>
          </a:p>
        </p:txBody>
      </p:sp>
      <p:pic>
        <p:nvPicPr>
          <p:cNvPr id="6" name="Picture 5" descr="thrust.jpg"/>
          <p:cNvPicPr>
            <a:picLocks noChangeAspect="1"/>
          </p:cNvPicPr>
          <p:nvPr/>
        </p:nvPicPr>
        <p:blipFill>
          <a:blip r:embed="rId2"/>
          <a:stretch>
            <a:fillRect/>
          </a:stretch>
        </p:blipFill>
        <p:spPr>
          <a:xfrm>
            <a:off x="6591197" y="1730138"/>
            <a:ext cx="2327126" cy="1587100"/>
          </a:xfrm>
          <a:prstGeom prst="rect">
            <a:avLst/>
          </a:prstGeom>
        </p:spPr>
      </p:pic>
      <p:pic>
        <p:nvPicPr>
          <p:cNvPr id="7" name="Picture 6" descr="bluesbrothers425-757368.jpg"/>
          <p:cNvPicPr>
            <a:picLocks noChangeAspect="1"/>
          </p:cNvPicPr>
          <p:nvPr/>
        </p:nvPicPr>
        <p:blipFill>
          <a:blip r:embed="rId3"/>
          <a:stretch>
            <a:fillRect/>
          </a:stretch>
        </p:blipFill>
        <p:spPr>
          <a:xfrm>
            <a:off x="6590334" y="3589355"/>
            <a:ext cx="2327989" cy="16974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11"/>
            <a:ext cx="8229600" cy="907058"/>
          </a:xfrm>
        </p:spPr>
        <p:txBody>
          <a:bodyPr>
            <a:normAutofit/>
          </a:bodyPr>
          <a:lstStyle/>
          <a:p>
            <a:r>
              <a:rPr lang="en-US" sz="4000" dirty="0" smtClean="0"/>
              <a:t>La Forest</a:t>
            </a:r>
            <a:endParaRPr lang="en-US" sz="4000" dirty="0"/>
          </a:p>
        </p:txBody>
      </p:sp>
      <p:sp>
        <p:nvSpPr>
          <p:cNvPr id="3" name="Content Placeholder 2"/>
          <p:cNvSpPr>
            <a:spLocks noGrp="1"/>
          </p:cNvSpPr>
          <p:nvPr>
            <p:ph idx="1"/>
          </p:nvPr>
        </p:nvSpPr>
        <p:spPr>
          <a:xfrm>
            <a:off x="457200" y="1062553"/>
            <a:ext cx="8497279" cy="5416427"/>
          </a:xfrm>
        </p:spPr>
        <p:txBody>
          <a:bodyPr>
            <a:normAutofit fontScale="85000" lnSpcReduction="20000"/>
          </a:bodyPr>
          <a:lstStyle/>
          <a:p>
            <a:pPr algn="ctr">
              <a:buNone/>
            </a:pPr>
            <a:r>
              <a:rPr lang="en-US" dirty="0" smtClean="0"/>
              <a:t>The Standard</a:t>
            </a:r>
          </a:p>
          <a:p>
            <a:r>
              <a:rPr lang="en-US" dirty="0" smtClean="0"/>
              <a:t>Deference re: questions of fact</a:t>
            </a:r>
          </a:p>
          <a:p>
            <a:pPr lvl="1"/>
            <a:r>
              <a:rPr lang="en-US" dirty="0" smtClean="0">
                <a:solidFill>
                  <a:srgbClr val="008000"/>
                </a:solidFill>
              </a:rPr>
              <a:t>Patent unreasonableness</a:t>
            </a:r>
          </a:p>
          <a:p>
            <a:r>
              <a:rPr lang="en-US" dirty="0" smtClean="0"/>
              <a:t>No deference re: questions of law</a:t>
            </a:r>
          </a:p>
          <a:p>
            <a:pPr lvl="1"/>
            <a:r>
              <a:rPr lang="en-US" dirty="0" smtClean="0">
                <a:solidFill>
                  <a:srgbClr val="FF0000"/>
                </a:solidFill>
              </a:rPr>
              <a:t>Correctness</a:t>
            </a:r>
          </a:p>
          <a:p>
            <a:r>
              <a:rPr lang="en-US" dirty="0" smtClean="0"/>
              <a:t>BUT Exceptions (e.g., </a:t>
            </a:r>
            <a:r>
              <a:rPr lang="en-US" dirty="0" err="1" smtClean="0"/>
              <a:t>labour</a:t>
            </a:r>
            <a:r>
              <a:rPr lang="en-US" dirty="0" smtClean="0"/>
              <a:t> board)</a:t>
            </a:r>
          </a:p>
          <a:p>
            <a:pPr lvl="1"/>
            <a:r>
              <a:rPr lang="en-US" dirty="0" smtClean="0"/>
              <a:t>Strong privative clause (cf. </a:t>
            </a:r>
            <a:r>
              <a:rPr lang="en-US" i="1" dirty="0" smtClean="0"/>
              <a:t>Consolidated Bathurst</a:t>
            </a:r>
            <a:r>
              <a:rPr lang="en-US" dirty="0" smtClean="0"/>
              <a:t>)</a:t>
            </a:r>
          </a:p>
          <a:p>
            <a:pPr lvl="2"/>
            <a:r>
              <a:rPr lang="en-US" dirty="0" smtClean="0"/>
              <a:t>Not here</a:t>
            </a:r>
          </a:p>
          <a:p>
            <a:pPr lvl="1"/>
            <a:r>
              <a:rPr lang="en-US" dirty="0" smtClean="0"/>
              <a:t>Expertise</a:t>
            </a:r>
          </a:p>
          <a:p>
            <a:pPr lvl="2"/>
            <a:r>
              <a:rPr lang="en-US" dirty="0" smtClean="0"/>
              <a:t>Not here</a:t>
            </a:r>
          </a:p>
          <a:p>
            <a:pPr lvl="3"/>
            <a:r>
              <a:rPr lang="en-US" dirty="0" smtClean="0"/>
              <a:t>Adjudicative</a:t>
            </a:r>
          </a:p>
          <a:p>
            <a:pPr lvl="4"/>
            <a:r>
              <a:rPr lang="en-US" dirty="0" smtClean="0"/>
              <a:t>Not even </a:t>
            </a:r>
            <a:r>
              <a:rPr lang="en-US" dirty="0" err="1" smtClean="0"/>
              <a:t>labour</a:t>
            </a:r>
            <a:r>
              <a:rPr lang="en-US" dirty="0" smtClean="0"/>
              <a:t> </a:t>
            </a:r>
            <a:r>
              <a:rPr lang="en-US" i="1" dirty="0" smtClean="0"/>
              <a:t>arbitrator </a:t>
            </a:r>
            <a:r>
              <a:rPr lang="en-US" dirty="0" smtClean="0"/>
              <a:t>(never mind board)</a:t>
            </a:r>
            <a:endParaRPr lang="en-US" i="1" dirty="0" smtClean="0"/>
          </a:p>
          <a:p>
            <a:pPr lvl="5"/>
            <a:r>
              <a:rPr lang="en-US" dirty="0" smtClean="0"/>
              <a:t>Not self-selected (relevance?)</a:t>
            </a:r>
          </a:p>
          <a:p>
            <a:pPr lvl="5"/>
            <a:r>
              <a:rPr lang="en-US" dirty="0" smtClean="0"/>
              <a:t>“direct influence on society at large in relation to basic social values” (?)</a:t>
            </a:r>
          </a:p>
          <a:p>
            <a:pPr lvl="3"/>
            <a:r>
              <a:rPr lang="en-US" dirty="0" smtClean="0"/>
              <a:t>Expertise re: fact-finding and adjudication only</a:t>
            </a:r>
          </a:p>
          <a:p>
            <a:pPr lvl="2">
              <a:buNone/>
            </a:pPr>
            <a:endParaRPr lang="en-US" dirty="0" smtClean="0"/>
          </a:p>
          <a:p>
            <a:pPr lvl="2"/>
            <a:endParaRPr lang="en-US" dirty="0" smtClean="0"/>
          </a:p>
          <a:p>
            <a:pPr lvl="2"/>
            <a:endParaRPr lang="en-US" dirty="0"/>
          </a:p>
        </p:txBody>
      </p:sp>
      <p:pic>
        <p:nvPicPr>
          <p:cNvPr id="4" name="Picture 3" descr="senate01.jpg"/>
          <p:cNvPicPr>
            <a:picLocks noChangeAspect="1"/>
          </p:cNvPicPr>
          <p:nvPr/>
        </p:nvPicPr>
        <p:blipFill>
          <a:blip r:embed="rId2"/>
          <a:stretch>
            <a:fillRect/>
          </a:stretch>
        </p:blipFill>
        <p:spPr>
          <a:xfrm>
            <a:off x="6282752" y="1088469"/>
            <a:ext cx="2861248" cy="21572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Forest	</a:t>
            </a:r>
            <a:endParaRPr lang="en-US" dirty="0"/>
          </a:p>
        </p:txBody>
      </p:sp>
      <p:sp>
        <p:nvSpPr>
          <p:cNvPr id="3" name="Content Placeholder 2"/>
          <p:cNvSpPr>
            <a:spLocks noGrp="1"/>
          </p:cNvSpPr>
          <p:nvPr>
            <p:ph idx="1"/>
          </p:nvPr>
        </p:nvSpPr>
        <p:spPr/>
        <p:txBody>
          <a:bodyPr>
            <a:normAutofit fontScale="77500" lnSpcReduction="20000"/>
          </a:bodyPr>
          <a:lstStyle/>
          <a:p>
            <a:pPr algn="ctr">
              <a:buNone/>
            </a:pPr>
            <a:r>
              <a:rPr lang="en-US" dirty="0" smtClean="0"/>
              <a:t>The Standard Applied</a:t>
            </a:r>
          </a:p>
          <a:p>
            <a:r>
              <a:rPr lang="en-US" dirty="0" smtClean="0"/>
              <a:t>“Family status”</a:t>
            </a:r>
          </a:p>
          <a:p>
            <a:pPr lvl="1"/>
            <a:r>
              <a:rPr lang="en-US" dirty="0" smtClean="0"/>
              <a:t>Statutory interpretation ABC (that’s what we, courts, do best!):</a:t>
            </a:r>
          </a:p>
          <a:p>
            <a:pPr lvl="2"/>
            <a:r>
              <a:rPr lang="en-US" sz="2581" dirty="0" smtClean="0"/>
              <a:t>In determining the intent of Parliament, one must, of course, give to the words used in a statute their usual and ordinary sense having regard to their context and to the purpose of the statute.</a:t>
            </a:r>
          </a:p>
          <a:p>
            <a:pPr lvl="3"/>
            <a:r>
              <a:rPr lang="en-US" sz="2581" dirty="0" smtClean="0"/>
              <a:t>Of course!</a:t>
            </a:r>
          </a:p>
          <a:p>
            <a:pPr lvl="2"/>
            <a:r>
              <a:rPr lang="en-US" sz="2581" dirty="0" smtClean="0"/>
              <a:t>“The dominant conception of family is the traditional family.” …</a:t>
            </a:r>
          </a:p>
          <a:p>
            <a:pPr lvl="3"/>
            <a:r>
              <a:rPr lang="en-US" sz="2581" dirty="0" smtClean="0"/>
              <a:t>Statutory language, extraneous evidence (re intent) clear</a:t>
            </a:r>
          </a:p>
          <a:p>
            <a:pPr lvl="3"/>
            <a:r>
              <a:rPr lang="en-US" sz="2581" dirty="0" smtClean="0"/>
              <a:t>Nothing to interpret: easy as pie</a:t>
            </a:r>
          </a:p>
          <a:p>
            <a:pPr lvl="4"/>
            <a:r>
              <a:rPr lang="en-US" sz="2581" dirty="0" smtClean="0"/>
              <a:t>How could Tribunal get so much so wrong?!</a:t>
            </a:r>
          </a:p>
          <a:p>
            <a:pPr lvl="4"/>
            <a:r>
              <a:rPr lang="en-US" sz="2581" dirty="0" smtClean="0"/>
              <a:t>Luckily, the courts are there to fulfill their “general supervisory role”!</a:t>
            </a:r>
          </a:p>
          <a:p>
            <a:pPr>
              <a:buNone/>
            </a:pPr>
            <a:r>
              <a:rPr lang="en-US" dirty="0" smtClean="0"/>
              <a:t> </a:t>
            </a:r>
          </a:p>
          <a:p>
            <a:pPr lvl="1"/>
            <a:endParaRPr lang="en-US" dirty="0"/>
          </a:p>
        </p:txBody>
      </p:sp>
      <p:pic>
        <p:nvPicPr>
          <p:cNvPr id="4" name="Picture 3" descr="qualitycontrol.jpg"/>
          <p:cNvPicPr>
            <a:picLocks noChangeAspect="1"/>
          </p:cNvPicPr>
          <p:nvPr/>
        </p:nvPicPr>
        <p:blipFill>
          <a:blip r:embed="rId2"/>
          <a:stretch>
            <a:fillRect/>
          </a:stretch>
        </p:blipFill>
        <p:spPr>
          <a:xfrm>
            <a:off x="6187692" y="274638"/>
            <a:ext cx="2759785" cy="20577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0436"/>
          </a:xfrm>
        </p:spPr>
        <p:txBody>
          <a:bodyPr>
            <a:normAutofit fontScale="90000"/>
          </a:bodyPr>
          <a:lstStyle/>
          <a:p>
            <a:r>
              <a:rPr lang="en-US" sz="3200" dirty="0" smtClean="0">
                <a:solidFill>
                  <a:prstClr val="black"/>
                </a:solidFill>
              </a:rPr>
              <a:t/>
            </a:r>
            <a:br>
              <a:rPr lang="en-US" sz="3200" dirty="0" smtClean="0">
                <a:solidFill>
                  <a:prstClr val="black"/>
                </a:solidFill>
              </a:rPr>
            </a:br>
            <a:r>
              <a:rPr lang="en-US" sz="3200" dirty="0" err="1" smtClean="0">
                <a:solidFill>
                  <a:prstClr val="black"/>
                </a:solidFill>
              </a:rPr>
              <a:t>L'Heureux-Dubé</a:t>
            </a:r>
            <a:r>
              <a:rPr lang="en-US" sz="3200" dirty="0" smtClean="0">
                <a:solidFill>
                  <a:prstClr val="black"/>
                </a:solidFill>
              </a:rPr>
              <a:t> (dissent) </a:t>
            </a:r>
            <a:br>
              <a:rPr lang="en-US" sz="3200" dirty="0" smtClean="0">
                <a:solidFill>
                  <a:prstClr val="black"/>
                </a:solidFill>
              </a:rPr>
            </a:br>
            <a:endParaRPr lang="en-US" sz="3200" dirty="0"/>
          </a:p>
        </p:txBody>
      </p:sp>
      <p:sp>
        <p:nvSpPr>
          <p:cNvPr id="3" name="Content Placeholder 2"/>
          <p:cNvSpPr>
            <a:spLocks noGrp="1"/>
          </p:cNvSpPr>
          <p:nvPr>
            <p:ph idx="1"/>
          </p:nvPr>
        </p:nvSpPr>
        <p:spPr>
          <a:xfrm>
            <a:off x="0" y="790436"/>
            <a:ext cx="9143999" cy="6067564"/>
          </a:xfrm>
        </p:spPr>
        <p:txBody>
          <a:bodyPr>
            <a:normAutofit fontScale="55000" lnSpcReduction="20000"/>
          </a:bodyPr>
          <a:lstStyle/>
          <a:p>
            <a:r>
              <a:rPr lang="en-US" sz="4500" dirty="0" smtClean="0"/>
              <a:t>Patent unreasonableness</a:t>
            </a:r>
          </a:p>
          <a:p>
            <a:pPr marL="914400" lvl="1" indent="-514350"/>
            <a:r>
              <a:rPr lang="en-US" sz="3273" dirty="0" smtClean="0"/>
              <a:t>1. Statute</a:t>
            </a:r>
          </a:p>
          <a:p>
            <a:pPr marL="1314450" lvl="2" indent="-514350"/>
            <a:r>
              <a:rPr lang="en-US" sz="3273" dirty="0" smtClean="0"/>
              <a:t>Human Rights Act</a:t>
            </a:r>
          </a:p>
          <a:p>
            <a:pPr marL="1771650" lvl="3" indent="-514350"/>
            <a:r>
              <a:rPr lang="en-US" sz="3273" dirty="0" smtClean="0"/>
              <a:t>Broad powers</a:t>
            </a:r>
          </a:p>
          <a:p>
            <a:pPr marL="1771650" lvl="3" indent="-514350"/>
            <a:r>
              <a:rPr lang="en-US" sz="3273" dirty="0" smtClean="0"/>
              <a:t>No privative clause (nor the opposite (enabling?)…)</a:t>
            </a:r>
          </a:p>
          <a:p>
            <a:pPr marL="914400" lvl="1" indent="-514350"/>
            <a:r>
              <a:rPr lang="en-US" sz="3273" dirty="0" smtClean="0"/>
              <a:t>2. Board</a:t>
            </a:r>
          </a:p>
          <a:p>
            <a:pPr marL="1314450" lvl="2" indent="-514350"/>
            <a:r>
              <a:rPr lang="en-US" sz="3273" dirty="0" smtClean="0"/>
              <a:t>“highly specialized admin body”: sensitivity, understanding, and expertise (</a:t>
            </a:r>
            <a:r>
              <a:rPr lang="en-US" sz="3273" i="1" dirty="0" smtClean="0"/>
              <a:t>Baker</a:t>
            </a:r>
            <a:r>
              <a:rPr lang="en-US" sz="3273" dirty="0" smtClean="0"/>
              <a:t>?)</a:t>
            </a:r>
          </a:p>
          <a:p>
            <a:pPr marL="1771650" lvl="3" indent="-514350"/>
            <a:r>
              <a:rPr lang="en-US" sz="3273" dirty="0" smtClean="0"/>
              <a:t>Experience; commission complaint (see arguments in </a:t>
            </a:r>
            <a:r>
              <a:rPr lang="en-US" sz="3273" i="1" dirty="0" err="1" smtClean="0"/>
              <a:t>Mossop</a:t>
            </a:r>
            <a:r>
              <a:rPr lang="en-US" sz="3273" dirty="0" smtClean="0"/>
              <a:t>)</a:t>
            </a:r>
          </a:p>
          <a:p>
            <a:pPr marL="914400" lvl="1" indent="-514350"/>
            <a:r>
              <a:rPr lang="en-US" sz="3273" dirty="0" smtClean="0"/>
              <a:t>3. Problem</a:t>
            </a:r>
          </a:p>
          <a:p>
            <a:pPr marL="1314450" lvl="2" indent="-514350"/>
            <a:r>
              <a:rPr lang="en-US" sz="3273" dirty="0" smtClean="0"/>
              <a:t>“context-specific setting”</a:t>
            </a:r>
          </a:p>
          <a:p>
            <a:pPr marL="914400" lvl="1" indent="-514350"/>
            <a:r>
              <a:rPr lang="en-US" sz="3273" dirty="0" smtClean="0"/>
              <a:t>Exhaustive list? No…</a:t>
            </a:r>
            <a:endParaRPr lang="en-US" sz="4100" dirty="0" smtClean="0"/>
          </a:p>
          <a:p>
            <a:r>
              <a:rPr lang="en-US" sz="4500" dirty="0" smtClean="0"/>
              <a:t>What difference does it make?</a:t>
            </a:r>
          </a:p>
          <a:p>
            <a:pPr lvl="1"/>
            <a:r>
              <a:rPr lang="en-US" sz="4000" dirty="0" smtClean="0"/>
              <a:t>Would </a:t>
            </a:r>
            <a:r>
              <a:rPr lang="en-US" sz="4000" dirty="0" err="1" smtClean="0">
                <a:solidFill>
                  <a:prstClr val="black"/>
                </a:solidFill>
              </a:rPr>
              <a:t>L'Heureux-Dubé</a:t>
            </a:r>
            <a:r>
              <a:rPr lang="en-US" sz="4000" dirty="0" smtClean="0">
                <a:solidFill>
                  <a:prstClr val="black"/>
                </a:solidFill>
              </a:rPr>
              <a:t> have reached a different result	</a:t>
            </a:r>
          </a:p>
          <a:p>
            <a:pPr lvl="2"/>
            <a:r>
              <a:rPr lang="en-US" sz="3750" dirty="0" smtClean="0">
                <a:solidFill>
                  <a:prstClr val="black"/>
                </a:solidFill>
              </a:rPr>
              <a:t>under a different standard of review (correctness, say)?  [see Cory and </a:t>
            </a:r>
            <a:r>
              <a:rPr lang="en-US" sz="3750" dirty="0" err="1" smtClean="0">
                <a:solidFill>
                  <a:prstClr val="black"/>
                </a:solidFill>
              </a:rPr>
              <a:t>McLachlin</a:t>
            </a:r>
            <a:r>
              <a:rPr lang="en-US" sz="3750" dirty="0" smtClean="0">
                <a:solidFill>
                  <a:prstClr val="black"/>
                </a:solidFill>
              </a:rPr>
              <a:t> dissents!]</a:t>
            </a:r>
          </a:p>
          <a:p>
            <a:pPr lvl="2"/>
            <a:r>
              <a:rPr lang="en-US" sz="3750" dirty="0" smtClean="0">
                <a:solidFill>
                  <a:prstClr val="black"/>
                </a:solidFill>
              </a:rPr>
              <a:t>under the same standard, or </a:t>
            </a:r>
            <a:r>
              <a:rPr lang="en-US" sz="3750" i="1" dirty="0" smtClean="0">
                <a:solidFill>
                  <a:prstClr val="black"/>
                </a:solidFill>
              </a:rPr>
              <a:t>any </a:t>
            </a:r>
            <a:r>
              <a:rPr lang="en-US" sz="3750" dirty="0" smtClean="0">
                <a:solidFill>
                  <a:prstClr val="black"/>
                </a:solidFill>
              </a:rPr>
              <a:t>standard, if the Tribunal had ruled the other way?</a:t>
            </a:r>
          </a:p>
          <a:p>
            <a:pPr lvl="1"/>
            <a:r>
              <a:rPr lang="en-US" sz="3750" dirty="0" smtClean="0">
                <a:solidFill>
                  <a:prstClr val="black"/>
                </a:solidFill>
              </a:rPr>
              <a:t>Wou</a:t>
            </a:r>
            <a:r>
              <a:rPr lang="en-US" sz="4000" dirty="0" smtClean="0">
                <a:solidFill>
                  <a:prstClr val="black"/>
                </a:solidFill>
              </a:rPr>
              <a:t>ld La Forest have reached a different result under the patent unreasonableness standard?</a:t>
            </a:r>
          </a:p>
        </p:txBody>
      </p:sp>
      <p:pic>
        <p:nvPicPr>
          <p:cNvPr id="4" name="Picture 3" descr="escher2.jpg"/>
          <p:cNvPicPr>
            <a:picLocks noChangeAspect="1"/>
          </p:cNvPicPr>
          <p:nvPr/>
        </p:nvPicPr>
        <p:blipFill>
          <a:blip r:embed="rId2"/>
          <a:stretch>
            <a:fillRect/>
          </a:stretch>
        </p:blipFill>
        <p:spPr>
          <a:xfrm>
            <a:off x="6881841" y="0"/>
            <a:ext cx="2262158" cy="19632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360"/>
          </a:xfrm>
        </p:spPr>
        <p:txBody>
          <a:bodyPr>
            <a:normAutofit/>
          </a:bodyPr>
          <a:lstStyle/>
          <a:p>
            <a:r>
              <a:rPr lang="en-US" sz="3600" dirty="0" smtClean="0"/>
              <a:t>Dunsmuir 2008</a:t>
            </a:r>
            <a:endParaRPr lang="en-US" sz="3600" dirty="0"/>
          </a:p>
        </p:txBody>
      </p:sp>
      <p:sp>
        <p:nvSpPr>
          <p:cNvPr id="3" name="Content Placeholder 2"/>
          <p:cNvSpPr>
            <a:spLocks noGrp="1"/>
          </p:cNvSpPr>
          <p:nvPr>
            <p:ph idx="1"/>
          </p:nvPr>
        </p:nvSpPr>
        <p:spPr>
          <a:xfrm>
            <a:off x="0" y="788360"/>
            <a:ext cx="9144000" cy="6069640"/>
          </a:xfrm>
        </p:spPr>
        <p:txBody>
          <a:bodyPr>
            <a:normAutofit fontScale="92500" lnSpcReduction="20000"/>
          </a:bodyPr>
          <a:lstStyle/>
          <a:p>
            <a:r>
              <a:rPr lang="en-US" dirty="0" smtClean="0"/>
              <a:t>Standards of review: a brief history</a:t>
            </a:r>
          </a:p>
          <a:p>
            <a:pPr lvl="1"/>
            <a:r>
              <a:rPr lang="en-US" dirty="0" smtClean="0"/>
              <a:t>Formalism: Jurisdiction (The Dark Ages)</a:t>
            </a:r>
          </a:p>
          <a:p>
            <a:pPr lvl="2"/>
            <a:r>
              <a:rPr lang="en-US" dirty="0" smtClean="0"/>
              <a:t>Preliminary question doctrine</a:t>
            </a:r>
          </a:p>
          <a:p>
            <a:pPr lvl="3"/>
            <a:r>
              <a:rPr lang="en-US" dirty="0" smtClean="0"/>
              <a:t>Did the agency act within its jurisdiction? </a:t>
            </a:r>
          </a:p>
          <a:p>
            <a:pPr lvl="4"/>
            <a:r>
              <a:rPr lang="en-US" dirty="0" smtClean="0"/>
              <a:t>If so, deference (intra </a:t>
            </a:r>
            <a:r>
              <a:rPr lang="en-US" dirty="0" err="1" smtClean="0"/>
              <a:t>vires</a:t>
            </a:r>
            <a:r>
              <a:rPr lang="en-US" dirty="0" smtClean="0"/>
              <a:t>)</a:t>
            </a:r>
          </a:p>
          <a:p>
            <a:pPr lvl="4"/>
            <a:r>
              <a:rPr lang="en-US" dirty="0" smtClean="0"/>
              <a:t>If not, </a:t>
            </a:r>
            <a:r>
              <a:rPr lang="en-US" i="1" dirty="0" smtClean="0"/>
              <a:t>ultra </a:t>
            </a:r>
            <a:r>
              <a:rPr lang="en-US" dirty="0" err="1" smtClean="0"/>
              <a:t>vires</a:t>
            </a:r>
            <a:r>
              <a:rPr lang="en-US" dirty="0" smtClean="0"/>
              <a:t>!!!: no deference</a:t>
            </a:r>
          </a:p>
          <a:p>
            <a:pPr lvl="1"/>
            <a:r>
              <a:rPr lang="en-US" dirty="0" smtClean="0"/>
              <a:t>End the hypocrisy: Pragmatic and </a:t>
            </a:r>
          </a:p>
          <a:p>
            <a:pPr lvl="1">
              <a:buNone/>
            </a:pPr>
            <a:r>
              <a:rPr lang="en-US" dirty="0" smtClean="0"/>
              <a:t>functional (The Enlightenment)</a:t>
            </a:r>
          </a:p>
          <a:p>
            <a:pPr lvl="2"/>
            <a:r>
              <a:rPr lang="en-US" dirty="0" smtClean="0"/>
              <a:t>Two standards of review (Enlightenment I)</a:t>
            </a:r>
          </a:p>
          <a:p>
            <a:pPr lvl="3"/>
            <a:r>
              <a:rPr lang="en-US" dirty="0" smtClean="0"/>
              <a:t>Correctness </a:t>
            </a:r>
          </a:p>
          <a:p>
            <a:pPr lvl="3"/>
            <a:r>
              <a:rPr lang="en-US" dirty="0" smtClean="0"/>
              <a:t>Patent unreasonableness (</a:t>
            </a:r>
            <a:r>
              <a:rPr lang="en-US" i="1" dirty="0" smtClean="0"/>
              <a:t>CUPE</a:t>
            </a:r>
            <a:r>
              <a:rPr lang="en-US" dirty="0" smtClean="0"/>
              <a:t> 1979)</a:t>
            </a:r>
          </a:p>
          <a:p>
            <a:pPr lvl="1"/>
            <a:r>
              <a:rPr lang="en-US" i="1" dirty="0" err="1" smtClean="0"/>
              <a:t>Southam</a:t>
            </a:r>
            <a:r>
              <a:rPr lang="en-US" i="1" dirty="0" smtClean="0"/>
              <a:t> </a:t>
            </a:r>
            <a:r>
              <a:rPr lang="en-US" dirty="0" smtClean="0"/>
              <a:t>(1997) (</a:t>
            </a:r>
            <a:r>
              <a:rPr lang="en-US" dirty="0" err="1" smtClean="0"/>
              <a:t>Iacobucci</a:t>
            </a:r>
            <a:r>
              <a:rPr lang="en-US" dirty="0" smtClean="0"/>
              <a:t>)</a:t>
            </a:r>
            <a:r>
              <a:rPr lang="en-US" i="1" dirty="0" smtClean="0"/>
              <a:t> </a:t>
            </a:r>
            <a:r>
              <a:rPr lang="en-US" dirty="0" smtClean="0"/>
              <a:t>(Yet more light: Enlightenment II)</a:t>
            </a:r>
          </a:p>
          <a:p>
            <a:pPr lvl="2"/>
            <a:r>
              <a:rPr lang="en-US" dirty="0" smtClean="0"/>
              <a:t>More nuance, more pragmatism/functionalism:</a:t>
            </a:r>
          </a:p>
          <a:p>
            <a:pPr lvl="3"/>
            <a:r>
              <a:rPr lang="en-US" dirty="0" smtClean="0"/>
              <a:t>We need a third standard of review:</a:t>
            </a:r>
          </a:p>
          <a:p>
            <a:pPr lvl="4"/>
            <a:r>
              <a:rPr lang="en-US" dirty="0" smtClean="0"/>
              <a:t>Reasonableness </a:t>
            </a:r>
            <a:r>
              <a:rPr lang="en-US" i="1" dirty="0" err="1" smtClean="0"/>
              <a:t>simpliciter</a:t>
            </a:r>
            <a:r>
              <a:rPr lang="en-US" dirty="0" smtClean="0"/>
              <a:t> (just plain ole reasonable, reasonable, period, reasonable, no ice, reasonable straight up etc)</a:t>
            </a:r>
          </a:p>
          <a:p>
            <a:pPr lvl="1"/>
            <a:endParaRPr lang="en-US" dirty="0" smtClean="0"/>
          </a:p>
        </p:txBody>
      </p:sp>
      <p:pic>
        <p:nvPicPr>
          <p:cNvPr id="4" name="Picture 3" descr="darkness-to-light.jpg"/>
          <p:cNvPicPr>
            <a:picLocks noChangeAspect="1"/>
          </p:cNvPicPr>
          <p:nvPr/>
        </p:nvPicPr>
        <p:blipFill>
          <a:blip r:embed="rId2"/>
          <a:stretch>
            <a:fillRect/>
          </a:stretch>
        </p:blipFill>
        <p:spPr>
          <a:xfrm>
            <a:off x="6241515" y="257009"/>
            <a:ext cx="2891358" cy="45959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0516"/>
          </a:xfrm>
        </p:spPr>
        <p:txBody>
          <a:bodyPr>
            <a:normAutofit fontScale="90000"/>
          </a:bodyPr>
          <a:lstStyle/>
          <a:p>
            <a:r>
              <a:rPr lang="en-US" dirty="0" smtClean="0"/>
              <a:t>“History” cont’d</a:t>
            </a:r>
            <a:endParaRPr lang="en-US" dirty="0"/>
          </a:p>
        </p:txBody>
      </p:sp>
      <p:sp>
        <p:nvSpPr>
          <p:cNvPr id="3" name="Content Placeholder 2"/>
          <p:cNvSpPr>
            <a:spLocks noGrp="1"/>
          </p:cNvSpPr>
          <p:nvPr>
            <p:ph idx="1"/>
          </p:nvPr>
        </p:nvSpPr>
        <p:spPr>
          <a:xfrm>
            <a:off x="204375" y="1094944"/>
            <a:ext cx="6614879" cy="5763056"/>
          </a:xfrm>
        </p:spPr>
        <p:txBody>
          <a:bodyPr>
            <a:normAutofit lnSpcReduction="10000"/>
          </a:bodyPr>
          <a:lstStyle/>
          <a:p>
            <a:r>
              <a:rPr lang="en-US" dirty="0" smtClean="0"/>
              <a:t>Confusion! Critique!</a:t>
            </a:r>
          </a:p>
          <a:p>
            <a:pPr lvl="1"/>
            <a:r>
              <a:rPr lang="en-US" dirty="0" smtClean="0"/>
              <a:t>What’s the difference (lower courts)?  </a:t>
            </a:r>
          </a:p>
          <a:p>
            <a:pPr lvl="1"/>
            <a:r>
              <a:rPr lang="en-US" dirty="0" smtClean="0"/>
              <a:t>Degrees of irrationality (</a:t>
            </a:r>
            <a:r>
              <a:rPr lang="en-US" dirty="0" err="1" smtClean="0"/>
              <a:t>Mullan</a:t>
            </a:r>
            <a:r>
              <a:rPr lang="en-US" dirty="0" smtClean="0"/>
              <a:t>)?</a:t>
            </a:r>
          </a:p>
          <a:p>
            <a:r>
              <a:rPr lang="en-US" dirty="0" smtClean="0"/>
              <a:t>Dunsmuir (2008): The Advent of Holism, The Irrelevance of Labels!</a:t>
            </a:r>
          </a:p>
          <a:p>
            <a:pPr lvl="1"/>
            <a:r>
              <a:rPr lang="en-US" dirty="0" smtClean="0"/>
              <a:t>From “pragmatic and functional” to holistic approach; from “pragmatic and functional analysis” to “standard of review analysis”</a:t>
            </a:r>
          </a:p>
          <a:p>
            <a:pPr lvl="1"/>
            <a:r>
              <a:rPr lang="en-US" dirty="0" smtClean="0"/>
              <a:t>Two are better than three, after all</a:t>
            </a:r>
          </a:p>
          <a:p>
            <a:pPr lvl="2"/>
            <a:r>
              <a:rPr lang="en-US" dirty="0" smtClean="0"/>
              <a:t>Henceforth, it shall be </a:t>
            </a:r>
          </a:p>
          <a:p>
            <a:pPr lvl="3"/>
            <a:r>
              <a:rPr lang="en-US" dirty="0" smtClean="0"/>
              <a:t>Reasonableness</a:t>
            </a:r>
          </a:p>
          <a:p>
            <a:pPr lvl="3"/>
            <a:r>
              <a:rPr lang="en-US" dirty="0" smtClean="0"/>
              <a:t>Correctness </a:t>
            </a:r>
          </a:p>
          <a:p>
            <a:pPr lvl="1"/>
            <a:endParaRPr lang="en-US" dirty="0"/>
          </a:p>
        </p:txBody>
      </p:sp>
      <p:pic>
        <p:nvPicPr>
          <p:cNvPr id="4" name="Picture 3" descr="Holistic_logo_web_small.jpg"/>
          <p:cNvPicPr>
            <a:picLocks noChangeAspect="1"/>
          </p:cNvPicPr>
          <p:nvPr/>
        </p:nvPicPr>
        <p:blipFill>
          <a:blip r:embed="rId2"/>
          <a:stretch>
            <a:fillRect/>
          </a:stretch>
        </p:blipFill>
        <p:spPr>
          <a:xfrm>
            <a:off x="6457866" y="4081918"/>
            <a:ext cx="2459329" cy="24245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4965"/>
          </a:xfrm>
        </p:spPr>
        <p:txBody>
          <a:bodyPr>
            <a:normAutofit/>
          </a:bodyPr>
          <a:lstStyle/>
          <a:p>
            <a:r>
              <a:rPr lang="en-US" sz="3200" dirty="0" smtClean="0"/>
              <a:t>Shell 1994 (</a:t>
            </a:r>
            <a:r>
              <a:rPr lang="en-US" sz="3200" dirty="0" err="1" smtClean="0"/>
              <a:t>Sopinka</a:t>
            </a:r>
            <a:r>
              <a:rPr lang="en-US" sz="3200" dirty="0" smtClean="0"/>
              <a:t>)</a:t>
            </a:r>
            <a:endParaRPr lang="en-US" sz="3200" dirty="0"/>
          </a:p>
        </p:txBody>
      </p:sp>
      <p:sp>
        <p:nvSpPr>
          <p:cNvPr id="3" name="Content Placeholder 2"/>
          <p:cNvSpPr>
            <a:spLocks noGrp="1"/>
          </p:cNvSpPr>
          <p:nvPr>
            <p:ph idx="1"/>
          </p:nvPr>
        </p:nvSpPr>
        <p:spPr>
          <a:xfrm>
            <a:off x="2" y="634965"/>
            <a:ext cx="6441246" cy="6223035"/>
          </a:xfrm>
        </p:spPr>
        <p:txBody>
          <a:bodyPr>
            <a:normAutofit fontScale="92500" lnSpcReduction="10000"/>
          </a:bodyPr>
          <a:lstStyle/>
          <a:p>
            <a:r>
              <a:rPr lang="en-US" dirty="0" smtClean="0"/>
              <a:t>Reviewability of city council resolution (ultra </a:t>
            </a:r>
            <a:r>
              <a:rPr lang="en-US" dirty="0" err="1" smtClean="0"/>
              <a:t>vires</a:t>
            </a:r>
            <a:r>
              <a:rPr lang="en-US" dirty="0" smtClean="0"/>
              <a:t>?)</a:t>
            </a:r>
          </a:p>
          <a:p>
            <a:pPr lvl="1"/>
            <a:r>
              <a:rPr lang="en-US" dirty="0" smtClean="0"/>
              <a:t>Legislative vs. quasi-judicial vs. business/commercial</a:t>
            </a:r>
          </a:p>
          <a:p>
            <a:pPr lvl="2"/>
            <a:r>
              <a:rPr lang="en-US" dirty="0" smtClean="0"/>
              <a:t>Irrelevance for purposes of reviewability</a:t>
            </a:r>
          </a:p>
          <a:p>
            <a:pPr lvl="3"/>
            <a:r>
              <a:rPr lang="en-US" dirty="0" smtClean="0"/>
              <a:t>All actions, however classified, reviewable for jurisdiction--all power is delegated via statute (municipality “creature of statute”), which also defines the power’s scope—ultra </a:t>
            </a:r>
            <a:r>
              <a:rPr lang="en-US" dirty="0" err="1" smtClean="0"/>
              <a:t>vires</a:t>
            </a:r>
            <a:endParaRPr lang="en-US" dirty="0" smtClean="0"/>
          </a:p>
          <a:p>
            <a:pPr lvl="3"/>
            <a:r>
              <a:rPr lang="en-US" dirty="0" smtClean="0"/>
              <a:t>“only remedy is at the polls” cold comfort for minority</a:t>
            </a:r>
          </a:p>
          <a:p>
            <a:pPr lvl="2"/>
            <a:r>
              <a:rPr lang="en-US" dirty="0" err="1" smtClean="0"/>
              <a:t>McLachlin</a:t>
            </a:r>
            <a:r>
              <a:rPr lang="en-US" dirty="0" smtClean="0"/>
              <a:t> agrees…but within limits…</a:t>
            </a:r>
          </a:p>
          <a:p>
            <a:r>
              <a:rPr lang="en-US" dirty="0" smtClean="0"/>
              <a:t>Improper Purpose (ultra 1); unauthorized Discrimination (ultra 2)</a:t>
            </a:r>
          </a:p>
          <a:p>
            <a:pPr lvl="1"/>
            <a:r>
              <a:rPr lang="en-US" dirty="0" smtClean="0"/>
              <a:t>Yes: beyond power to “promote health, safety or welfare of the inhabitants of the City” (</a:t>
            </a:r>
            <a:r>
              <a:rPr lang="en-US" dirty="0" err="1" smtClean="0"/>
              <a:t>McLachlin</a:t>
            </a:r>
            <a:r>
              <a:rPr lang="en-US" dirty="0" smtClean="0"/>
              <a:t>: not so)</a:t>
            </a:r>
          </a:p>
          <a:p>
            <a:pPr lvl="1"/>
            <a:endParaRPr lang="en-US" dirty="0" smtClean="0"/>
          </a:p>
          <a:p>
            <a:endParaRPr lang="en-US" dirty="0"/>
          </a:p>
        </p:txBody>
      </p:sp>
      <p:pic>
        <p:nvPicPr>
          <p:cNvPr id="4" name="Picture 3" descr="shell boycott.jpeg"/>
          <p:cNvPicPr>
            <a:picLocks noChangeAspect="1"/>
          </p:cNvPicPr>
          <p:nvPr/>
        </p:nvPicPr>
        <p:blipFill>
          <a:blip r:embed="rId2"/>
          <a:stretch>
            <a:fillRect/>
          </a:stretch>
        </p:blipFill>
        <p:spPr>
          <a:xfrm>
            <a:off x="6389206" y="1450924"/>
            <a:ext cx="2754794" cy="40615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0557"/>
          </a:xfrm>
        </p:spPr>
        <p:txBody>
          <a:bodyPr>
            <a:normAutofit/>
          </a:bodyPr>
          <a:lstStyle/>
          <a:p>
            <a:r>
              <a:rPr lang="en-US" sz="3200" dirty="0" smtClean="0"/>
              <a:t>General approach</a:t>
            </a:r>
            <a:endParaRPr lang="en-US" sz="3200" dirty="0"/>
          </a:p>
        </p:txBody>
      </p:sp>
      <p:sp>
        <p:nvSpPr>
          <p:cNvPr id="3" name="Content Placeholder 2"/>
          <p:cNvSpPr>
            <a:spLocks noGrp="1"/>
          </p:cNvSpPr>
          <p:nvPr>
            <p:ph idx="1"/>
          </p:nvPr>
        </p:nvSpPr>
        <p:spPr>
          <a:xfrm>
            <a:off x="1" y="710557"/>
            <a:ext cx="5564270" cy="6147443"/>
          </a:xfrm>
        </p:spPr>
        <p:txBody>
          <a:bodyPr>
            <a:normAutofit fontScale="62500" lnSpcReduction="20000"/>
          </a:bodyPr>
          <a:lstStyle/>
          <a:p>
            <a:r>
              <a:rPr lang="en-US" dirty="0" smtClean="0"/>
              <a:t>Non-constitutional constitutional law</a:t>
            </a:r>
          </a:p>
          <a:p>
            <a:pPr lvl="1"/>
            <a:r>
              <a:rPr lang="en-US" dirty="0" smtClean="0"/>
              <a:t>Structure of government; individual vs. state </a:t>
            </a:r>
          </a:p>
          <a:p>
            <a:pPr lvl="1">
              <a:buNone/>
            </a:pPr>
            <a:r>
              <a:rPr lang="en-US" dirty="0" smtClean="0"/>
              <a:t>	(common law “fairness”; rule of law)</a:t>
            </a:r>
          </a:p>
          <a:p>
            <a:pPr lvl="1"/>
            <a:r>
              <a:rPr lang="en-US" dirty="0" smtClean="0"/>
              <a:t>Everyday/soft constitutional law</a:t>
            </a:r>
          </a:p>
          <a:p>
            <a:r>
              <a:rPr lang="en-US" dirty="0" smtClean="0"/>
              <a:t>Public law (vs. private law)</a:t>
            </a:r>
          </a:p>
          <a:p>
            <a:pPr lvl="1"/>
            <a:r>
              <a:rPr lang="en-US" dirty="0" smtClean="0"/>
              <a:t>State-state; state-person vs. person-person</a:t>
            </a:r>
          </a:p>
          <a:p>
            <a:r>
              <a:rPr lang="en-US" dirty="0" smtClean="0"/>
              <a:t>Modern (administrative/regulatory) state</a:t>
            </a:r>
          </a:p>
          <a:p>
            <a:pPr lvl="1"/>
            <a:r>
              <a:rPr lang="en-US" dirty="0" smtClean="0"/>
              <a:t>Discretion, discretion, discretion</a:t>
            </a:r>
          </a:p>
          <a:p>
            <a:pPr lvl="1"/>
            <a:r>
              <a:rPr lang="en-US" dirty="0" smtClean="0"/>
              <a:t>Agencies, commissions, tribunals, boards, </a:t>
            </a:r>
          </a:p>
          <a:p>
            <a:pPr lvl="1">
              <a:buNone/>
            </a:pPr>
            <a:r>
              <a:rPr lang="en-US" dirty="0" smtClean="0"/>
              <a:t>	departments …</a:t>
            </a:r>
          </a:p>
          <a:p>
            <a:r>
              <a:rPr lang="en-US" dirty="0" smtClean="0"/>
              <a:t>Statutes/statutory interpretation</a:t>
            </a:r>
          </a:p>
          <a:p>
            <a:pPr lvl="1"/>
            <a:r>
              <a:rPr lang="en-US" dirty="0" smtClean="0"/>
              <a:t>vs.</a:t>
            </a:r>
            <a:r>
              <a:rPr lang="en-US" i="1" dirty="0" smtClean="0"/>
              <a:t> </a:t>
            </a:r>
            <a:r>
              <a:rPr lang="en-US" dirty="0" smtClean="0"/>
              <a:t>common law (judiciary)</a:t>
            </a:r>
          </a:p>
          <a:p>
            <a:pPr lvl="1"/>
            <a:r>
              <a:rPr lang="en-US" dirty="0" smtClean="0"/>
              <a:t>enabling statutes vs. directive statutes (e.g., criminal law)</a:t>
            </a:r>
          </a:p>
          <a:p>
            <a:r>
              <a:rPr lang="en-US" dirty="0" smtClean="0"/>
              <a:t>The State! (vs. government)</a:t>
            </a:r>
          </a:p>
          <a:p>
            <a:pPr lvl="1"/>
            <a:r>
              <a:rPr lang="en-US" dirty="0" smtClean="0"/>
              <a:t>State functions (officials)/branches of government</a:t>
            </a:r>
          </a:p>
          <a:p>
            <a:pPr lvl="1"/>
            <a:r>
              <a:rPr lang="en-US" dirty="0" smtClean="0"/>
              <a:t>Interrelation, deference, coordination, control, supremacy</a:t>
            </a:r>
          </a:p>
          <a:p>
            <a:r>
              <a:rPr lang="en-US" dirty="0" smtClean="0"/>
              <a:t>Significance of executive (vs. judiciary, legislature)</a:t>
            </a:r>
          </a:p>
          <a:p>
            <a:pPr lvl="1"/>
            <a:r>
              <a:rPr lang="en-US" dirty="0" smtClean="0"/>
              <a:t>administration matters</a:t>
            </a:r>
          </a:p>
        </p:txBody>
      </p:sp>
      <p:pic>
        <p:nvPicPr>
          <p:cNvPr id="4" name="Picture 3" descr="beehive.jpg"/>
          <p:cNvPicPr>
            <a:picLocks noChangeAspect="1"/>
          </p:cNvPicPr>
          <p:nvPr/>
        </p:nvPicPr>
        <p:blipFill>
          <a:blip r:embed="rId2"/>
          <a:stretch>
            <a:fillRect/>
          </a:stretch>
        </p:blipFill>
        <p:spPr>
          <a:xfrm>
            <a:off x="5172390" y="710556"/>
            <a:ext cx="3971610" cy="61474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0083"/>
          </a:xfrm>
        </p:spPr>
        <p:txBody>
          <a:bodyPr>
            <a:noAutofit/>
          </a:bodyPr>
          <a:lstStyle/>
          <a:p>
            <a:r>
              <a:rPr lang="en-US" sz="3200" dirty="0" smtClean="0"/>
              <a:t>Baker Take 2 (1999): substance</a:t>
            </a:r>
            <a:endParaRPr lang="en-US" sz="3200" dirty="0"/>
          </a:p>
        </p:txBody>
      </p:sp>
      <p:sp>
        <p:nvSpPr>
          <p:cNvPr id="3" name="Content Placeholder 2"/>
          <p:cNvSpPr>
            <a:spLocks noGrp="1"/>
          </p:cNvSpPr>
          <p:nvPr>
            <p:ph idx="1"/>
          </p:nvPr>
        </p:nvSpPr>
        <p:spPr>
          <a:xfrm>
            <a:off x="1" y="650083"/>
            <a:ext cx="6804134" cy="6207917"/>
          </a:xfrm>
        </p:spPr>
        <p:txBody>
          <a:bodyPr>
            <a:normAutofit fontScale="85000" lnSpcReduction="20000"/>
          </a:bodyPr>
          <a:lstStyle/>
          <a:p>
            <a:r>
              <a:rPr lang="en-US" i="1" dirty="0" err="1" smtClean="0"/>
              <a:t>Pushpanathan</a:t>
            </a:r>
            <a:r>
              <a:rPr lang="en-US" i="1" dirty="0" smtClean="0"/>
              <a:t> </a:t>
            </a:r>
            <a:r>
              <a:rPr lang="en-US" dirty="0" smtClean="0"/>
              <a:t>factors: same old, same old</a:t>
            </a:r>
          </a:p>
          <a:p>
            <a:r>
              <a:rPr lang="en-US" dirty="0" smtClean="0"/>
              <a:t>Application</a:t>
            </a:r>
          </a:p>
          <a:p>
            <a:pPr lvl="1"/>
            <a:r>
              <a:rPr lang="en-US" dirty="0" smtClean="0"/>
              <a:t>Reasonableness </a:t>
            </a:r>
            <a:r>
              <a:rPr lang="en-US" dirty="0" err="1" smtClean="0"/>
              <a:t>simpliciter</a:t>
            </a:r>
            <a:endParaRPr lang="en-US" dirty="0" smtClean="0"/>
          </a:p>
          <a:p>
            <a:pPr lvl="1"/>
            <a:r>
              <a:rPr lang="en-US" dirty="0" smtClean="0"/>
              <a:t>1. Privative clause (-)</a:t>
            </a:r>
          </a:p>
          <a:p>
            <a:pPr lvl="2"/>
            <a:r>
              <a:rPr lang="en-US" dirty="0" smtClean="0"/>
              <a:t>No</a:t>
            </a:r>
          </a:p>
          <a:p>
            <a:pPr lvl="2"/>
            <a:r>
              <a:rPr lang="en-US" dirty="0" smtClean="0"/>
              <a:t>Provision for appeal (</a:t>
            </a:r>
            <a:r>
              <a:rPr lang="en-US" dirty="0" err="1" smtClean="0"/>
              <a:t>tho</a:t>
            </a:r>
            <a:r>
              <a:rPr lang="en-US" dirty="0" smtClean="0"/>
              <a:t>’ limited to certified question)</a:t>
            </a:r>
          </a:p>
          <a:p>
            <a:pPr lvl="1"/>
            <a:r>
              <a:rPr lang="en-US" dirty="0" smtClean="0"/>
              <a:t>2. Expertise (+)</a:t>
            </a:r>
          </a:p>
          <a:p>
            <a:pPr lvl="2"/>
            <a:r>
              <a:rPr lang="en-US" dirty="0" smtClean="0"/>
              <a:t>Plenty (vis-à-vis courts): Minister (Lorenz?)</a:t>
            </a:r>
          </a:p>
          <a:p>
            <a:pPr lvl="1"/>
            <a:r>
              <a:rPr lang="en-US" dirty="0" smtClean="0"/>
              <a:t>3. Purpose (=)</a:t>
            </a:r>
          </a:p>
          <a:p>
            <a:pPr lvl="2"/>
            <a:r>
              <a:rPr lang="en-US" dirty="0" smtClean="0"/>
              <a:t>Choice; “open-textured” principles; “exemption,” not rule</a:t>
            </a:r>
          </a:p>
          <a:p>
            <a:pPr lvl="2"/>
            <a:r>
              <a:rPr lang="en-US" dirty="0" smtClean="0"/>
              <a:t>But: application to specific individual vs. interest balancing (adjudicative vs. legislative/policy-making)</a:t>
            </a:r>
          </a:p>
          <a:p>
            <a:pPr lvl="1"/>
            <a:r>
              <a:rPr lang="en-US" dirty="0" smtClean="0"/>
              <a:t>4. Nature of question</a:t>
            </a:r>
          </a:p>
          <a:p>
            <a:pPr lvl="2"/>
            <a:r>
              <a:rPr lang="en-US" dirty="0" smtClean="0"/>
              <a:t>More fact than law (+)</a:t>
            </a:r>
          </a:p>
          <a:p>
            <a:pPr lvl="1"/>
            <a:r>
              <a:rPr lang="en-US" dirty="0" err="1" smtClean="0"/>
              <a:t>Goldilocksian</a:t>
            </a:r>
            <a:r>
              <a:rPr lang="en-US" dirty="0" smtClean="0"/>
              <a:t> middle: not correctness, not patent unreasonableness—reasonableness </a:t>
            </a:r>
            <a:r>
              <a:rPr lang="en-US" dirty="0" err="1" smtClean="0"/>
              <a:t>simpliciter</a:t>
            </a:r>
            <a:r>
              <a:rPr lang="en-US" dirty="0" smtClean="0"/>
              <a:t> (+)</a:t>
            </a:r>
          </a:p>
        </p:txBody>
      </p:sp>
      <p:pic>
        <p:nvPicPr>
          <p:cNvPr id="4" name="Picture 3" descr="baeckermeister_werner_2.jpg"/>
          <p:cNvPicPr>
            <a:picLocks noChangeAspect="1"/>
          </p:cNvPicPr>
          <p:nvPr/>
        </p:nvPicPr>
        <p:blipFill>
          <a:blip r:embed="rId2"/>
          <a:stretch>
            <a:fillRect/>
          </a:stretch>
        </p:blipFill>
        <p:spPr>
          <a:xfrm>
            <a:off x="6999779" y="650083"/>
            <a:ext cx="1687021" cy="2495593"/>
          </a:xfrm>
          <a:prstGeom prst="rect">
            <a:avLst/>
          </a:prstGeom>
        </p:spPr>
      </p:pic>
      <p:pic>
        <p:nvPicPr>
          <p:cNvPr id="5" name="Picture 4" descr="goldilocks.jpg"/>
          <p:cNvPicPr>
            <a:picLocks noChangeAspect="1"/>
          </p:cNvPicPr>
          <p:nvPr/>
        </p:nvPicPr>
        <p:blipFill>
          <a:blip r:embed="rId3"/>
          <a:stretch>
            <a:fillRect/>
          </a:stretch>
        </p:blipFill>
        <p:spPr>
          <a:xfrm>
            <a:off x="6999779" y="5040507"/>
            <a:ext cx="1908235" cy="1431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25573"/>
          </a:xfrm>
        </p:spPr>
        <p:txBody>
          <a:bodyPr>
            <a:noAutofit/>
          </a:bodyPr>
          <a:lstStyle/>
          <a:p>
            <a:r>
              <a:rPr lang="en-US" sz="3200" dirty="0" smtClean="0"/>
              <a:t>Suresh 2002</a:t>
            </a:r>
            <a:endParaRPr lang="en-US" sz="3200" dirty="0"/>
          </a:p>
        </p:txBody>
      </p:sp>
      <p:sp>
        <p:nvSpPr>
          <p:cNvPr id="3" name="Content Placeholder 2"/>
          <p:cNvSpPr>
            <a:spLocks noGrp="1"/>
          </p:cNvSpPr>
          <p:nvPr>
            <p:ph idx="1"/>
          </p:nvPr>
        </p:nvSpPr>
        <p:spPr>
          <a:xfrm>
            <a:off x="1" y="740793"/>
            <a:ext cx="6108599" cy="6117207"/>
          </a:xfrm>
        </p:spPr>
        <p:txBody>
          <a:bodyPr>
            <a:normAutofit fontScale="70000" lnSpcReduction="20000"/>
          </a:bodyPr>
          <a:lstStyle/>
          <a:p>
            <a:r>
              <a:rPr lang="en-US" dirty="0" smtClean="0"/>
              <a:t>Standard of Review: </a:t>
            </a:r>
            <a:r>
              <a:rPr lang="en-US" i="1" dirty="0" err="1" smtClean="0"/>
              <a:t>Pushpanathan</a:t>
            </a:r>
            <a:r>
              <a:rPr lang="en-US" dirty="0" smtClean="0"/>
              <a:t> factors</a:t>
            </a:r>
          </a:p>
          <a:p>
            <a:pPr lvl="1"/>
            <a:r>
              <a:rPr lang="en-US" dirty="0" smtClean="0"/>
              <a:t>1. privative clause	(=?)</a:t>
            </a:r>
          </a:p>
          <a:p>
            <a:pPr lvl="2"/>
            <a:r>
              <a:rPr lang="en-US" dirty="0" smtClean="0"/>
              <a:t>No private clause, but only limited appeal </a:t>
            </a:r>
          </a:p>
          <a:p>
            <a:pPr lvl="2">
              <a:buNone/>
            </a:pPr>
            <a:r>
              <a:rPr lang="en-US" dirty="0" smtClean="0"/>
              <a:t>(by leave)</a:t>
            </a:r>
          </a:p>
          <a:p>
            <a:pPr lvl="1"/>
            <a:r>
              <a:rPr lang="en-US" dirty="0" smtClean="0"/>
              <a:t>2. expertise		(+)</a:t>
            </a:r>
          </a:p>
          <a:p>
            <a:pPr lvl="2"/>
            <a:r>
              <a:rPr lang="en-US" dirty="0" smtClean="0"/>
              <a:t>Yes, Minister</a:t>
            </a:r>
          </a:p>
          <a:p>
            <a:pPr lvl="3"/>
            <a:r>
              <a:rPr lang="en-US" dirty="0" smtClean="0"/>
              <a:t>Special information and expertise…</a:t>
            </a:r>
          </a:p>
          <a:p>
            <a:pPr lvl="1"/>
            <a:r>
              <a:rPr lang="en-US" dirty="0" smtClean="0"/>
              <a:t>3. purpose of legislation 	(+)</a:t>
            </a:r>
          </a:p>
          <a:p>
            <a:pPr lvl="2"/>
            <a:r>
              <a:rPr lang="en-US" dirty="0" smtClean="0"/>
              <a:t>Balance interests (danger to Canada, to individual)</a:t>
            </a:r>
          </a:p>
          <a:p>
            <a:pPr lvl="1"/>
            <a:r>
              <a:rPr lang="en-US" dirty="0" smtClean="0"/>
              <a:t>4. nature of the question	(+)</a:t>
            </a:r>
          </a:p>
          <a:p>
            <a:pPr lvl="2"/>
            <a:r>
              <a:rPr lang="en-US" dirty="0" smtClean="0"/>
              <a:t>Fact-based/contextual</a:t>
            </a:r>
          </a:p>
          <a:p>
            <a:r>
              <a:rPr lang="en-US" dirty="0" smtClean="0"/>
              <a:t>Therefore: </a:t>
            </a:r>
            <a:r>
              <a:rPr lang="en-US" i="1" dirty="0" smtClean="0"/>
              <a:t>patent </a:t>
            </a:r>
            <a:r>
              <a:rPr lang="en-US" dirty="0" smtClean="0"/>
              <a:t>unreasonableness	(+++)</a:t>
            </a:r>
          </a:p>
          <a:p>
            <a:pPr lvl="1"/>
            <a:r>
              <a:rPr lang="en-US" i="1" dirty="0" smtClean="0"/>
              <a:t>Baker </a:t>
            </a:r>
            <a:r>
              <a:rPr lang="en-US" dirty="0" smtClean="0"/>
              <a:t>was different: delegation + violation of self-imposed guidelines</a:t>
            </a:r>
            <a:endParaRPr lang="en-US" i="1" dirty="0" smtClean="0"/>
          </a:p>
          <a:p>
            <a:r>
              <a:rPr lang="en-US" dirty="0" smtClean="0"/>
              <a:t>No reweighing of factors; only appropriateness of factors (relevant, irrelevant)</a:t>
            </a:r>
          </a:p>
          <a:p>
            <a:pPr lvl="1"/>
            <a:r>
              <a:rPr lang="en-US" i="1" dirty="0" smtClean="0"/>
              <a:t>Baker </a:t>
            </a:r>
            <a:r>
              <a:rPr lang="en-US" dirty="0" smtClean="0"/>
              <a:t>didn’t weigh either</a:t>
            </a:r>
            <a:endParaRPr lang="en-US" i="1" dirty="0" smtClean="0"/>
          </a:p>
          <a:p>
            <a:pPr lvl="1">
              <a:buNone/>
            </a:pPr>
            <a:endParaRPr lang="en-US" dirty="0" smtClean="0"/>
          </a:p>
          <a:p>
            <a:pPr lvl="1">
              <a:buNone/>
            </a:pPr>
            <a:endParaRPr lang="en-US" dirty="0"/>
          </a:p>
        </p:txBody>
      </p:sp>
      <p:pic>
        <p:nvPicPr>
          <p:cNvPr id="4" name="Picture 3" descr="yesministerDM2612_468x323.jpg"/>
          <p:cNvPicPr>
            <a:picLocks noChangeAspect="1"/>
          </p:cNvPicPr>
          <p:nvPr/>
        </p:nvPicPr>
        <p:blipFill>
          <a:blip r:embed="rId2"/>
          <a:stretch>
            <a:fillRect/>
          </a:stretch>
        </p:blipFill>
        <p:spPr>
          <a:xfrm>
            <a:off x="5371298" y="1659527"/>
            <a:ext cx="3772702" cy="26038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9371"/>
          </a:xfrm>
        </p:spPr>
        <p:txBody>
          <a:bodyPr>
            <a:noAutofit/>
          </a:bodyPr>
          <a:lstStyle/>
          <a:p>
            <a:r>
              <a:rPr lang="en-US" sz="3200" dirty="0" smtClean="0"/>
              <a:t>CUPE (2003): </a:t>
            </a:r>
            <a:r>
              <a:rPr lang="en-US" sz="3200" dirty="0" err="1" smtClean="0"/>
              <a:t>Binnie’s</a:t>
            </a:r>
            <a:r>
              <a:rPr lang="en-US" sz="3200" dirty="0" smtClean="0"/>
              <a:t> Roadmap</a:t>
            </a:r>
            <a:endParaRPr lang="en-US" sz="3200" dirty="0"/>
          </a:p>
        </p:txBody>
      </p:sp>
      <p:sp>
        <p:nvSpPr>
          <p:cNvPr id="3" name="Content Placeholder 2"/>
          <p:cNvSpPr>
            <a:spLocks noGrp="1"/>
          </p:cNvSpPr>
          <p:nvPr>
            <p:ph idx="1"/>
          </p:nvPr>
        </p:nvSpPr>
        <p:spPr>
          <a:xfrm>
            <a:off x="0" y="569371"/>
            <a:ext cx="6259803" cy="6288629"/>
          </a:xfrm>
        </p:spPr>
        <p:txBody>
          <a:bodyPr>
            <a:normAutofit fontScale="62500" lnSpcReduction="20000"/>
          </a:bodyPr>
          <a:lstStyle/>
          <a:p>
            <a:pPr>
              <a:buNone/>
            </a:pPr>
            <a:r>
              <a:rPr lang="en-US" dirty="0" smtClean="0"/>
              <a:t>(1) the statutory interpretation of </a:t>
            </a:r>
            <a:r>
              <a:rPr lang="en-US" dirty="0" err="1" smtClean="0"/>
              <a:t>s</a:t>
            </a:r>
            <a:r>
              <a:rPr lang="en-US" dirty="0" smtClean="0"/>
              <a:t>. 6(5) of the </a:t>
            </a:r>
            <a:r>
              <a:rPr lang="en-US" i="1" dirty="0" smtClean="0"/>
              <a:t>HLDAA;</a:t>
            </a:r>
          </a:p>
          <a:p>
            <a:pPr>
              <a:buNone/>
            </a:pPr>
            <a:r>
              <a:rPr lang="en-US" dirty="0" smtClean="0"/>
              <a:t>(2) </a:t>
            </a:r>
            <a:r>
              <a:rPr lang="en-US" sz="3143" dirty="0" smtClean="0"/>
              <a:t>procedural fairness issues:</a:t>
            </a:r>
          </a:p>
          <a:p>
            <a:pPr lvl="1">
              <a:buNone/>
            </a:pPr>
            <a:r>
              <a:rPr lang="en-US" sz="3143" dirty="0" smtClean="0"/>
              <a:t>(a) the Minister's alleged lack of impartiality;</a:t>
            </a:r>
          </a:p>
          <a:p>
            <a:pPr lvl="1">
              <a:buNone/>
            </a:pPr>
            <a:r>
              <a:rPr lang="en-US" sz="3143" dirty="0" smtClean="0"/>
              <a:t>(</a:t>
            </a:r>
            <a:r>
              <a:rPr lang="en-US" sz="3143" dirty="0" err="1" smtClean="0"/>
              <a:t>b</a:t>
            </a:r>
            <a:r>
              <a:rPr lang="en-US" sz="3143" dirty="0" smtClean="0"/>
              <a:t>) the Minister's alleged failure to consult with the unions about the change in the process of appointments;</a:t>
            </a:r>
          </a:p>
          <a:p>
            <a:pPr lvl="1">
              <a:buNone/>
            </a:pPr>
            <a:r>
              <a:rPr lang="en-US" sz="3143" dirty="0" smtClean="0"/>
              <a:t>(</a:t>
            </a:r>
            <a:r>
              <a:rPr lang="en-US" sz="3143" dirty="0" err="1" smtClean="0"/>
              <a:t>c</a:t>
            </a:r>
            <a:r>
              <a:rPr lang="en-US" sz="3143" dirty="0" smtClean="0"/>
              <a:t>) the alleged violation of the doctrine of legitimate expectation in refusing to nominate only arbitrators who had been mutually agreed upon;</a:t>
            </a:r>
          </a:p>
          <a:p>
            <a:pPr>
              <a:buNone/>
            </a:pPr>
            <a:r>
              <a:rPr lang="en-US" sz="3143" dirty="0" smtClean="0"/>
              <a:t>(3) an assessment of the standard of review of the Minister's appointments;</a:t>
            </a:r>
          </a:p>
          <a:p>
            <a:pPr>
              <a:buNone/>
            </a:pPr>
            <a:r>
              <a:rPr lang="en-US" sz="3143" dirty="0" smtClean="0"/>
              <a:t>(4) when does a decision rise to the level of </a:t>
            </a:r>
            <a:r>
              <a:rPr lang="en-US" sz="3143" i="1" dirty="0" smtClean="0"/>
              <a:t>patent unreasonableness?</a:t>
            </a:r>
          </a:p>
          <a:p>
            <a:pPr>
              <a:buNone/>
            </a:pPr>
            <a:r>
              <a:rPr lang="en-US" sz="3143" dirty="0" smtClean="0"/>
              <a:t>(5) whether the applicable standard of review was violated by the Minister's rejection of</a:t>
            </a:r>
          </a:p>
          <a:p>
            <a:pPr lvl="1">
              <a:buNone/>
            </a:pPr>
            <a:r>
              <a:rPr lang="en-US" sz="3143" dirty="0" smtClean="0"/>
              <a:t>(a) the </a:t>
            </a:r>
            <a:r>
              <a:rPr lang="en-US" sz="3143" dirty="0" err="1" smtClean="0"/>
              <a:t>s</a:t>
            </a:r>
            <a:r>
              <a:rPr lang="en-US" sz="3143" dirty="0" smtClean="0"/>
              <a:t>. 49(10) list as a requisite of appointment, or</a:t>
            </a:r>
          </a:p>
          <a:p>
            <a:pPr lvl="1">
              <a:buNone/>
            </a:pPr>
            <a:r>
              <a:rPr lang="en-US" sz="3143" dirty="0" smtClean="0"/>
              <a:t>(</a:t>
            </a:r>
            <a:r>
              <a:rPr lang="en-US" sz="3143" dirty="0" err="1" smtClean="0"/>
              <a:t>b</a:t>
            </a:r>
            <a:r>
              <a:rPr lang="en-US" sz="3143" dirty="0" smtClean="0"/>
              <a:t>) expertise and "broad acceptability within the </a:t>
            </a:r>
            <a:r>
              <a:rPr lang="en-US" sz="3143" dirty="0" err="1" smtClean="0"/>
              <a:t>labour</a:t>
            </a:r>
            <a:r>
              <a:rPr lang="en-US" sz="3143" dirty="0" smtClean="0"/>
              <a:t> relations community" as criteria for the selection of chairpersons</a:t>
            </a:r>
          </a:p>
          <a:p>
            <a:pPr lvl="2"/>
            <a:r>
              <a:rPr lang="en-US" sz="2880" dirty="0" smtClean="0"/>
              <a:t>all, and only, relevant factors</a:t>
            </a:r>
          </a:p>
        </p:txBody>
      </p:sp>
      <p:pic>
        <p:nvPicPr>
          <p:cNvPr id="4" name="Picture 3" descr="roadmap.jpg"/>
          <p:cNvPicPr>
            <a:picLocks noChangeAspect="1"/>
          </p:cNvPicPr>
          <p:nvPr/>
        </p:nvPicPr>
        <p:blipFill>
          <a:blip r:embed="rId2"/>
          <a:stretch>
            <a:fillRect/>
          </a:stretch>
        </p:blipFill>
        <p:spPr>
          <a:xfrm>
            <a:off x="5992176" y="569370"/>
            <a:ext cx="3151824" cy="1955371"/>
          </a:xfrm>
          <a:prstGeom prst="rect">
            <a:avLst/>
          </a:prstGeom>
        </p:spPr>
      </p:pic>
      <p:pic>
        <p:nvPicPr>
          <p:cNvPr id="5" name="Picture 4" descr="Sinatra-lg.jpg"/>
          <p:cNvPicPr>
            <a:picLocks noChangeAspect="1"/>
          </p:cNvPicPr>
          <p:nvPr/>
        </p:nvPicPr>
        <p:blipFill>
          <a:blip r:embed="rId3"/>
          <a:stretch>
            <a:fillRect/>
          </a:stretch>
        </p:blipFill>
        <p:spPr>
          <a:xfrm>
            <a:off x="6493814" y="3144589"/>
            <a:ext cx="2192986" cy="30633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07_07_conrad_black.jpeg"/>
          <p:cNvPicPr>
            <a:picLocks noChangeAspect="1"/>
          </p:cNvPicPr>
          <p:nvPr/>
        </p:nvPicPr>
        <p:blipFill>
          <a:blip r:embed="rId2"/>
          <a:stretch>
            <a:fillRect/>
          </a:stretch>
        </p:blipFill>
        <p:spPr>
          <a:xfrm>
            <a:off x="680892" y="420477"/>
            <a:ext cx="2531461" cy="4236063"/>
          </a:xfrm>
          <a:prstGeom prst="rect">
            <a:avLst/>
          </a:prstGeom>
        </p:spPr>
      </p:pic>
      <p:pic>
        <p:nvPicPr>
          <p:cNvPr id="3" name="Picture 2" descr="chretien_conrad.jpg"/>
          <p:cNvPicPr>
            <a:picLocks noChangeAspect="1"/>
          </p:cNvPicPr>
          <p:nvPr/>
        </p:nvPicPr>
        <p:blipFill>
          <a:blip r:embed="rId3"/>
          <a:stretch>
            <a:fillRect/>
          </a:stretch>
        </p:blipFill>
        <p:spPr>
          <a:xfrm>
            <a:off x="3933265" y="2688040"/>
            <a:ext cx="4953000" cy="3937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7940"/>
          </a:xfrm>
        </p:spPr>
        <p:txBody>
          <a:bodyPr>
            <a:noAutofit/>
          </a:bodyPr>
          <a:lstStyle/>
          <a:p>
            <a:r>
              <a:rPr lang="en-US" sz="2800" dirty="0" err="1" smtClean="0"/>
              <a:t>Thamotharem</a:t>
            </a:r>
            <a:r>
              <a:rPr lang="en-US" sz="2800" dirty="0" smtClean="0"/>
              <a:t> </a:t>
            </a:r>
            <a:r>
              <a:rPr lang="en-US" sz="2800" dirty="0" err="1" smtClean="0"/>
              <a:t>FCAppeal</a:t>
            </a:r>
            <a:r>
              <a:rPr lang="en-US" sz="2800" dirty="0" smtClean="0"/>
              <a:t> ’07:</a:t>
            </a:r>
            <a:br>
              <a:rPr lang="en-US" sz="2800" dirty="0" smtClean="0"/>
            </a:br>
            <a:r>
              <a:rPr lang="en-US" sz="2800" dirty="0" smtClean="0"/>
              <a:t>Making Admin Law Softer Still!</a:t>
            </a:r>
            <a:endParaRPr lang="en-US" sz="2800" dirty="0"/>
          </a:p>
        </p:txBody>
      </p:sp>
      <p:sp>
        <p:nvSpPr>
          <p:cNvPr id="3" name="Content Placeholder 2"/>
          <p:cNvSpPr>
            <a:spLocks noGrp="1"/>
          </p:cNvSpPr>
          <p:nvPr>
            <p:ph idx="1"/>
          </p:nvPr>
        </p:nvSpPr>
        <p:spPr>
          <a:xfrm>
            <a:off x="0" y="1357731"/>
            <a:ext cx="9144000" cy="2553818"/>
          </a:xfrm>
        </p:spPr>
        <p:txBody>
          <a:bodyPr>
            <a:normAutofit fontScale="85000" lnSpcReduction="20000"/>
          </a:bodyPr>
          <a:lstStyle/>
          <a:p>
            <a:r>
              <a:rPr lang="en-US" dirty="0" smtClean="0"/>
              <a:t>Issues</a:t>
            </a:r>
          </a:p>
          <a:p>
            <a:pPr lvl="1"/>
            <a:r>
              <a:rPr lang="en-US" dirty="0" smtClean="0"/>
              <a:t>Procedural fairness? (correctness)</a:t>
            </a:r>
          </a:p>
          <a:p>
            <a:pPr lvl="2"/>
            <a:r>
              <a:rPr lang="en-US" dirty="0" smtClean="0"/>
              <a:t>No </a:t>
            </a:r>
            <a:r>
              <a:rPr lang="en-US" dirty="0" err="1" smtClean="0"/>
              <a:t>prob</a:t>
            </a:r>
            <a:r>
              <a:rPr lang="en-US" dirty="0" smtClean="0"/>
              <a:t>: plenty of fairness (inquisitorial = fair &amp; fast)</a:t>
            </a:r>
          </a:p>
          <a:p>
            <a:pPr lvl="1"/>
            <a:r>
              <a:rPr lang="en-US" dirty="0" smtClean="0"/>
              <a:t>Discretion (self-)fettering? (correctness)</a:t>
            </a:r>
          </a:p>
          <a:p>
            <a:pPr lvl="2"/>
            <a:r>
              <a:rPr lang="en-US" dirty="0" smtClean="0"/>
              <a:t>No </a:t>
            </a:r>
            <a:r>
              <a:rPr lang="en-US" dirty="0" err="1" smtClean="0"/>
              <a:t>prob</a:t>
            </a:r>
            <a:r>
              <a:rPr lang="en-US" dirty="0" smtClean="0"/>
              <a:t>: soft law (nudge) only [Guideline 7]</a:t>
            </a:r>
          </a:p>
          <a:p>
            <a:pPr lvl="1"/>
            <a:r>
              <a:rPr lang="en-US" dirty="0" smtClean="0"/>
              <a:t>Rule vs. guideline (patent unreasonableness)</a:t>
            </a:r>
          </a:p>
          <a:p>
            <a:pPr lvl="2"/>
            <a:r>
              <a:rPr lang="en-US" dirty="0" smtClean="0"/>
              <a:t>No </a:t>
            </a:r>
            <a:r>
              <a:rPr lang="en-US" dirty="0" err="1" smtClean="0"/>
              <a:t>prob</a:t>
            </a:r>
            <a:r>
              <a:rPr lang="en-US" dirty="0" smtClean="0"/>
              <a:t>: discretion (flexibility)</a:t>
            </a:r>
          </a:p>
        </p:txBody>
      </p:sp>
      <p:pic>
        <p:nvPicPr>
          <p:cNvPr id="4" name="Picture 3" descr="soft-serve-cone_web.jpg"/>
          <p:cNvPicPr>
            <a:picLocks noChangeAspect="1"/>
          </p:cNvPicPr>
          <p:nvPr/>
        </p:nvPicPr>
        <p:blipFill>
          <a:blip r:embed="rId2"/>
          <a:stretch>
            <a:fillRect/>
          </a:stretch>
        </p:blipFill>
        <p:spPr>
          <a:xfrm>
            <a:off x="5454647" y="3688844"/>
            <a:ext cx="1613647" cy="2958353"/>
          </a:xfrm>
          <a:prstGeom prst="rect">
            <a:avLst/>
          </a:prstGeom>
        </p:spPr>
      </p:pic>
      <p:pic>
        <p:nvPicPr>
          <p:cNvPr id="5" name="Picture 4" descr="nudge meilan_lunlun_nudge.gif"/>
          <p:cNvPicPr>
            <a:picLocks noChangeAspect="1"/>
          </p:cNvPicPr>
          <p:nvPr/>
        </p:nvPicPr>
        <p:blipFill>
          <a:blip r:embed="rId3"/>
          <a:stretch>
            <a:fillRect/>
          </a:stretch>
        </p:blipFill>
        <p:spPr>
          <a:xfrm>
            <a:off x="630324" y="4053870"/>
            <a:ext cx="3603359" cy="2593327"/>
          </a:xfrm>
          <a:prstGeom prst="rect">
            <a:avLst/>
          </a:prstGeom>
        </p:spPr>
      </p:pic>
      <p:pic>
        <p:nvPicPr>
          <p:cNvPr id="6" name="Picture 5" descr="fetter pillory_18103_lg.gif"/>
          <p:cNvPicPr>
            <a:picLocks noChangeAspect="1"/>
          </p:cNvPicPr>
          <p:nvPr/>
        </p:nvPicPr>
        <p:blipFill>
          <a:blip r:embed="rId4"/>
          <a:stretch>
            <a:fillRect/>
          </a:stretch>
        </p:blipFill>
        <p:spPr>
          <a:xfrm>
            <a:off x="7068294" y="369034"/>
            <a:ext cx="2034569" cy="33198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2711"/>
          </a:xfrm>
        </p:spPr>
        <p:txBody>
          <a:bodyPr>
            <a:normAutofit fontScale="90000"/>
          </a:bodyPr>
          <a:lstStyle/>
          <a:p>
            <a:r>
              <a:rPr lang="en-US" dirty="0" smtClean="0"/>
              <a:t>CICB (</a:t>
            </a:r>
            <a:r>
              <a:rPr lang="en-US" i="1" dirty="0" smtClean="0"/>
              <a:t>not </a:t>
            </a:r>
            <a:r>
              <a:rPr lang="en-US" dirty="0" smtClean="0"/>
              <a:t>CIBC)!</a:t>
            </a:r>
            <a:endParaRPr lang="en-US" dirty="0"/>
          </a:p>
        </p:txBody>
      </p:sp>
      <p:pic>
        <p:nvPicPr>
          <p:cNvPr id="4" name="Content Placeholder 3" descr="real-world-hollywood.jpg"/>
          <p:cNvPicPr>
            <a:picLocks noGrp="1" noChangeAspect="1"/>
          </p:cNvPicPr>
          <p:nvPr>
            <p:ph idx="1"/>
          </p:nvPr>
        </p:nvPicPr>
        <p:blipFill>
          <a:blip r:embed="rId2"/>
          <a:srcRect l="-2967" r="-2967"/>
          <a:stretch>
            <a:fillRect/>
          </a:stretch>
        </p:blipFill>
        <p:spPr>
          <a:xfrm>
            <a:off x="-175179" y="1334386"/>
            <a:ext cx="9482765" cy="5215156"/>
          </a:xfr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atsallfolks.gif"/>
          <p:cNvPicPr>
            <a:picLocks noChangeAspect="1"/>
          </p:cNvPicPr>
          <p:nvPr/>
        </p:nvPicPr>
        <p:blipFill>
          <a:blip r:embed="rId2"/>
          <a:stretch>
            <a:fillRect/>
          </a:stretch>
        </p:blipFill>
        <p:spPr>
          <a:xfrm>
            <a:off x="2119801" y="961571"/>
            <a:ext cx="4886365" cy="49167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2691"/>
          </a:xfrm>
        </p:spPr>
        <p:txBody>
          <a:bodyPr>
            <a:normAutofit fontScale="90000"/>
          </a:bodyPr>
          <a:lstStyle/>
          <a:p>
            <a:r>
              <a:rPr lang="en-US" dirty="0" smtClean="0"/>
              <a:t>General approach cont’d</a:t>
            </a:r>
            <a:endParaRPr lang="en-US" dirty="0"/>
          </a:p>
        </p:txBody>
      </p:sp>
      <p:sp>
        <p:nvSpPr>
          <p:cNvPr id="3" name="Content Placeholder 2"/>
          <p:cNvSpPr>
            <a:spLocks noGrp="1"/>
          </p:cNvSpPr>
          <p:nvPr>
            <p:ph idx="1"/>
          </p:nvPr>
        </p:nvSpPr>
        <p:spPr>
          <a:xfrm>
            <a:off x="0" y="1133866"/>
            <a:ext cx="6290437" cy="5724134"/>
          </a:xfrm>
        </p:spPr>
        <p:txBody>
          <a:bodyPr>
            <a:normAutofit fontScale="77500" lnSpcReduction="20000"/>
          </a:bodyPr>
          <a:lstStyle/>
          <a:p>
            <a:r>
              <a:rPr lang="en-US" dirty="0" smtClean="0"/>
              <a:t>General principles, not doctrinal details </a:t>
            </a:r>
          </a:p>
          <a:p>
            <a:pPr lvl="1"/>
            <a:r>
              <a:rPr lang="en-US" dirty="0" smtClean="0"/>
              <a:t>vs. environmental law, tax law, immigration law, labor law/workers’ compensation, securities law/regulation, public utilities, health (assistance, control), professions/trades/licensing, prison law, human rights</a:t>
            </a:r>
          </a:p>
          <a:p>
            <a:pPr lvl="1"/>
            <a:r>
              <a:rPr lang="en-US" dirty="0" smtClean="0"/>
              <a:t>General part of administrative law</a:t>
            </a:r>
          </a:p>
          <a:p>
            <a:pPr lvl="1"/>
            <a:r>
              <a:rPr lang="en-US" dirty="0" smtClean="0"/>
              <a:t>Special part (focus)</a:t>
            </a:r>
          </a:p>
          <a:p>
            <a:pPr lvl="2"/>
            <a:r>
              <a:rPr lang="en-US" dirty="0" smtClean="0"/>
              <a:t>victim compensation law</a:t>
            </a:r>
          </a:p>
          <a:p>
            <a:pPr lvl="2"/>
            <a:r>
              <a:rPr lang="en-US" dirty="0" smtClean="0"/>
              <a:t>vs. private law (torts), other public law (criminal)</a:t>
            </a:r>
          </a:p>
          <a:p>
            <a:r>
              <a:rPr lang="en-US" dirty="0" smtClean="0"/>
              <a:t>Historical vs. analytical </a:t>
            </a:r>
          </a:p>
          <a:p>
            <a:pPr lvl="1"/>
            <a:r>
              <a:rPr lang="en-US" dirty="0" smtClean="0"/>
              <a:t>Mix: procedural/substantive review, chronological within</a:t>
            </a:r>
          </a:p>
          <a:p>
            <a:r>
              <a:rPr lang="en-US" dirty="0" smtClean="0"/>
              <a:t>Conceptual vs. doctrinal</a:t>
            </a:r>
          </a:p>
          <a:p>
            <a:pPr lvl="1"/>
            <a:r>
              <a:rPr lang="en-US" dirty="0" smtClean="0"/>
              <a:t>Rule of law, natural justice, procedural fairness</a:t>
            </a:r>
          </a:p>
          <a:p>
            <a:endParaRPr lang="en-US" dirty="0"/>
          </a:p>
        </p:txBody>
      </p:sp>
      <p:pic>
        <p:nvPicPr>
          <p:cNvPr id="4" name="Picture 3" descr="general part chaplin1.jpg"/>
          <p:cNvPicPr>
            <a:picLocks noChangeAspect="1"/>
          </p:cNvPicPr>
          <p:nvPr/>
        </p:nvPicPr>
        <p:blipFill>
          <a:blip r:embed="rId2"/>
          <a:stretch>
            <a:fillRect/>
          </a:stretch>
        </p:blipFill>
        <p:spPr>
          <a:xfrm>
            <a:off x="5833237" y="3337346"/>
            <a:ext cx="3310763" cy="26924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455"/>
          </a:xfrm>
        </p:spPr>
        <p:txBody>
          <a:bodyPr>
            <a:normAutofit fontScale="90000"/>
          </a:bodyPr>
          <a:lstStyle/>
          <a:p>
            <a:r>
              <a:rPr lang="en-US" dirty="0" smtClean="0"/>
              <a:t>What is administrative law?</a:t>
            </a:r>
            <a:endParaRPr lang="en-US" dirty="0"/>
          </a:p>
        </p:txBody>
      </p:sp>
      <p:sp>
        <p:nvSpPr>
          <p:cNvPr id="3" name="Content Placeholder 2"/>
          <p:cNvSpPr>
            <a:spLocks noGrp="1"/>
          </p:cNvSpPr>
          <p:nvPr>
            <p:ph idx="1"/>
          </p:nvPr>
        </p:nvSpPr>
        <p:spPr>
          <a:xfrm>
            <a:off x="0" y="1209458"/>
            <a:ext cx="9144000" cy="5648542"/>
          </a:xfrm>
        </p:spPr>
        <p:txBody>
          <a:bodyPr>
            <a:normAutofit fontScale="85000" lnSpcReduction="20000"/>
          </a:bodyPr>
          <a:lstStyle/>
          <a:p>
            <a:r>
              <a:rPr lang="en-US" dirty="0" smtClean="0"/>
              <a:t>The administration of law, the law of administration, administration and (vs.?) law</a:t>
            </a:r>
          </a:p>
          <a:p>
            <a:r>
              <a:rPr lang="en-US" dirty="0" smtClean="0"/>
              <a:t>Administration</a:t>
            </a:r>
          </a:p>
          <a:p>
            <a:pPr lvl="1"/>
            <a:r>
              <a:rPr lang="en-US" dirty="0" smtClean="0"/>
              <a:t>Government, executive, regulation</a:t>
            </a:r>
          </a:p>
          <a:p>
            <a:pPr lvl="2"/>
            <a:r>
              <a:rPr lang="en-US" dirty="0" smtClean="0"/>
              <a:t>What government does/how </a:t>
            </a:r>
          </a:p>
          <a:p>
            <a:pPr lvl="2">
              <a:buNone/>
            </a:pPr>
            <a:r>
              <a:rPr lang="en-US" dirty="0" smtClean="0"/>
              <a:t>	government does</a:t>
            </a:r>
          </a:p>
          <a:p>
            <a:r>
              <a:rPr lang="en-US" dirty="0" smtClean="0"/>
              <a:t>Law</a:t>
            </a:r>
          </a:p>
          <a:p>
            <a:pPr lvl="1"/>
            <a:r>
              <a:rPr lang="en-US" dirty="0" smtClean="0"/>
              <a:t>Positive (</a:t>
            </a:r>
            <a:r>
              <a:rPr lang="en-US" dirty="0" smtClean="0">
                <a:solidFill>
                  <a:srgbClr val="008000"/>
                </a:solidFill>
              </a:rPr>
              <a:t>green-light</a:t>
            </a:r>
            <a:r>
              <a:rPr lang="en-US" dirty="0" smtClean="0"/>
              <a:t>)</a:t>
            </a:r>
          </a:p>
          <a:p>
            <a:pPr lvl="2"/>
            <a:r>
              <a:rPr lang="en-US" dirty="0" smtClean="0"/>
              <a:t>What government </a:t>
            </a:r>
            <a:r>
              <a:rPr lang="en-US" i="1" dirty="0" smtClean="0"/>
              <a:t>does</a:t>
            </a:r>
          </a:p>
          <a:p>
            <a:pPr lvl="1"/>
            <a:r>
              <a:rPr lang="en-US" dirty="0" smtClean="0"/>
              <a:t>Negative (</a:t>
            </a:r>
            <a:r>
              <a:rPr lang="en-US" dirty="0" smtClean="0">
                <a:solidFill>
                  <a:srgbClr val="FF0000"/>
                </a:solidFill>
              </a:rPr>
              <a:t>red-light</a:t>
            </a:r>
            <a:r>
              <a:rPr lang="en-US" dirty="0" smtClean="0"/>
              <a:t>)</a:t>
            </a:r>
          </a:p>
          <a:p>
            <a:pPr lvl="2"/>
            <a:r>
              <a:rPr lang="en-US" dirty="0" smtClean="0"/>
              <a:t>What government </a:t>
            </a:r>
            <a:r>
              <a:rPr lang="en-US" i="1" dirty="0" smtClean="0"/>
              <a:t>may</a:t>
            </a:r>
          </a:p>
          <a:p>
            <a:r>
              <a:rPr lang="en-US" dirty="0" smtClean="0"/>
              <a:t>Internal/External</a:t>
            </a:r>
          </a:p>
          <a:p>
            <a:pPr lvl="1"/>
            <a:r>
              <a:rPr lang="en-US" dirty="0" smtClean="0"/>
              <a:t>Review</a:t>
            </a:r>
          </a:p>
          <a:p>
            <a:pPr lvl="2"/>
            <a:r>
              <a:rPr lang="en-US" dirty="0" smtClean="0"/>
              <a:t>Government in miniature (Willis)</a:t>
            </a:r>
          </a:p>
          <a:p>
            <a:pPr lvl="1"/>
            <a:r>
              <a:rPr lang="en-US" dirty="0" smtClean="0"/>
              <a:t>Good/Efficient vs. Right/Just</a:t>
            </a:r>
          </a:p>
          <a:p>
            <a:pPr lvl="2"/>
            <a:endParaRPr lang="en-US" dirty="0" smtClean="0"/>
          </a:p>
        </p:txBody>
      </p:sp>
      <p:pic>
        <p:nvPicPr>
          <p:cNvPr id="4" name="Picture 3" descr="traffic_lights.jpg"/>
          <p:cNvPicPr>
            <a:picLocks noChangeAspect="1"/>
          </p:cNvPicPr>
          <p:nvPr/>
        </p:nvPicPr>
        <p:blipFill>
          <a:blip r:embed="rId2"/>
          <a:stretch>
            <a:fillRect/>
          </a:stretch>
        </p:blipFill>
        <p:spPr>
          <a:xfrm>
            <a:off x="5260919" y="1869911"/>
            <a:ext cx="3644935" cy="48566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05682"/>
          </a:xfrm>
        </p:spPr>
        <p:txBody>
          <a:bodyPr>
            <a:noAutofit/>
          </a:bodyPr>
          <a:lstStyle/>
          <a:p>
            <a:r>
              <a:rPr lang="en-US" sz="3200" dirty="0" smtClean="0"/>
              <a:t>Where does it come from?</a:t>
            </a:r>
            <a:endParaRPr lang="en-US" sz="3200" dirty="0"/>
          </a:p>
        </p:txBody>
      </p:sp>
      <p:sp>
        <p:nvSpPr>
          <p:cNvPr id="3" name="Content Placeholder 2"/>
          <p:cNvSpPr>
            <a:spLocks noGrp="1"/>
          </p:cNvSpPr>
          <p:nvPr>
            <p:ph idx="1"/>
          </p:nvPr>
        </p:nvSpPr>
        <p:spPr>
          <a:xfrm>
            <a:off x="0" y="907093"/>
            <a:ext cx="9144000" cy="5950907"/>
          </a:xfrm>
        </p:spPr>
        <p:txBody>
          <a:bodyPr>
            <a:normAutofit/>
          </a:bodyPr>
          <a:lstStyle/>
          <a:p>
            <a:r>
              <a:rPr lang="en-US" dirty="0" smtClean="0"/>
              <a:t>The Act of Government</a:t>
            </a:r>
          </a:p>
          <a:p>
            <a:pPr lvl="1"/>
            <a:r>
              <a:rPr lang="en-US" dirty="0" smtClean="0"/>
              <a:t>Family/Household</a:t>
            </a:r>
          </a:p>
          <a:p>
            <a:pPr lvl="1"/>
            <a:r>
              <a:rPr lang="en-US" dirty="0" smtClean="0"/>
              <a:t>Great Family of the State</a:t>
            </a:r>
          </a:p>
          <a:p>
            <a:r>
              <a:rPr lang="en-US" dirty="0" smtClean="0"/>
              <a:t>Rationalization: Police Science &amp; Police Power</a:t>
            </a:r>
          </a:p>
          <a:p>
            <a:pPr lvl="1"/>
            <a:r>
              <a:rPr lang="en-US" dirty="0" smtClean="0"/>
              <a:t>Economy/Political Economy</a:t>
            </a:r>
          </a:p>
          <a:p>
            <a:r>
              <a:rPr lang="en-US" dirty="0" smtClean="0"/>
              <a:t>Expansion and diversification of police power</a:t>
            </a:r>
          </a:p>
          <a:p>
            <a:pPr lvl="1"/>
            <a:r>
              <a:rPr lang="en-US" dirty="0" smtClean="0"/>
              <a:t>The Modern/Welfare/Regulatory State…</a:t>
            </a:r>
          </a:p>
          <a:p>
            <a:r>
              <a:rPr lang="en-US" dirty="0" smtClean="0"/>
              <a:t>Administrative Law</a:t>
            </a:r>
          </a:p>
          <a:p>
            <a:pPr lvl="1"/>
            <a:r>
              <a:rPr lang="en-US" dirty="0" smtClean="0"/>
              <a:t>Disappearance/</a:t>
            </a:r>
            <a:r>
              <a:rPr lang="en-US" dirty="0" err="1" smtClean="0"/>
              <a:t>minimalization</a:t>
            </a:r>
            <a:r>
              <a:rPr lang="en-US" dirty="0" smtClean="0"/>
              <a:t> of </a:t>
            </a:r>
          </a:p>
          <a:p>
            <a:pPr lvl="1">
              <a:buNone/>
            </a:pPr>
            <a:r>
              <a:rPr lang="en-US" dirty="0" smtClean="0"/>
              <a:t>	police</a:t>
            </a:r>
          </a:p>
          <a:p>
            <a:pPr lvl="2"/>
            <a:r>
              <a:rPr lang="en-US" dirty="0" smtClean="0"/>
              <a:t>Police as security/institution</a:t>
            </a:r>
            <a:endParaRPr lang="en-US" dirty="0"/>
          </a:p>
        </p:txBody>
      </p:sp>
      <p:pic>
        <p:nvPicPr>
          <p:cNvPr id="4" name="Picture 3" descr="family house-039.jpg"/>
          <p:cNvPicPr>
            <a:picLocks noChangeAspect="1"/>
          </p:cNvPicPr>
          <p:nvPr/>
        </p:nvPicPr>
        <p:blipFill>
          <a:blip r:embed="rId3"/>
          <a:stretch>
            <a:fillRect/>
          </a:stretch>
        </p:blipFill>
        <p:spPr>
          <a:xfrm>
            <a:off x="6611508" y="680321"/>
            <a:ext cx="2532492" cy="1995604"/>
          </a:xfrm>
          <a:prstGeom prst="rect">
            <a:avLst/>
          </a:prstGeom>
        </p:spPr>
      </p:pic>
      <p:pic>
        <p:nvPicPr>
          <p:cNvPr id="5" name="Picture 4" descr="police car 2005-techart-911-carrera-police-car-porsche-sa-1280x960.jpg"/>
          <p:cNvPicPr>
            <a:picLocks noChangeAspect="1"/>
          </p:cNvPicPr>
          <p:nvPr/>
        </p:nvPicPr>
        <p:blipFill>
          <a:blip r:embed="rId4"/>
          <a:stretch>
            <a:fillRect/>
          </a:stretch>
        </p:blipFill>
        <p:spPr>
          <a:xfrm>
            <a:off x="5851555" y="4769354"/>
            <a:ext cx="3292445" cy="20886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frameworks/themes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Administrative law vs. administration</a:t>
            </a:r>
          </a:p>
          <a:p>
            <a:pPr marL="514350" indent="-514350">
              <a:buFont typeface="+mj-lt"/>
              <a:buAutoNum type="arabicPeriod"/>
            </a:pPr>
            <a:r>
              <a:rPr lang="en-US" dirty="0" smtClean="0"/>
              <a:t>Administrative law vs. regulation</a:t>
            </a:r>
          </a:p>
          <a:p>
            <a:pPr marL="514350" indent="-514350">
              <a:buFont typeface="+mj-lt"/>
              <a:buAutoNum type="arabicPeriod"/>
            </a:pPr>
            <a:r>
              <a:rPr lang="en-US" dirty="0" smtClean="0"/>
              <a:t>Law vs. police </a:t>
            </a:r>
          </a:p>
          <a:p>
            <a:pPr marL="514350" indent="-514350">
              <a:buFont typeface="+mj-lt"/>
              <a:buAutoNum type="arabicPeriod"/>
            </a:pPr>
            <a:r>
              <a:rPr lang="en-US" dirty="0" smtClean="0"/>
              <a:t>Public vs. private law</a:t>
            </a:r>
          </a:p>
          <a:p>
            <a:pPr marL="514350" indent="-514350">
              <a:buFont typeface="+mj-lt"/>
              <a:buAutoNum type="arabicPeriod"/>
            </a:pPr>
            <a:r>
              <a:rPr lang="en-US" dirty="0" smtClean="0"/>
              <a:t>Managerial direction vs. law (Fuller)</a:t>
            </a:r>
          </a:p>
          <a:p>
            <a:pPr marL="514350" indent="-514350">
              <a:buFont typeface="+mj-lt"/>
              <a:buAutoNum type="arabicPeriod"/>
            </a:pPr>
            <a:r>
              <a:rPr lang="en-US" dirty="0" smtClean="0"/>
              <a:t>Rule of law vs. rule of men (experts, bureaucrats, civil servants)</a:t>
            </a:r>
          </a:p>
          <a:p>
            <a:pPr marL="514350" indent="-514350">
              <a:buFont typeface="+mj-lt"/>
              <a:buAutoNum type="arabicPeriod"/>
            </a:pPr>
            <a:r>
              <a:rPr lang="en-US" dirty="0" smtClean="0"/>
              <a:t>Three Approaches (Willis)</a:t>
            </a:r>
          </a:p>
          <a:p>
            <a:pPr marL="514350" indent="-514350">
              <a:buFont typeface="+mj-lt"/>
              <a:buAutoNum type="arabicPeriod"/>
            </a:pPr>
            <a:r>
              <a:rPr lang="en-US" dirty="0" smtClean="0"/>
              <a:t>Goldilocks (too hot vs. too cold </a:t>
            </a:r>
          </a:p>
          <a:p>
            <a:pPr marL="514350" indent="-514350">
              <a:buNone/>
            </a:pPr>
            <a:r>
              <a:rPr lang="en-US" dirty="0" smtClean="0"/>
              <a:t>	vs. just right)</a:t>
            </a:r>
          </a:p>
        </p:txBody>
      </p:sp>
      <p:pic>
        <p:nvPicPr>
          <p:cNvPr id="4" name="Picture 3" descr="goldilocks.jpg"/>
          <p:cNvPicPr>
            <a:picLocks noChangeAspect="1"/>
          </p:cNvPicPr>
          <p:nvPr/>
        </p:nvPicPr>
        <p:blipFill>
          <a:blip r:embed="rId2"/>
          <a:stretch>
            <a:fillRect/>
          </a:stretch>
        </p:blipFill>
        <p:spPr>
          <a:xfrm>
            <a:off x="6027759" y="4520819"/>
            <a:ext cx="3116241" cy="23371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vs. Police</a:t>
            </a:r>
            <a:endParaRPr lang="en-US" dirty="0"/>
          </a:p>
        </p:txBody>
      </p:sp>
      <p:sp>
        <p:nvSpPr>
          <p:cNvPr id="3" name="Content Placeholder 2"/>
          <p:cNvSpPr>
            <a:spLocks noGrp="1"/>
          </p:cNvSpPr>
          <p:nvPr>
            <p:ph idx="1"/>
          </p:nvPr>
        </p:nvSpPr>
        <p:spPr>
          <a:xfrm>
            <a:off x="227939" y="1417638"/>
            <a:ext cx="8916061" cy="5440362"/>
          </a:xfrm>
        </p:spPr>
        <p:txBody>
          <a:bodyPr numCol="2">
            <a:normAutofit fontScale="62500" lnSpcReduction="20000"/>
          </a:bodyPr>
          <a:lstStyle/>
          <a:p>
            <a:r>
              <a:rPr lang="en-US" sz="3368" dirty="0" smtClean="0"/>
              <a:t>Ideal types, modes, approaches, frameworks</a:t>
            </a:r>
          </a:p>
          <a:p>
            <a:pPr lvl="1"/>
            <a:r>
              <a:rPr lang="en-US" sz="2968" dirty="0" smtClean="0"/>
              <a:t>analysis, critique</a:t>
            </a:r>
          </a:p>
          <a:p>
            <a:r>
              <a:rPr lang="en-US" sz="3368" dirty="0" smtClean="0"/>
              <a:t>Conduct vs. status</a:t>
            </a:r>
          </a:p>
          <a:p>
            <a:pPr lvl="1"/>
            <a:r>
              <a:rPr lang="en-US" sz="2968" dirty="0" smtClean="0"/>
              <a:t>conduct vs. character</a:t>
            </a:r>
          </a:p>
          <a:p>
            <a:pPr lvl="1"/>
            <a:r>
              <a:rPr lang="en-US" sz="2968" dirty="0" smtClean="0"/>
              <a:t>of governor and governed</a:t>
            </a:r>
            <a:endParaRPr lang="en-US" sz="2568" dirty="0" smtClean="0"/>
          </a:p>
          <a:p>
            <a:r>
              <a:rPr lang="en-US" sz="3368" dirty="0" smtClean="0"/>
              <a:t>Person vs. (human) resource</a:t>
            </a:r>
          </a:p>
          <a:p>
            <a:pPr lvl="1"/>
            <a:r>
              <a:rPr lang="en-US" sz="2968" dirty="0" smtClean="0"/>
              <a:t>power to “govern men and things” </a:t>
            </a:r>
          </a:p>
          <a:p>
            <a:r>
              <a:rPr lang="en-US" sz="3368" dirty="0" smtClean="0"/>
              <a:t>Defense vs. exemption</a:t>
            </a:r>
          </a:p>
          <a:p>
            <a:r>
              <a:rPr lang="en-US" sz="3368" dirty="0" smtClean="0"/>
              <a:t>Rule vs. standard</a:t>
            </a:r>
          </a:p>
          <a:p>
            <a:r>
              <a:rPr lang="en-US" sz="3368" dirty="0" smtClean="0"/>
              <a:t>Norm vs. measure</a:t>
            </a:r>
          </a:p>
          <a:p>
            <a:pPr lvl="1"/>
            <a:r>
              <a:rPr lang="en-US" sz="2968" dirty="0" smtClean="0"/>
              <a:t>Norm vs. prerogative</a:t>
            </a:r>
          </a:p>
          <a:p>
            <a:r>
              <a:rPr lang="en-US" sz="3368" dirty="0" smtClean="0"/>
              <a:t>Formal vs. informal</a:t>
            </a:r>
          </a:p>
          <a:p>
            <a:r>
              <a:rPr lang="en-US" sz="3368" dirty="0" smtClean="0"/>
              <a:t>Principles/rules vs. guidelines/maxims</a:t>
            </a:r>
          </a:p>
          <a:p>
            <a:r>
              <a:rPr lang="en-US" sz="3368" dirty="0" smtClean="0"/>
              <a:t>Rigid vs. flexible</a:t>
            </a:r>
          </a:p>
          <a:p>
            <a:r>
              <a:rPr lang="en-US" sz="3368" dirty="0" smtClean="0"/>
              <a:t>Constraint vs. discretion</a:t>
            </a:r>
          </a:p>
          <a:p>
            <a:r>
              <a:rPr lang="en-US" sz="3368" dirty="0" smtClean="0"/>
              <a:t>Justice vs. efficiency/welfare</a:t>
            </a:r>
          </a:p>
          <a:p>
            <a:r>
              <a:rPr lang="en-US" sz="3368" dirty="0" smtClean="0"/>
              <a:t>Right vs. good</a:t>
            </a:r>
          </a:p>
          <a:p>
            <a:r>
              <a:rPr lang="en-US" sz="3368" dirty="0" smtClean="0"/>
              <a:t>Legitimacy vs. prudence</a:t>
            </a:r>
          </a:p>
          <a:p>
            <a:r>
              <a:rPr lang="en-US" sz="3368" dirty="0" smtClean="0"/>
              <a:t>Rights vs. interests</a:t>
            </a:r>
          </a:p>
          <a:p>
            <a:r>
              <a:rPr lang="en-US" sz="3368" dirty="0" smtClean="0"/>
              <a:t>Private vs. public</a:t>
            </a:r>
          </a:p>
          <a:p>
            <a:pPr lvl="1"/>
            <a:r>
              <a:rPr lang="en-US" sz="2968" dirty="0" smtClean="0"/>
              <a:t>Public vs. private</a:t>
            </a:r>
          </a:p>
          <a:p>
            <a:r>
              <a:rPr lang="en-US" sz="3368" dirty="0" smtClean="0"/>
              <a:t>Autonomy vs. heteronomy</a:t>
            </a:r>
          </a:p>
          <a:p>
            <a:r>
              <a:rPr lang="en-US" sz="3368" dirty="0" smtClean="0"/>
              <a:t>Government vs. management</a:t>
            </a:r>
          </a:p>
          <a:p>
            <a:r>
              <a:rPr lang="en-US" sz="3368" dirty="0" smtClean="0"/>
              <a:t>Person vs. resource</a:t>
            </a:r>
          </a:p>
          <a:p>
            <a:r>
              <a:rPr lang="en-US" sz="3368" dirty="0" smtClean="0"/>
              <a:t>Equality vs. hierarchy</a:t>
            </a:r>
          </a:p>
          <a:p>
            <a:r>
              <a:rPr lang="en-US" sz="3368" dirty="0" smtClean="0"/>
              <a:t>Judiciary vs. executive</a:t>
            </a:r>
          </a:p>
          <a:p>
            <a:r>
              <a:rPr lang="en-US" sz="3368" dirty="0" smtClean="0"/>
              <a:t>Legislature vs. executive</a:t>
            </a:r>
          </a:p>
          <a:p>
            <a:r>
              <a:rPr lang="en-US" sz="3368" dirty="0" smtClean="0"/>
              <a:t>Fiction vs. fact</a:t>
            </a:r>
          </a:p>
          <a:p>
            <a:pPr lvl="1"/>
            <a:r>
              <a:rPr lang="en-US" sz="2968" dirty="0" smtClean="0"/>
              <a:t>Ideology vs. reality</a:t>
            </a:r>
          </a:p>
          <a:p>
            <a:pPr lvl="1"/>
            <a:r>
              <a:rPr lang="en-US" sz="2968" dirty="0" smtClean="0"/>
              <a:t>Ideal vs. actual</a:t>
            </a:r>
          </a:p>
          <a:p>
            <a:pPr lvl="1"/>
            <a:r>
              <a:rPr lang="en-US" sz="2968" dirty="0" smtClean="0"/>
              <a:t>Theory vs. practice</a:t>
            </a:r>
          </a:p>
          <a:p>
            <a:endParaRPr lang="en-US" sz="3368" dirty="0" smtClean="0"/>
          </a:p>
          <a:p>
            <a:endParaRPr lang="en-US" dirty="0" smtClean="0"/>
          </a:p>
          <a:p>
            <a:endParaRPr lang="en-US" dirty="0" smtClean="0"/>
          </a:p>
          <a:p>
            <a:endParaRPr lang="en-US" dirty="0"/>
          </a:p>
        </p:txBody>
      </p:sp>
      <p:pic>
        <p:nvPicPr>
          <p:cNvPr id="4" name="Picture 3" descr="nutshell.jpg"/>
          <p:cNvPicPr>
            <a:picLocks noChangeAspect="1"/>
          </p:cNvPicPr>
          <p:nvPr/>
        </p:nvPicPr>
        <p:blipFill>
          <a:blip r:embed="rId3"/>
          <a:stretch>
            <a:fillRect/>
          </a:stretch>
        </p:blipFill>
        <p:spPr>
          <a:xfrm>
            <a:off x="6773893" y="128775"/>
            <a:ext cx="1723714" cy="11437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Roncarelli</a:t>
            </a:r>
            <a:r>
              <a:rPr lang="en-US" sz="3200" dirty="0" smtClean="0"/>
              <a:t> 1959: </a:t>
            </a:r>
            <a:br>
              <a:rPr lang="en-US" sz="3200" dirty="0" smtClean="0"/>
            </a:br>
            <a:r>
              <a:rPr lang="en-US" sz="3200" dirty="0" smtClean="0"/>
              <a:t>Rule of Law Rule</a:t>
            </a:r>
            <a:endParaRPr lang="en-US" sz="3200" dirty="0"/>
          </a:p>
        </p:txBody>
      </p:sp>
      <p:sp>
        <p:nvSpPr>
          <p:cNvPr id="3" name="Content Placeholder 2"/>
          <p:cNvSpPr>
            <a:spLocks noGrp="1"/>
          </p:cNvSpPr>
          <p:nvPr>
            <p:ph idx="1"/>
          </p:nvPr>
        </p:nvSpPr>
        <p:spPr>
          <a:xfrm>
            <a:off x="0" y="1417638"/>
            <a:ext cx="6078360" cy="5440362"/>
          </a:xfrm>
        </p:spPr>
        <p:txBody>
          <a:bodyPr>
            <a:normAutofit fontScale="70000" lnSpcReduction="20000"/>
          </a:bodyPr>
          <a:lstStyle/>
          <a:p>
            <a:pPr>
              <a:buNone/>
            </a:pPr>
            <a:r>
              <a:rPr lang="en-US" dirty="0" smtClean="0"/>
              <a:t>The act of the respondent through the instrumentality of the Commission … was a gross abuse of legal power ….  That, in the presence of expanding administrative regulation of economic activities, such a step and its consequences are to be suffered by the victim without recourse or remedy, </a:t>
            </a:r>
            <a:r>
              <a:rPr lang="en-US" dirty="0" smtClean="0">
                <a:solidFill>
                  <a:srgbClr val="FF0000"/>
                </a:solidFill>
              </a:rPr>
              <a:t>that an administration according to law is to be superseded by action dictated by and according to the arbitrary likes, dislikes and </a:t>
            </a:r>
            <a:r>
              <a:rPr lang="en-US" dirty="0" smtClean="0">
                <a:solidFill>
                  <a:srgbClr val="0000FF"/>
                </a:solidFill>
              </a:rPr>
              <a:t>irrelevant purposes </a:t>
            </a:r>
            <a:r>
              <a:rPr lang="en-US" dirty="0" smtClean="0">
                <a:solidFill>
                  <a:srgbClr val="FF0000"/>
                </a:solidFill>
              </a:rPr>
              <a:t>of public officers acting beyond their duty</a:t>
            </a:r>
            <a:r>
              <a:rPr lang="en-US" dirty="0" smtClean="0"/>
              <a:t>, would signalize the beginning of </a:t>
            </a:r>
            <a:r>
              <a:rPr lang="en-US" dirty="0" smtClean="0">
                <a:solidFill>
                  <a:srgbClr val="FF0000"/>
                </a:solidFill>
              </a:rPr>
              <a:t>disintegration of the rule of law </a:t>
            </a:r>
            <a:r>
              <a:rPr lang="en-US" dirty="0" smtClean="0"/>
              <a:t>as a fundamental postulate of our constitutional structure. [</a:t>
            </a:r>
            <a:r>
              <a:rPr lang="en-US" dirty="0" err="1" smtClean="0"/>
              <a:t>A]t</a:t>
            </a:r>
            <a:r>
              <a:rPr lang="en-US" dirty="0" smtClean="0"/>
              <a:t> this stage of developing government it would be a danger of high consequence to tolerate such a departure from </a:t>
            </a:r>
            <a:r>
              <a:rPr lang="en-US" dirty="0" smtClean="0">
                <a:solidFill>
                  <a:srgbClr val="FF0000"/>
                </a:solidFill>
              </a:rPr>
              <a:t>good faith </a:t>
            </a:r>
            <a:r>
              <a:rPr lang="en-US" dirty="0" smtClean="0"/>
              <a:t>in </a:t>
            </a:r>
            <a:r>
              <a:rPr lang="en-US" dirty="0" smtClean="0">
                <a:solidFill>
                  <a:srgbClr val="FF0000"/>
                </a:solidFill>
              </a:rPr>
              <a:t>executing </a:t>
            </a:r>
            <a:r>
              <a:rPr lang="en-US" dirty="0" smtClean="0"/>
              <a:t>the </a:t>
            </a:r>
            <a:r>
              <a:rPr lang="en-US" dirty="0" smtClean="0">
                <a:solidFill>
                  <a:srgbClr val="FF0000"/>
                </a:solidFill>
              </a:rPr>
              <a:t>legislative purpose</a:t>
            </a:r>
            <a:r>
              <a:rPr lang="en-US" dirty="0" smtClean="0"/>
              <a:t>. (R44)</a:t>
            </a:r>
            <a:endParaRPr lang="en-US" dirty="0"/>
          </a:p>
        </p:txBody>
      </p:sp>
      <p:pic>
        <p:nvPicPr>
          <p:cNvPr id="4" name="Picture 3" descr="duplessis 3.jpg"/>
          <p:cNvPicPr>
            <a:picLocks noChangeAspect="1"/>
          </p:cNvPicPr>
          <p:nvPr/>
        </p:nvPicPr>
        <p:blipFill>
          <a:blip r:embed="rId2"/>
          <a:stretch>
            <a:fillRect/>
          </a:stretch>
        </p:blipFill>
        <p:spPr>
          <a:xfrm>
            <a:off x="6317803" y="4369164"/>
            <a:ext cx="2826197" cy="1884131"/>
          </a:xfrm>
          <a:prstGeom prst="rect">
            <a:avLst/>
          </a:prstGeom>
        </p:spPr>
      </p:pic>
      <p:sp>
        <p:nvSpPr>
          <p:cNvPr id="5" name="TextBox 4"/>
          <p:cNvSpPr txBox="1"/>
          <p:nvPr/>
        </p:nvSpPr>
        <p:spPr>
          <a:xfrm>
            <a:off x="5356289" y="2485033"/>
            <a:ext cx="184666" cy="369332"/>
          </a:xfrm>
          <a:prstGeom prst="rect">
            <a:avLst/>
          </a:prstGeom>
          <a:noFill/>
        </p:spPr>
        <p:txBody>
          <a:bodyPr wrap="none" rtlCol="0">
            <a:spAutoFit/>
          </a:bodyPr>
          <a:lstStyle/>
          <a:p>
            <a:endParaRPr lang="en-US" dirty="0"/>
          </a:p>
        </p:txBody>
      </p:sp>
      <p:pic>
        <p:nvPicPr>
          <p:cNvPr id="8" name="Picture 7" descr="rand ivan.jpg"/>
          <p:cNvPicPr>
            <a:picLocks noChangeAspect="1"/>
          </p:cNvPicPr>
          <p:nvPr/>
        </p:nvPicPr>
        <p:blipFill>
          <a:blip r:embed="rId3"/>
          <a:stretch>
            <a:fillRect/>
          </a:stretch>
        </p:blipFill>
        <p:spPr>
          <a:xfrm>
            <a:off x="6925097" y="1438312"/>
            <a:ext cx="1761704" cy="255094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1525</TotalTime>
  <Words>3068</Words>
  <Application>Microsoft Macintosh PowerPoint</Application>
  <PresentationFormat>On-screen Show (4:3)</PresentationFormat>
  <Paragraphs>408</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Administrative Law: Greatest Hits (exhausting, perhaps, but not exhaustive)  </vt:lpstr>
      <vt:lpstr>Déjà vu…Introduction and focus</vt:lpstr>
      <vt:lpstr>General approach</vt:lpstr>
      <vt:lpstr>General approach cont’d</vt:lpstr>
      <vt:lpstr>What is administrative law?</vt:lpstr>
      <vt:lpstr>Where does it come from?</vt:lpstr>
      <vt:lpstr>Conceptual frameworks/themes</vt:lpstr>
      <vt:lpstr>Law vs. Police</vt:lpstr>
      <vt:lpstr>Roncarelli 1959:  Rule of Law Rule</vt:lpstr>
      <vt:lpstr>Rule of Law Complexification</vt:lpstr>
      <vt:lpstr>Rule of Law vs. “Rule of Law”  </vt:lpstr>
      <vt:lpstr>Ocean Port 2001</vt:lpstr>
      <vt:lpstr>Willis on Statutory Interpretation</vt:lpstr>
      <vt:lpstr>Llewellyn’s Three Ingredients of Statutory Interpretation </vt:lpstr>
      <vt:lpstr>Nicholson v. Haldimand-Norfolk 1979</vt:lpstr>
      <vt:lpstr>Baker 1999</vt:lpstr>
      <vt:lpstr>Consolidated Bathurst 1990</vt:lpstr>
      <vt:lpstr>Analysis</vt:lpstr>
      <vt:lpstr>Newfoundland Telephone 1992</vt:lpstr>
      <vt:lpstr>Which standard? Which version of the standard?</vt:lpstr>
      <vt:lpstr>CUPE ‘79 (Nicholson’s substantive classmate)</vt:lpstr>
      <vt:lpstr>Patent unreasonableness!?</vt:lpstr>
      <vt:lpstr>Mossop 1993:  Let the Substance Begin, or Has It Already?… </vt:lpstr>
      <vt:lpstr>La Forest</vt:lpstr>
      <vt:lpstr>La Forest </vt:lpstr>
      <vt:lpstr> L'Heureux-Dubé (dissent)  </vt:lpstr>
      <vt:lpstr>Dunsmuir 2008</vt:lpstr>
      <vt:lpstr>“History” cont’d</vt:lpstr>
      <vt:lpstr>Shell 1994 (Sopinka)</vt:lpstr>
      <vt:lpstr>Baker Take 2 (1999): substance</vt:lpstr>
      <vt:lpstr>Suresh 2002</vt:lpstr>
      <vt:lpstr>CUPE (2003): Binnie’s Roadmap</vt:lpstr>
      <vt:lpstr>PowerPoint Presentation</vt:lpstr>
      <vt:lpstr>Thamotharem FCAppeal ’07: Making Admin Law Softer Still!</vt:lpstr>
      <vt:lpstr>CICB (not CIBC)!</vt:lpstr>
      <vt:lpstr>PowerPoint Presentation</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Law </dc:title>
  <dc:creator>Markus Dubber</dc:creator>
  <cp:lastModifiedBy>Markus Dubber</cp:lastModifiedBy>
  <cp:revision>301</cp:revision>
  <cp:lastPrinted>2012-04-03T19:50:45Z</cp:lastPrinted>
  <dcterms:created xsi:type="dcterms:W3CDTF">2011-12-23T20:04:03Z</dcterms:created>
  <dcterms:modified xsi:type="dcterms:W3CDTF">2012-04-03T19:53:40Z</dcterms:modified>
</cp:coreProperties>
</file>