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311" r:id="rId2"/>
    <p:sldId id="300" r:id="rId3"/>
    <p:sldId id="301" r:id="rId4"/>
    <p:sldId id="303" r:id="rId5"/>
    <p:sldId id="302" r:id="rId6"/>
    <p:sldId id="310" r:id="rId7"/>
    <p:sldId id="305" r:id="rId8"/>
    <p:sldId id="306" r:id="rId9"/>
    <p:sldId id="307" r:id="rId10"/>
    <p:sldId id="308" r:id="rId11"/>
    <p:sldId id="309"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snapToObjects="1">
      <p:cViewPr varScale="1">
        <p:scale>
          <a:sx n="90" d="100"/>
          <a:sy n="90" d="100"/>
        </p:scale>
        <p:origin x="-360"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7A92BC-ECFE-2E4E-B239-439161AABE47}" type="datetimeFigureOut">
              <a:rPr lang="en-US" smtClean="0"/>
              <a:t>1/31/13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3C8381-D8A2-D94E-9842-1146CD5896DD}" type="slidenum">
              <a:rPr lang="en-US" smtClean="0"/>
              <a:t>‹#›</a:t>
            </a:fld>
            <a:endParaRPr lang="en-US"/>
          </a:p>
        </p:txBody>
      </p:sp>
    </p:spTree>
    <p:extLst>
      <p:ext uri="{BB962C8B-B14F-4D97-AF65-F5344CB8AC3E}">
        <p14:creationId xmlns:p14="http://schemas.microsoft.com/office/powerpoint/2010/main" val="176558380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045FACA-7EA6-C841-A96F-1E38BE8F9276}"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665BCC1-7874-4A45-B617-53C54A040EFB}" type="datetimeFigureOut">
              <a:rPr lang="en-US" smtClean="0"/>
              <a:pPr/>
              <a:t>1/31/13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ECCAD2-0DBC-8641-9241-E31EBA2CDBF6}"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65BCC1-7874-4A45-B617-53C54A040EFB}" type="datetimeFigureOut">
              <a:rPr lang="en-US" smtClean="0"/>
              <a:pPr/>
              <a:t>1/31/13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ECCAD2-0DBC-8641-9241-E31EBA2CDBF6}"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65BCC1-7874-4A45-B617-53C54A040EFB}" type="datetimeFigureOut">
              <a:rPr lang="en-US" smtClean="0"/>
              <a:pPr/>
              <a:t>1/31/13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ECCAD2-0DBC-8641-9241-E31EBA2CDBF6}"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65BCC1-7874-4A45-B617-53C54A040EFB}" type="datetimeFigureOut">
              <a:rPr lang="en-US" smtClean="0"/>
              <a:pPr/>
              <a:t>1/31/13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ECCAD2-0DBC-8641-9241-E31EBA2CDBF6}"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65BCC1-7874-4A45-B617-53C54A040EFB}" type="datetimeFigureOut">
              <a:rPr lang="en-US" smtClean="0"/>
              <a:pPr/>
              <a:t>1/31/13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ECCAD2-0DBC-8641-9241-E31EBA2CDBF6}"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665BCC1-7874-4A45-B617-53C54A040EFB}" type="datetimeFigureOut">
              <a:rPr lang="en-US" smtClean="0"/>
              <a:pPr/>
              <a:t>1/31/13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ECCAD2-0DBC-8641-9241-E31EBA2CDBF6}"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665BCC1-7874-4A45-B617-53C54A040EFB}" type="datetimeFigureOut">
              <a:rPr lang="en-US" smtClean="0"/>
              <a:pPr/>
              <a:t>1/31/13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AECCAD2-0DBC-8641-9241-E31EBA2CDBF6}"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665BCC1-7874-4A45-B617-53C54A040EFB}" type="datetimeFigureOut">
              <a:rPr lang="en-US" smtClean="0"/>
              <a:pPr/>
              <a:t>1/31/13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AECCAD2-0DBC-8641-9241-E31EBA2CDBF6}"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65BCC1-7874-4A45-B617-53C54A040EFB}" type="datetimeFigureOut">
              <a:rPr lang="en-US" smtClean="0"/>
              <a:pPr/>
              <a:t>1/31/13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AECCAD2-0DBC-8641-9241-E31EBA2CDBF6}"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65BCC1-7874-4A45-B617-53C54A040EFB}" type="datetimeFigureOut">
              <a:rPr lang="en-US" smtClean="0"/>
              <a:pPr/>
              <a:t>1/31/13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ECCAD2-0DBC-8641-9241-E31EBA2CDBF6}"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65BCC1-7874-4A45-B617-53C54A040EFB}" type="datetimeFigureOut">
              <a:rPr lang="en-US" smtClean="0"/>
              <a:pPr/>
              <a:t>1/31/13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ECCAD2-0DBC-8641-9241-E31EBA2CDBF6}"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65BCC1-7874-4A45-B617-53C54A040EFB}" type="datetimeFigureOut">
              <a:rPr lang="en-US" smtClean="0"/>
              <a:pPr/>
              <a:t>1/31/13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ECCAD2-0DBC-8641-9241-E31EBA2CDBF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8.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Administrative Law	</a:t>
            </a:r>
            <a:endParaRPr lang="en-US" dirty="0"/>
          </a:p>
        </p:txBody>
      </p:sp>
      <p:sp>
        <p:nvSpPr>
          <p:cNvPr id="3" name="Subtitle 2"/>
          <p:cNvSpPr>
            <a:spLocks noGrp="1"/>
          </p:cNvSpPr>
          <p:nvPr>
            <p:ph type="subTitle" idx="1"/>
          </p:nvPr>
        </p:nvSpPr>
        <p:spPr/>
        <p:txBody>
          <a:bodyPr/>
          <a:lstStyle/>
          <a:p>
            <a:r>
              <a:rPr lang="en-US" smtClean="0"/>
              <a:t>Markus </a:t>
            </a:r>
            <a:r>
              <a:rPr lang="en-US" smtClean="0"/>
              <a:t>Dubber</a:t>
            </a:r>
            <a:endParaRPr lang="en-US" dirty="0" smtClean="0"/>
          </a:p>
        </p:txBody>
      </p:sp>
    </p:spTree>
    <p:extLst>
      <p:ext uri="{BB962C8B-B14F-4D97-AF65-F5344CB8AC3E}">
        <p14:creationId xmlns:p14="http://schemas.microsoft.com/office/powerpoint/2010/main" val="53785887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Remedy</a:t>
            </a:r>
            <a:endParaRPr lang="en-US" dirty="0"/>
          </a:p>
        </p:txBody>
      </p:sp>
      <p:sp>
        <p:nvSpPr>
          <p:cNvPr id="3" name="Content Placeholder 2"/>
          <p:cNvSpPr>
            <a:spLocks noGrp="1"/>
          </p:cNvSpPr>
          <p:nvPr>
            <p:ph idx="1"/>
          </p:nvPr>
        </p:nvSpPr>
        <p:spPr/>
        <p:txBody>
          <a:bodyPr>
            <a:normAutofit lnSpcReduction="10000"/>
          </a:bodyPr>
          <a:lstStyle/>
          <a:p>
            <a:r>
              <a:rPr lang="en-US" dirty="0" smtClean="0"/>
              <a:t>No harmless error</a:t>
            </a:r>
          </a:p>
          <a:p>
            <a:r>
              <a:rPr lang="en-US" dirty="0" smtClean="0"/>
              <a:t>Procedural right “independent” and “unqualified”</a:t>
            </a:r>
          </a:p>
          <a:p>
            <a:pPr lvl="1"/>
            <a:r>
              <a:rPr lang="en-US" dirty="0" smtClean="0"/>
              <a:t>Incurable</a:t>
            </a:r>
          </a:p>
          <a:p>
            <a:r>
              <a:rPr lang="en-US" dirty="0" smtClean="0"/>
              <a:t>Order void (contra Court of Appeal)</a:t>
            </a:r>
          </a:p>
          <a:p>
            <a:pPr lvl="1"/>
            <a:r>
              <a:rPr lang="en-US" dirty="0" smtClean="0"/>
              <a:t>not voidable (or not), depending on finding of actual, or merely perceived, bias and harm</a:t>
            </a:r>
          </a:p>
          <a:p>
            <a:pPr lvl="1"/>
            <a:r>
              <a:rPr lang="en-US" dirty="0" smtClean="0"/>
              <a:t>Reasonable perception of bias is violation by itself (regardless of accuracy or effect)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5050"/>
            <a:ext cx="8229600" cy="399176"/>
          </a:xfrm>
        </p:spPr>
        <p:txBody>
          <a:bodyPr>
            <a:noAutofit/>
          </a:bodyPr>
          <a:lstStyle/>
          <a:p>
            <a:r>
              <a:rPr lang="en-US" sz="2800" dirty="0" smtClean="0"/>
              <a:t>And </a:t>
            </a:r>
            <a:r>
              <a:rPr lang="en-US" sz="2800" i="1" dirty="0" smtClean="0"/>
              <a:t>Ocean Port </a:t>
            </a:r>
            <a:r>
              <a:rPr lang="en-US" sz="2800" dirty="0" smtClean="0"/>
              <a:t>(2001)?</a:t>
            </a:r>
            <a:endParaRPr lang="en-US" sz="2800" dirty="0"/>
          </a:p>
        </p:txBody>
      </p:sp>
      <p:sp>
        <p:nvSpPr>
          <p:cNvPr id="3" name="Content Placeholder 2"/>
          <p:cNvSpPr>
            <a:spLocks noGrp="1"/>
          </p:cNvSpPr>
          <p:nvPr>
            <p:ph idx="1"/>
          </p:nvPr>
        </p:nvSpPr>
        <p:spPr>
          <a:xfrm>
            <a:off x="181421" y="647898"/>
            <a:ext cx="8786015" cy="6025451"/>
          </a:xfrm>
        </p:spPr>
        <p:txBody>
          <a:bodyPr>
            <a:normAutofit fontScale="47500" lnSpcReduction="20000"/>
          </a:bodyPr>
          <a:lstStyle/>
          <a:p>
            <a:r>
              <a:rPr lang="en-US" sz="5000" dirty="0" smtClean="0"/>
              <a:t>Which standard? Which version?</a:t>
            </a:r>
          </a:p>
          <a:p>
            <a:r>
              <a:rPr lang="en-US" sz="5000" dirty="0" smtClean="0"/>
              <a:t>Which stage/function (compliance vs. adjudication)? Which hearing (initial hearing vs. Liquor Appeal Board)?</a:t>
            </a:r>
          </a:p>
          <a:p>
            <a:pPr>
              <a:buNone/>
            </a:pPr>
            <a:r>
              <a:rPr lang="en-US" sz="4000" dirty="0" smtClean="0"/>
              <a:t>The overlapping of investigative, prosecutorial and adjudicative functions in a single agency is frequently necessary for a tribunal to effectively perform its intended role: </a:t>
            </a:r>
            <a:r>
              <a:rPr lang="en-US" sz="4000" i="1" dirty="0" smtClean="0">
                <a:solidFill>
                  <a:srgbClr val="FF0000"/>
                </a:solidFill>
              </a:rPr>
              <a:t>Newfoundland Telephone Co. </a:t>
            </a:r>
            <a:r>
              <a:rPr lang="en-US" sz="4000" i="1" dirty="0" err="1" smtClean="0">
                <a:solidFill>
                  <a:srgbClr val="FF0000"/>
                </a:solidFill>
              </a:rPr>
              <a:t>v</a:t>
            </a:r>
            <a:r>
              <a:rPr lang="en-US" sz="4000" i="1" dirty="0" smtClean="0">
                <a:solidFill>
                  <a:srgbClr val="FF0000"/>
                </a:solidFill>
              </a:rPr>
              <a:t>. Newfoundland (Board of Commissioners of Public Utilities)</a:t>
            </a:r>
            <a:r>
              <a:rPr lang="en-US" sz="4000" dirty="0" smtClean="0">
                <a:solidFill>
                  <a:srgbClr val="FF0000"/>
                </a:solidFill>
              </a:rPr>
              <a:t>, [1992] 1 S.C.R. 623 (S.C.C.) [!?]. </a:t>
            </a:r>
            <a:r>
              <a:rPr lang="en-US" sz="4000" dirty="0" smtClean="0"/>
              <a:t>Without deciding the issue, I would note that such flexibility may be appropriate in a </a:t>
            </a:r>
            <a:r>
              <a:rPr lang="en-US" sz="4000" dirty="0" smtClean="0">
                <a:solidFill>
                  <a:srgbClr val="FF0000"/>
                </a:solidFill>
              </a:rPr>
              <a:t>licensing scheme involving purely economic interests</a:t>
            </a:r>
            <a:r>
              <a:rPr lang="en-US" sz="4000" dirty="0" smtClean="0"/>
              <a:t>.</a:t>
            </a:r>
          </a:p>
          <a:p>
            <a:pPr>
              <a:buNone/>
            </a:pPr>
            <a:r>
              <a:rPr lang="en-US" sz="4000" dirty="0" smtClean="0"/>
              <a:t> Further, absent constitutional constraints, it is always open to the legislature to authorize an overlapping of functions that would otherwise contravene the rule against bias. …  </a:t>
            </a:r>
          </a:p>
          <a:p>
            <a:pPr>
              <a:buNone/>
            </a:pPr>
            <a:r>
              <a:rPr lang="en-US" sz="4000" dirty="0" smtClean="0"/>
              <a:t>As with most principles, there are exceptions. One exception to the "</a:t>
            </a:r>
            <a:r>
              <a:rPr lang="en-US" sz="4000" i="1" dirty="0" err="1" smtClean="0">
                <a:solidFill>
                  <a:srgbClr val="FF0000"/>
                </a:solidFill>
              </a:rPr>
              <a:t>nemo</a:t>
            </a:r>
            <a:r>
              <a:rPr lang="en-US" sz="4000" i="1" dirty="0" smtClean="0">
                <a:solidFill>
                  <a:srgbClr val="FF0000"/>
                </a:solidFill>
              </a:rPr>
              <a:t> </a:t>
            </a:r>
            <a:r>
              <a:rPr lang="en-US" sz="4000" i="1" dirty="0" err="1" smtClean="0">
                <a:solidFill>
                  <a:srgbClr val="FF0000"/>
                </a:solidFill>
              </a:rPr>
              <a:t>judex</a:t>
            </a:r>
            <a:r>
              <a:rPr lang="en-US" sz="4000" dirty="0" smtClean="0"/>
              <a:t>" principle is where the overlap of functions which occurs has been authorized by statute, assuming the constitutionality of the statute is not in issue.</a:t>
            </a:r>
          </a:p>
          <a:p>
            <a:pPr>
              <a:buNone/>
            </a:pPr>
            <a:r>
              <a:rPr lang="en-US" sz="4000" dirty="0" smtClean="0"/>
              <a:t>In some cases, the legislator will determine that it is desirable, in achieving the ends of the statute, to allow for an overlap of functions which in normal judicial proceedings would be kept separate. . . . If a certain degree of overlapping of functions is authorized by statute, then, to the extent that it is authorized, </a:t>
            </a:r>
            <a:r>
              <a:rPr lang="en-US" sz="4000" dirty="0" smtClean="0">
                <a:solidFill>
                  <a:srgbClr val="FF0000"/>
                </a:solidFill>
              </a:rPr>
              <a:t>it will not generally be subject to the doctrine of "reasonable apprehension of bias" </a:t>
            </a:r>
            <a:r>
              <a:rPr lang="en-US" sz="4000" i="1" dirty="0" smtClean="0">
                <a:solidFill>
                  <a:srgbClr val="FF0000"/>
                </a:solidFill>
              </a:rPr>
              <a:t>per se</a:t>
            </a:r>
            <a:r>
              <a:rPr lang="en-US" sz="4000" dirty="0" smtClean="0"/>
              <a:t>.</a:t>
            </a:r>
          </a:p>
          <a:p>
            <a:pPr>
              <a:buNone/>
            </a:pPr>
            <a:r>
              <a:rPr lang="en-US" sz="4000" dirty="0" smtClean="0"/>
              <a:t>Thus, even assuming the plurality of functions performed by senior inspectors would otherwise offend the rule against bias, it may well be that this structure was authorized by the Act at the relevant time. </a:t>
            </a:r>
          </a:p>
          <a:p>
            <a:pPr>
              <a:buNone/>
            </a:pPr>
            <a:endParaRPr lang="en-US" sz="3636"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Newfoundland Telephone Co. </a:t>
            </a:r>
            <a:r>
              <a:rPr lang="en-US" sz="2800" dirty="0" err="1" smtClean="0"/>
              <a:t>v</a:t>
            </a:r>
            <a:r>
              <a:rPr lang="en-US" sz="2800" dirty="0" smtClean="0"/>
              <a:t>. </a:t>
            </a:r>
            <a:br>
              <a:rPr lang="en-US" sz="2800" dirty="0" smtClean="0"/>
            </a:br>
            <a:r>
              <a:rPr lang="en-US" sz="2800" dirty="0" smtClean="0"/>
              <a:t>Newfoundland (Public Utilities Board)</a:t>
            </a:r>
            <a:br>
              <a:rPr lang="en-US" sz="2800" dirty="0" smtClean="0"/>
            </a:br>
            <a:endParaRPr lang="en-US" sz="2800" dirty="0"/>
          </a:p>
        </p:txBody>
      </p:sp>
      <p:sp>
        <p:nvSpPr>
          <p:cNvPr id="3" name="Content Placeholder 2"/>
          <p:cNvSpPr>
            <a:spLocks noGrp="1"/>
          </p:cNvSpPr>
          <p:nvPr>
            <p:ph idx="1"/>
          </p:nvPr>
        </p:nvSpPr>
        <p:spPr>
          <a:xfrm>
            <a:off x="168463" y="1256922"/>
            <a:ext cx="6958835" cy="5601078"/>
          </a:xfrm>
        </p:spPr>
        <p:txBody>
          <a:bodyPr>
            <a:normAutofit fontScale="62500" lnSpcReduction="20000"/>
          </a:bodyPr>
          <a:lstStyle/>
          <a:p>
            <a:r>
              <a:rPr lang="en-US" dirty="0" smtClean="0"/>
              <a:t>3/92; Cory, J.</a:t>
            </a:r>
          </a:p>
          <a:p>
            <a:pPr algn="ctr">
              <a:buNone/>
            </a:pPr>
            <a:r>
              <a:rPr lang="en-US" dirty="0" smtClean="0"/>
              <a:t>Timeline</a:t>
            </a:r>
          </a:p>
          <a:p>
            <a:r>
              <a:rPr lang="en-US" dirty="0" smtClean="0"/>
              <a:t>Pre-85: Wells municipal </a:t>
            </a:r>
            <a:r>
              <a:rPr lang="en-US" dirty="0" err="1" smtClean="0"/>
              <a:t>councillor</a:t>
            </a:r>
            <a:r>
              <a:rPr lang="en-US" dirty="0" smtClean="0"/>
              <a:t>/consumers’ rights advocate</a:t>
            </a:r>
          </a:p>
          <a:p>
            <a:r>
              <a:rPr lang="en-US" dirty="0" smtClean="0"/>
              <a:t>85: Wells appointed to board</a:t>
            </a:r>
          </a:p>
          <a:p>
            <a:r>
              <a:rPr lang="en-US" dirty="0" smtClean="0"/>
              <a:t>Nov 10 ’88: hearing set for Dec 19</a:t>
            </a:r>
          </a:p>
          <a:p>
            <a:r>
              <a:rPr lang="en-US" dirty="0" smtClean="0"/>
              <a:t>Nov 13: newspaper: ludicrous, unconscionable pay &amp; benefits package</a:t>
            </a:r>
          </a:p>
          <a:p>
            <a:r>
              <a:rPr lang="en-US" dirty="0" smtClean="0"/>
              <a:t>Nov 26: contempt for board (R-E-S-P-E-C-T!), “I'm not having anything to do with the salary increases and big fat pensions”</a:t>
            </a:r>
          </a:p>
          <a:p>
            <a:r>
              <a:rPr lang="en-US" dirty="0" smtClean="0"/>
              <a:t>Dec 19: hearing; challenge; rejected for lack of jurisdiction</a:t>
            </a:r>
          </a:p>
          <a:p>
            <a:r>
              <a:rPr lang="en-US" dirty="0" smtClean="0"/>
              <a:t>Jan 24 ‘89: continuation; TV</a:t>
            </a:r>
          </a:p>
          <a:p>
            <a:r>
              <a:rPr lang="en-US" dirty="0" smtClean="0"/>
              <a:t>Jan 30: </a:t>
            </a:r>
            <a:r>
              <a:rPr lang="en-US" i="1" dirty="0" smtClean="0"/>
              <a:t>Evening Telegram</a:t>
            </a:r>
          </a:p>
          <a:p>
            <a:r>
              <a:rPr lang="en-US" dirty="0" smtClean="0"/>
              <a:t>Apr 4: CBC Radio</a:t>
            </a:r>
          </a:p>
          <a:p>
            <a:r>
              <a:rPr lang="en-US" dirty="0" smtClean="0"/>
              <a:t>Aug 3: board decision: refund pensions; nothing re: salaries; Wells concurs (“not an issue that has been finally resolved”…)</a:t>
            </a:r>
          </a:p>
          <a:p>
            <a:endParaRPr lang="en-US" dirty="0"/>
          </a:p>
        </p:txBody>
      </p:sp>
      <p:pic>
        <p:nvPicPr>
          <p:cNvPr id="4" name="Picture 3" descr="AA009679.png"/>
          <p:cNvPicPr>
            <a:picLocks noChangeAspect="1"/>
          </p:cNvPicPr>
          <p:nvPr/>
        </p:nvPicPr>
        <p:blipFill>
          <a:blip r:embed="rId2"/>
          <a:stretch>
            <a:fillRect/>
          </a:stretch>
        </p:blipFill>
        <p:spPr>
          <a:xfrm>
            <a:off x="7363796" y="442563"/>
            <a:ext cx="1780204" cy="1151790"/>
          </a:xfrm>
          <a:prstGeom prst="rect">
            <a:avLst/>
          </a:prstGeom>
        </p:spPr>
      </p:pic>
      <p:pic>
        <p:nvPicPr>
          <p:cNvPr id="5" name="Picture 4" descr="radio.jpg"/>
          <p:cNvPicPr>
            <a:picLocks noChangeAspect="1"/>
          </p:cNvPicPr>
          <p:nvPr/>
        </p:nvPicPr>
        <p:blipFill>
          <a:blip r:embed="rId3"/>
          <a:stretch>
            <a:fillRect/>
          </a:stretch>
        </p:blipFill>
        <p:spPr>
          <a:xfrm>
            <a:off x="6819124" y="5637936"/>
            <a:ext cx="1089343" cy="1220064"/>
          </a:xfrm>
          <a:prstGeom prst="rect">
            <a:avLst/>
          </a:prstGeom>
        </p:spPr>
      </p:pic>
      <p:pic>
        <p:nvPicPr>
          <p:cNvPr id="6" name="Picture 5" descr="newspaper.jpg"/>
          <p:cNvPicPr>
            <a:picLocks noChangeAspect="1"/>
          </p:cNvPicPr>
          <p:nvPr/>
        </p:nvPicPr>
        <p:blipFill>
          <a:blip r:embed="rId4"/>
          <a:stretch>
            <a:fillRect/>
          </a:stretch>
        </p:blipFill>
        <p:spPr>
          <a:xfrm>
            <a:off x="7244968" y="1594353"/>
            <a:ext cx="1899032" cy="2242231"/>
          </a:xfrm>
          <a:prstGeom prst="rect">
            <a:avLst/>
          </a:prstGeom>
        </p:spPr>
      </p:pic>
      <p:pic>
        <p:nvPicPr>
          <p:cNvPr id="7" name="Picture 6" descr="TV Set.jpg"/>
          <p:cNvPicPr>
            <a:picLocks noChangeAspect="1"/>
          </p:cNvPicPr>
          <p:nvPr/>
        </p:nvPicPr>
        <p:blipFill>
          <a:blip r:embed="rId5"/>
          <a:stretch>
            <a:fillRect/>
          </a:stretch>
        </p:blipFill>
        <p:spPr>
          <a:xfrm>
            <a:off x="7546662" y="3836584"/>
            <a:ext cx="1140138" cy="153663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58889"/>
          </a:xfrm>
        </p:spPr>
        <p:txBody>
          <a:bodyPr>
            <a:normAutofit/>
          </a:bodyPr>
          <a:lstStyle/>
          <a:p>
            <a:r>
              <a:rPr lang="en-US" sz="3200" dirty="0" smtClean="0"/>
              <a:t>Bureaucrats, experts, representatives</a:t>
            </a:r>
            <a:endParaRPr lang="en-US" sz="3200" dirty="0"/>
          </a:p>
        </p:txBody>
      </p:sp>
      <p:sp>
        <p:nvSpPr>
          <p:cNvPr id="3" name="Content Placeholder 2"/>
          <p:cNvSpPr>
            <a:spLocks noGrp="1"/>
          </p:cNvSpPr>
          <p:nvPr>
            <p:ph idx="1"/>
          </p:nvPr>
        </p:nvSpPr>
        <p:spPr>
          <a:xfrm>
            <a:off x="220298" y="1127342"/>
            <a:ext cx="8721222" cy="5558965"/>
          </a:xfrm>
        </p:spPr>
        <p:txBody>
          <a:bodyPr>
            <a:normAutofit fontScale="62500" lnSpcReduction="20000"/>
          </a:bodyPr>
          <a:lstStyle/>
          <a:p>
            <a:pPr algn="ctr">
              <a:buNone/>
            </a:pPr>
            <a:r>
              <a:rPr lang="en-US" sz="4211" b="1" dirty="0" smtClean="0"/>
              <a:t>The Composition and </a:t>
            </a:r>
            <a:r>
              <a:rPr lang="en-US" sz="4211" b="1" dirty="0" smtClean="0">
                <a:solidFill>
                  <a:srgbClr val="FF0000"/>
                </a:solidFill>
              </a:rPr>
              <a:t>Function </a:t>
            </a:r>
            <a:r>
              <a:rPr lang="en-US" sz="4211" b="1" dirty="0" smtClean="0"/>
              <a:t>of Administrative Boards</a:t>
            </a:r>
          </a:p>
          <a:p>
            <a:pPr>
              <a:buNone/>
            </a:pPr>
            <a:r>
              <a:rPr lang="en-US" sz="4211" dirty="0" smtClean="0"/>
              <a:t>Administrative boards play an increasingly important role in our society. They regulate many aspects of our life, from beginning to end.…In Canada, boards are a way of life. Boards and the </a:t>
            </a:r>
            <a:r>
              <a:rPr lang="en-US" sz="4211" dirty="0" smtClean="0">
                <a:solidFill>
                  <a:srgbClr val="FF0000"/>
                </a:solidFill>
              </a:rPr>
              <a:t>functions </a:t>
            </a:r>
            <a:r>
              <a:rPr lang="en-US" sz="4211" dirty="0" smtClean="0"/>
              <a:t>they </a:t>
            </a:r>
            <a:r>
              <a:rPr lang="en-US" sz="4211" dirty="0" err="1" smtClean="0"/>
              <a:t>fulfil</a:t>
            </a:r>
            <a:r>
              <a:rPr lang="en-US" sz="4211" dirty="0" smtClean="0"/>
              <a:t> are legion….</a:t>
            </a:r>
          </a:p>
          <a:p>
            <a:pPr>
              <a:buNone/>
            </a:pPr>
            <a:r>
              <a:rPr lang="en-US" sz="4211" dirty="0" smtClean="0"/>
              <a:t>The composition of boards can, and often </a:t>
            </a:r>
            <a:r>
              <a:rPr lang="en-US" sz="4211" dirty="0" smtClean="0">
                <a:solidFill>
                  <a:srgbClr val="FF0000"/>
                </a:solidFill>
              </a:rPr>
              <a:t>should</a:t>
            </a:r>
            <a:r>
              <a:rPr lang="en-US" sz="4211" dirty="0" smtClean="0"/>
              <a:t>, reflect all aspects of society. Members may include the </a:t>
            </a:r>
            <a:r>
              <a:rPr lang="en-US" sz="4211" dirty="0" smtClean="0">
                <a:solidFill>
                  <a:srgbClr val="FF0000"/>
                </a:solidFill>
              </a:rPr>
              <a:t>experts </a:t>
            </a:r>
            <a:r>
              <a:rPr lang="en-US" sz="4211" dirty="0" smtClean="0"/>
              <a:t>who give advice on the technical nature of the operations to be considered by the board, as well as representatives of government and of the community. There is no reason why advocates for the consumer or ultimate user of the regulated product should not, in appropriate circumstances, be members of boards. No doubt many boards will operate </a:t>
            </a:r>
            <a:r>
              <a:rPr lang="en-US" sz="4211" dirty="0" smtClean="0">
                <a:solidFill>
                  <a:srgbClr val="FF0000"/>
                </a:solidFill>
              </a:rPr>
              <a:t>more effectively </a:t>
            </a:r>
            <a:r>
              <a:rPr lang="en-US" sz="4211" dirty="0" smtClean="0"/>
              <a:t>with representation from all segments of society who are interested in the operations of the board.</a:t>
            </a:r>
            <a:r>
              <a:rPr lang="en-US" sz="3011" dirty="0" smtClean="0"/>
              <a:t>	</a:t>
            </a:r>
          </a:p>
          <a:p>
            <a:pPr>
              <a:buNone/>
            </a:pPr>
            <a:endParaRPr lang="en-US" sz="4211" dirty="0" smtClean="0">
              <a:solidFill>
                <a:srgbClr val="FF0000"/>
              </a:solidFill>
            </a:endParaRPr>
          </a:p>
          <a:p>
            <a:pPr>
              <a:buNone/>
            </a:pPr>
            <a:endParaRPr lang="en-US" dirty="0" smtClean="0"/>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92777"/>
          </a:xfrm>
        </p:spPr>
        <p:txBody>
          <a:bodyPr>
            <a:normAutofit/>
          </a:bodyPr>
          <a:lstStyle/>
          <a:p>
            <a:r>
              <a:rPr lang="en-US" sz="3200" dirty="0" smtClean="0"/>
              <a:t>The Function in Function-al</a:t>
            </a:r>
            <a:endParaRPr lang="en-US" sz="3200" dirty="0"/>
          </a:p>
        </p:txBody>
      </p:sp>
      <p:sp>
        <p:nvSpPr>
          <p:cNvPr id="3" name="Content Placeholder 2"/>
          <p:cNvSpPr>
            <a:spLocks noGrp="1"/>
          </p:cNvSpPr>
          <p:nvPr>
            <p:ph idx="1"/>
          </p:nvPr>
        </p:nvSpPr>
        <p:spPr>
          <a:xfrm>
            <a:off x="0" y="592778"/>
            <a:ext cx="9143999" cy="6021262"/>
          </a:xfrm>
        </p:spPr>
        <p:txBody>
          <a:bodyPr>
            <a:noAutofit/>
          </a:bodyPr>
          <a:lstStyle/>
          <a:p>
            <a:pPr>
              <a:buNone/>
            </a:pPr>
            <a:r>
              <a:rPr lang="en-US" sz="2000" dirty="0" smtClean="0">
                <a:latin typeface="Calibri"/>
                <a:cs typeface="Calibri"/>
              </a:rPr>
              <a:t>Nor should there be </a:t>
            </a:r>
            <a:r>
              <a:rPr lang="en-US" sz="2000" dirty="0" smtClean="0">
                <a:solidFill>
                  <a:srgbClr val="FF0000"/>
                </a:solidFill>
                <a:latin typeface="Calibri"/>
                <a:cs typeface="Calibri"/>
              </a:rPr>
              <a:t>undue</a:t>
            </a:r>
            <a:r>
              <a:rPr lang="en-US" sz="2000" dirty="0" smtClean="0">
                <a:latin typeface="Calibri"/>
                <a:cs typeface="Calibri"/>
              </a:rPr>
              <a:t> concern that a board which draws its membership from a wide spectrum will act </a:t>
            </a:r>
            <a:r>
              <a:rPr lang="en-US" sz="2000" dirty="0" smtClean="0">
                <a:solidFill>
                  <a:srgbClr val="FF0000"/>
                </a:solidFill>
                <a:latin typeface="Calibri"/>
                <a:cs typeface="Calibri"/>
              </a:rPr>
              <a:t>unfairly</a:t>
            </a:r>
            <a:r>
              <a:rPr lang="en-US" sz="2000" dirty="0" smtClean="0">
                <a:latin typeface="Calibri"/>
                <a:cs typeface="Calibri"/>
              </a:rPr>
              <a:t>. It might be expected that a board member who holds directorships in leading corporations will espouse their viewpoint. Yet I am certain that although the corporate perspective will be put forward, such a member will strive to act fairly. Similarly, a consumer advocate who has spoken out on numerous occasions about practices which he, or she, considers unfair to the consumer will be expected to put forward the consumer point of view. Yet </a:t>
            </a:r>
            <a:r>
              <a:rPr lang="en-US" sz="2000" dirty="0" smtClean="0">
                <a:solidFill>
                  <a:srgbClr val="FF0000"/>
                </a:solidFill>
                <a:latin typeface="Calibri"/>
                <a:cs typeface="Calibri"/>
              </a:rPr>
              <a:t>that same person will also (!) strive for fairness and a just result</a:t>
            </a:r>
            <a:r>
              <a:rPr lang="en-US" sz="2000" dirty="0" smtClean="0">
                <a:latin typeface="Calibri"/>
                <a:cs typeface="Calibri"/>
              </a:rPr>
              <a:t>. </a:t>
            </a:r>
            <a:r>
              <a:rPr lang="en-US" sz="2000" dirty="0" smtClean="0">
                <a:solidFill>
                  <a:srgbClr val="FF0000"/>
                </a:solidFill>
                <a:latin typeface="Calibri"/>
                <a:cs typeface="Calibri"/>
              </a:rPr>
              <a:t>Boards need not be limited solely to experts or to bureaucrats.</a:t>
            </a:r>
          </a:p>
          <a:p>
            <a:r>
              <a:rPr lang="en-US" sz="2000" dirty="0" smtClean="0"/>
              <a:t>	What is boards’ function? And what does representativeness have to do with it?</a:t>
            </a:r>
          </a:p>
          <a:p>
            <a:pPr lvl="1"/>
            <a:r>
              <a:rPr lang="en-US" sz="2000" dirty="0" smtClean="0"/>
              <a:t>Effectiveness, speed, efficiency, expertise</a:t>
            </a:r>
          </a:p>
          <a:p>
            <a:pPr lvl="1"/>
            <a:r>
              <a:rPr lang="en-US" sz="2000" dirty="0" smtClean="0"/>
              <a:t>Peace, fairness, justice, legitimacy</a:t>
            </a:r>
          </a:p>
          <a:p>
            <a:pPr lvl="1"/>
            <a:r>
              <a:rPr lang="en-US" sz="2000" dirty="0" smtClean="0"/>
              <a:t>Representativeness: internal vs. external</a:t>
            </a:r>
          </a:p>
          <a:p>
            <a:pPr lvl="2"/>
            <a:r>
              <a:rPr lang="en-US" sz="2000" dirty="0" smtClean="0"/>
              <a:t>Cf. </a:t>
            </a:r>
            <a:r>
              <a:rPr lang="en-US" sz="2000" i="1" dirty="0" smtClean="0"/>
              <a:t>Consolidated-Bathurst</a:t>
            </a:r>
            <a:r>
              <a:rPr lang="en-US" sz="2000" dirty="0" smtClean="0"/>
              <a:t>: employers’ and employees’ representatives</a:t>
            </a:r>
          </a:p>
          <a:p>
            <a:pPr lvl="2"/>
            <a:r>
              <a:rPr lang="en-US" sz="2000" dirty="0" smtClean="0"/>
              <a:t>Cf. legislature: representation/specific interests vs. justice/public interest</a:t>
            </a:r>
          </a:p>
          <a:p>
            <a:pPr lvl="1"/>
            <a:r>
              <a:rPr lang="en-US" sz="2000" dirty="0" smtClean="0"/>
              <a:t>Representativeness: intentional vs. actual </a:t>
            </a:r>
          </a:p>
          <a:p>
            <a:pPr lvl="2"/>
            <a:r>
              <a:rPr lang="en-US" sz="2000" dirty="0" smtClean="0"/>
              <a:t>board member vs. advocate</a:t>
            </a:r>
          </a:p>
          <a:p>
            <a:pPr lvl="1"/>
            <a:endParaRPr lang="en-US" sz="2000" dirty="0" smtClean="0"/>
          </a:p>
          <a:p>
            <a:pPr lvl="1"/>
            <a:endParaRPr lang="en-US" sz="2000" dirty="0" smtClean="0"/>
          </a:p>
          <a:p>
            <a:pPr lvl="1"/>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“all them fat cats with their big pensions” </a:t>
            </a:r>
            <a:endParaRPr lang="en-US" sz="3200" dirty="0"/>
          </a:p>
        </p:txBody>
      </p:sp>
      <p:sp>
        <p:nvSpPr>
          <p:cNvPr id="3" name="Content Placeholder 2"/>
          <p:cNvSpPr>
            <a:spLocks noGrp="1"/>
          </p:cNvSpPr>
          <p:nvPr>
            <p:ph idx="1"/>
          </p:nvPr>
        </p:nvSpPr>
        <p:spPr>
          <a:xfrm>
            <a:off x="457200" y="1600200"/>
            <a:ext cx="8229600" cy="4891738"/>
          </a:xfrm>
        </p:spPr>
        <p:txBody>
          <a:bodyPr>
            <a:normAutofit fontScale="77500" lnSpcReduction="20000"/>
          </a:bodyPr>
          <a:lstStyle/>
          <a:p>
            <a:r>
              <a:rPr lang="en-US" dirty="0" smtClean="0"/>
              <a:t>Duty of fairness (</a:t>
            </a:r>
            <a:r>
              <a:rPr lang="en-US" i="1" dirty="0" smtClean="0"/>
              <a:t>Nicholson</a:t>
            </a:r>
            <a:r>
              <a:rPr lang="en-US" dirty="0" smtClean="0"/>
              <a:t>!, </a:t>
            </a:r>
            <a:r>
              <a:rPr lang="en-US" i="1" dirty="0" smtClean="0"/>
              <a:t>Baker</a:t>
            </a:r>
            <a:r>
              <a:rPr lang="en-US" dirty="0" smtClean="0"/>
              <a:t>!)</a:t>
            </a:r>
          </a:p>
          <a:p>
            <a:pPr lvl="1"/>
            <a:r>
              <a:rPr lang="en-US" dirty="0" smtClean="0"/>
              <a:t>Flexible/adaptable</a:t>
            </a:r>
          </a:p>
          <a:p>
            <a:pPr lvl="2"/>
            <a:r>
              <a:rPr lang="en-US" dirty="0" smtClean="0"/>
              <a:t>Cf. </a:t>
            </a:r>
            <a:r>
              <a:rPr lang="en-US" i="1" dirty="0" smtClean="0"/>
              <a:t>Baker</a:t>
            </a:r>
            <a:r>
              <a:rPr lang="en-US" dirty="0" smtClean="0"/>
              <a:t> factors</a:t>
            </a:r>
          </a:p>
          <a:p>
            <a:pPr lvl="1"/>
            <a:r>
              <a:rPr lang="en-US" dirty="0" smtClean="0"/>
              <a:t>Procedural fairness</a:t>
            </a:r>
          </a:p>
          <a:p>
            <a:pPr lvl="2"/>
            <a:r>
              <a:rPr lang="en-US" dirty="0" smtClean="0"/>
              <a:t>Participatory rights</a:t>
            </a:r>
          </a:p>
          <a:p>
            <a:pPr lvl="2"/>
            <a:r>
              <a:rPr lang="en-US" dirty="0" smtClean="0"/>
              <a:t>Bias</a:t>
            </a:r>
          </a:p>
          <a:p>
            <a:r>
              <a:rPr lang="en-US" dirty="0" smtClean="0"/>
              <a:t>Bias</a:t>
            </a:r>
          </a:p>
          <a:p>
            <a:pPr lvl="1"/>
            <a:r>
              <a:rPr lang="en-US" sz="2571" dirty="0" smtClean="0"/>
              <a:t>Evidentiary difficulty (impossibility!)</a:t>
            </a:r>
          </a:p>
          <a:p>
            <a:pPr lvl="2"/>
            <a:r>
              <a:rPr lang="en-US" sz="2571" i="1" dirty="0" smtClean="0"/>
              <a:t>Therefore </a:t>
            </a:r>
            <a:r>
              <a:rPr lang="en-US" sz="2571" dirty="0" smtClean="0"/>
              <a:t>focus on apparent, not actual, bias</a:t>
            </a:r>
          </a:p>
          <a:p>
            <a:pPr lvl="3"/>
            <a:r>
              <a:rPr lang="en-US" sz="2571" dirty="0" err="1" smtClean="0"/>
              <a:t>Mens</a:t>
            </a:r>
            <a:r>
              <a:rPr lang="en-US" sz="2571" dirty="0" smtClean="0"/>
              <a:t> </a:t>
            </a:r>
            <a:r>
              <a:rPr lang="en-US" sz="2571" dirty="0" err="1" smtClean="0"/>
              <a:t>rea</a:t>
            </a:r>
            <a:r>
              <a:rPr lang="en-US" sz="2571" dirty="0" smtClean="0"/>
              <a:t>?</a:t>
            </a:r>
          </a:p>
          <a:p>
            <a:pPr lvl="3"/>
            <a:r>
              <a:rPr lang="en-US" sz="2571" dirty="0" smtClean="0"/>
              <a:t>All of sudden, proof questions all-important (cf. burden of proof confusion in </a:t>
            </a:r>
            <a:r>
              <a:rPr lang="en-US" sz="2571" i="1" dirty="0" smtClean="0"/>
              <a:t>Consolidated Bathurst</a:t>
            </a:r>
            <a:r>
              <a:rPr lang="en-US" sz="2571" dirty="0" smtClean="0"/>
              <a:t>)</a:t>
            </a:r>
          </a:p>
          <a:p>
            <a:pPr lvl="2"/>
            <a:r>
              <a:rPr lang="en-US" sz="2571" dirty="0" smtClean="0"/>
              <a:t>But: not subjective, but </a:t>
            </a:r>
            <a:r>
              <a:rPr lang="en-US" sz="2571" i="1" dirty="0" smtClean="0"/>
              <a:t>reasonable</a:t>
            </a:r>
            <a:r>
              <a:rPr lang="en-US" sz="2571" dirty="0" smtClean="0"/>
              <a:t>, perception/apprehension</a:t>
            </a:r>
          </a:p>
          <a:p>
            <a:pPr lvl="3"/>
            <a:r>
              <a:rPr lang="en-US" sz="2571" dirty="0" smtClean="0"/>
              <a:t>Test: “whether a reasonably informed bystander could reasonably perceive bias on the part of an adjudicator” </a:t>
            </a:r>
            <a:endParaRPr lang="en-US" sz="2571" dirty="0"/>
          </a:p>
        </p:txBody>
      </p:sp>
      <p:pic>
        <p:nvPicPr>
          <p:cNvPr id="4" name="Picture 3" descr="047SLINKY.JPG"/>
          <p:cNvPicPr>
            <a:picLocks noChangeAspect="1"/>
          </p:cNvPicPr>
          <p:nvPr/>
        </p:nvPicPr>
        <p:blipFill>
          <a:blip r:embed="rId2"/>
          <a:stretch>
            <a:fillRect/>
          </a:stretch>
        </p:blipFill>
        <p:spPr>
          <a:xfrm>
            <a:off x="3686294" y="1956322"/>
            <a:ext cx="1073452" cy="725976"/>
          </a:xfrm>
          <a:prstGeom prst="rect">
            <a:avLst/>
          </a:prstGeom>
        </p:spPr>
      </p:pic>
      <p:pic>
        <p:nvPicPr>
          <p:cNvPr id="5" name="P 2" descr="Trudi-Marc-Chameleon-Stuffed-Animal.jpg"/>
          <p:cNvPicPr/>
          <p:nvPr/>
        </p:nvPicPr>
        <p:blipFill>
          <a:blip r:embed="rId3"/>
          <a:stretch>
            <a:fillRect/>
          </a:stretch>
        </p:blipFill>
        <p:spPr>
          <a:xfrm>
            <a:off x="4937275" y="1956322"/>
            <a:ext cx="894151" cy="725977"/>
          </a:xfrm>
          <a:prstGeom prst="rect">
            <a:avLst/>
          </a:prstGeom>
        </p:spPr>
      </p:pic>
      <p:sp>
        <p:nvSpPr>
          <p:cNvPr id="6" name="TextBox 5"/>
          <p:cNvSpPr txBox="1"/>
          <p:nvPr/>
        </p:nvSpPr>
        <p:spPr>
          <a:xfrm>
            <a:off x="1438418" y="3083994"/>
            <a:ext cx="184666" cy="369332"/>
          </a:xfrm>
          <a:prstGeom prst="rect">
            <a:avLst/>
          </a:prstGeom>
          <a:noFill/>
        </p:spPr>
        <p:txBody>
          <a:bodyPr wrap="none" rtlCol="0">
            <a:spAutoFit/>
          </a:bodyPr>
          <a:lstStyle/>
          <a:p>
            <a:endParaRPr lang="en-US" dirty="0"/>
          </a:p>
        </p:txBody>
      </p:sp>
      <p:pic>
        <p:nvPicPr>
          <p:cNvPr id="7" name="Picture 6" descr="fat_cats.jpg"/>
          <p:cNvPicPr>
            <a:picLocks noChangeAspect="1"/>
          </p:cNvPicPr>
          <p:nvPr/>
        </p:nvPicPr>
        <p:blipFill>
          <a:blip r:embed="rId4"/>
          <a:stretch>
            <a:fillRect/>
          </a:stretch>
        </p:blipFill>
        <p:spPr>
          <a:xfrm>
            <a:off x="6341769" y="1132562"/>
            <a:ext cx="2802231" cy="284553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77478"/>
          </a:xfrm>
        </p:spPr>
        <p:txBody>
          <a:bodyPr>
            <a:noAutofit/>
          </a:bodyPr>
          <a:lstStyle/>
          <a:p>
            <a:r>
              <a:rPr lang="en-US" sz="3600" dirty="0" smtClean="0"/>
              <a:t>What, </a:t>
            </a:r>
            <a:r>
              <a:rPr lang="en-US" sz="3600" i="1" dirty="0" smtClean="0"/>
              <a:t>me </a:t>
            </a:r>
            <a:r>
              <a:rPr lang="en-US" sz="3600" dirty="0" smtClean="0"/>
              <a:t>biased?</a:t>
            </a:r>
            <a:endParaRPr lang="en-US" sz="3600" dirty="0"/>
          </a:p>
        </p:txBody>
      </p:sp>
      <p:sp>
        <p:nvSpPr>
          <p:cNvPr id="3" name="Content Placeholder 2"/>
          <p:cNvSpPr>
            <a:spLocks noGrp="1"/>
          </p:cNvSpPr>
          <p:nvPr>
            <p:ph idx="1"/>
          </p:nvPr>
        </p:nvSpPr>
        <p:spPr>
          <a:xfrm>
            <a:off x="168463" y="777478"/>
            <a:ext cx="8798973" cy="5856997"/>
          </a:xfrm>
        </p:spPr>
        <p:txBody>
          <a:bodyPr>
            <a:normAutofit fontScale="92500" lnSpcReduction="10000"/>
          </a:bodyPr>
          <a:lstStyle/>
          <a:p>
            <a:r>
              <a:rPr lang="en-US" sz="2800" dirty="0" smtClean="0"/>
              <a:t>Bias in administrative law</a:t>
            </a:r>
          </a:p>
          <a:p>
            <a:pPr lvl="1"/>
            <a:r>
              <a:rPr lang="en-US" sz="2400" dirty="0" smtClean="0"/>
              <a:t>Flexible/adaptable</a:t>
            </a:r>
          </a:p>
          <a:p>
            <a:pPr lvl="2"/>
            <a:r>
              <a:rPr lang="en-US" dirty="0" smtClean="0"/>
              <a:t>Functional spectrum:</a:t>
            </a:r>
          </a:p>
          <a:p>
            <a:pPr>
              <a:buNone/>
            </a:pPr>
            <a:r>
              <a:rPr lang="en-US" sz="1800" dirty="0" smtClean="0">
                <a:solidFill>
                  <a:srgbClr val="FF0000"/>
                </a:solidFill>
              </a:rPr>
              <a:t>purely adjudicative</a:t>
            </a:r>
            <a:r>
              <a:rPr lang="en-US" sz="1800" dirty="0" smtClean="0"/>
              <a:t>				</a:t>
            </a:r>
            <a:r>
              <a:rPr lang="en-US" sz="1800" dirty="0" smtClean="0">
                <a:solidFill>
                  <a:srgbClr val="FFFF00"/>
                </a:solidFill>
                <a:effectLst>
                  <a:outerShdw blurRad="50800" dist="38100" dir="2700000" algn="tl" rotWithShape="0">
                    <a:srgbClr val="000000">
                      <a:alpha val="43000"/>
                    </a:srgbClr>
                  </a:outerShdw>
                </a:effectLst>
              </a:rPr>
              <a:t>quasi-land</a:t>
            </a:r>
            <a:r>
              <a:rPr lang="en-US" sz="1800" dirty="0" smtClean="0">
                <a:effectLst>
                  <a:outerShdw blurRad="50800" dist="38100" dir="2700000" algn="tl" rotWithShape="0">
                    <a:srgbClr val="000000">
                      <a:alpha val="43000"/>
                    </a:srgbClr>
                  </a:outerShdw>
                </a:effectLst>
              </a:rPr>
              <a:t>	</a:t>
            </a:r>
            <a:r>
              <a:rPr lang="en-US" sz="1800" dirty="0" smtClean="0"/>
              <a:t>				</a:t>
            </a:r>
            <a:r>
              <a:rPr lang="en-US" sz="1800" dirty="0" smtClean="0">
                <a:solidFill>
                  <a:srgbClr val="008000"/>
                </a:solidFill>
              </a:rPr>
              <a:t>political</a:t>
            </a:r>
          </a:p>
          <a:p>
            <a:pPr>
              <a:buNone/>
            </a:pPr>
            <a:r>
              <a:rPr lang="en-US" sz="1800" dirty="0" smtClean="0">
                <a:solidFill>
                  <a:srgbClr val="FF0000"/>
                </a:solidFill>
              </a:rPr>
              <a:t>law-applying</a:t>
            </a:r>
            <a:r>
              <a:rPr lang="en-US" sz="1800" dirty="0" smtClean="0"/>
              <a:t>					</a:t>
            </a:r>
            <a:r>
              <a:rPr lang="en-US" sz="1800" dirty="0" smtClean="0">
                <a:solidFill>
                  <a:srgbClr val="FFFF00"/>
                </a:solidFill>
                <a:effectLst>
                  <a:outerShdw blurRad="50800" dist="38100" dir="2700000" algn="tl" rotWithShape="0">
                    <a:srgbClr val="000000">
                      <a:alpha val="43000"/>
                    </a:srgbClr>
                  </a:outerShdw>
                </a:effectLst>
              </a:rPr>
              <a:t>hybrid-town</a:t>
            </a:r>
            <a:r>
              <a:rPr lang="en-US" sz="1800" dirty="0" smtClean="0"/>
              <a:t>				</a:t>
            </a:r>
            <a:r>
              <a:rPr lang="en-US" sz="1800" dirty="0" smtClean="0">
                <a:solidFill>
                  <a:srgbClr val="008000"/>
                </a:solidFill>
              </a:rPr>
              <a:t>policy-making</a:t>
            </a:r>
          </a:p>
          <a:p>
            <a:pPr>
              <a:buNone/>
            </a:pPr>
            <a:r>
              <a:rPr lang="en-US" sz="1800" dirty="0" smtClean="0">
                <a:solidFill>
                  <a:srgbClr val="FF0000"/>
                </a:solidFill>
              </a:rPr>
              <a:t>judicial</a:t>
            </a:r>
            <a:r>
              <a:rPr lang="en-US" sz="1800" dirty="0" smtClean="0"/>
              <a:t>						</a:t>
            </a:r>
            <a:r>
              <a:rPr lang="en-US" sz="1800" dirty="0" smtClean="0">
                <a:solidFill>
                  <a:srgbClr val="FFFF00"/>
                </a:solidFill>
              </a:rPr>
              <a:t>		</a:t>
            </a:r>
            <a:r>
              <a:rPr lang="en-US" sz="1800" dirty="0" smtClean="0"/>
              <a:t>				</a:t>
            </a:r>
            <a:r>
              <a:rPr lang="en-US" sz="1800" dirty="0" smtClean="0">
                <a:solidFill>
                  <a:srgbClr val="008000"/>
                </a:solidFill>
              </a:rPr>
              <a:t>legislative</a:t>
            </a:r>
            <a:r>
              <a:rPr lang="en-US" sz="1800" dirty="0" smtClean="0"/>
              <a:t> </a:t>
            </a:r>
            <a:endParaRPr lang="en-US" dirty="0" smtClean="0"/>
          </a:p>
          <a:p>
            <a:pPr lvl="8">
              <a:buNone/>
            </a:pPr>
            <a:r>
              <a:rPr lang="en-US" dirty="0" smtClean="0"/>
              <a:t>			</a:t>
            </a:r>
          </a:p>
          <a:p>
            <a:pPr>
              <a:buNone/>
            </a:pPr>
            <a:endParaRPr lang="en-US" sz="1800" dirty="0" smtClean="0">
              <a:solidFill>
                <a:srgbClr val="FF0000"/>
              </a:solidFill>
            </a:endParaRPr>
          </a:p>
          <a:p>
            <a:pPr>
              <a:buNone/>
            </a:pPr>
            <a:r>
              <a:rPr lang="en-US" sz="1800" dirty="0" smtClean="0">
                <a:solidFill>
                  <a:srgbClr val="FF0000"/>
                </a:solidFill>
              </a:rPr>
              <a:t>“judicial impartiality” </a:t>
            </a:r>
            <a:r>
              <a:rPr lang="en-US" sz="1800" dirty="0" smtClean="0"/>
              <a:t>			</a:t>
            </a:r>
            <a:r>
              <a:rPr lang="en-US" sz="1800" dirty="0" smtClean="0">
                <a:solidFill>
                  <a:srgbClr val="FFFF00"/>
                </a:solidFill>
                <a:effectLst>
                  <a:outerShdw blurRad="50800" dist="38100" dir="2700000" algn="tl" rotWithShape="0">
                    <a:srgbClr val="000000">
                      <a:alpha val="43000"/>
                    </a:srgbClr>
                  </a:outerShdw>
                </a:effectLst>
              </a:rPr>
              <a:t>somewhere in between</a:t>
            </a:r>
            <a:r>
              <a:rPr lang="en-US" sz="1800" dirty="0" smtClean="0"/>
              <a:t>		</a:t>
            </a:r>
            <a:r>
              <a:rPr lang="en-US" sz="1800" dirty="0" smtClean="0">
                <a:solidFill>
                  <a:srgbClr val="008000"/>
                </a:solidFill>
              </a:rPr>
              <a:t>“open mind”</a:t>
            </a:r>
          </a:p>
          <a:p>
            <a:pPr>
              <a:buNone/>
            </a:pPr>
            <a:r>
              <a:rPr lang="en-US" sz="1800" dirty="0" smtClean="0">
                <a:solidFill>
                  <a:srgbClr val="FF0000"/>
                </a:solidFill>
              </a:rPr>
              <a:t>“no reasonable apprehension”</a:t>
            </a:r>
            <a:r>
              <a:rPr lang="en-US" sz="1800" dirty="0" smtClean="0">
                <a:solidFill>
                  <a:srgbClr val="008000"/>
                </a:solidFill>
              </a:rPr>
              <a:t>		</a:t>
            </a:r>
            <a:r>
              <a:rPr lang="en-US" sz="1800" dirty="0" smtClean="0">
                <a:solidFill>
                  <a:srgbClr val="FFFF00"/>
                </a:solidFill>
                <a:effectLst>
                  <a:outerShdw blurRad="50800" dist="38100" dir="2700000" algn="tl" rotWithShape="0">
                    <a:srgbClr val="000000">
                      <a:alpha val="43000"/>
                    </a:srgbClr>
                  </a:outerShdw>
                </a:effectLst>
              </a:rPr>
              <a:t>halfway-house? </a:t>
            </a:r>
            <a:r>
              <a:rPr lang="en-US" sz="1800" dirty="0" smtClean="0">
                <a:solidFill>
                  <a:srgbClr val="008000"/>
                </a:solidFill>
              </a:rPr>
              <a:t>			[= a “not 													completely</a:t>
            </a:r>
          </a:p>
          <a:p>
            <a:pPr>
              <a:buNone/>
            </a:pPr>
            <a:r>
              <a:rPr lang="en-US" sz="1800" dirty="0" smtClean="0">
                <a:solidFill>
                  <a:srgbClr val="008000"/>
                </a:solidFill>
              </a:rPr>
              <a:t>								</a:t>
            </a:r>
            <a:r>
              <a:rPr lang="en-US" sz="1800" dirty="0" smtClean="0">
                <a:solidFill>
                  <a:srgbClr val="FFFF00"/>
                </a:solidFill>
                <a:effectLst>
                  <a:outerShdw blurRad="50800" dist="38100" dir="2700000" algn="tl" rotWithShape="0">
                    <a:srgbClr val="000000">
                      <a:alpha val="43000"/>
                    </a:srgbClr>
                  </a:outerShdw>
                </a:effectLst>
              </a:rPr>
              <a:t>Goldilocks? </a:t>
            </a:r>
            <a:r>
              <a:rPr lang="en-US" sz="1800" dirty="0" smtClean="0">
                <a:solidFill>
                  <a:srgbClr val="008000"/>
                </a:solidFill>
              </a:rPr>
              <a:t>				closed mind”!] </a:t>
            </a:r>
          </a:p>
          <a:p>
            <a:pPr>
              <a:buNone/>
            </a:pPr>
            <a:r>
              <a:rPr lang="en-US" sz="1800" dirty="0" smtClean="0">
                <a:solidFill>
                  <a:srgbClr val="008000"/>
                </a:solidFill>
              </a:rPr>
              <a:t>														- in fact, not in belief</a:t>
            </a:r>
          </a:p>
          <a:p>
            <a:pPr lvl="8">
              <a:buNone/>
            </a:pPr>
            <a:endParaRPr lang="en-US" dirty="0" smtClean="0"/>
          </a:p>
          <a:p>
            <a:pPr>
              <a:buNone/>
            </a:pPr>
            <a:r>
              <a:rPr lang="en-US" sz="1600" dirty="0" smtClean="0">
                <a:solidFill>
                  <a:srgbClr val="FF0000"/>
                </a:solidFill>
              </a:rPr>
              <a:t>- commercial arbitrators	</a:t>
            </a:r>
            <a:r>
              <a:rPr lang="en-US" sz="1600" smtClean="0">
                <a:solidFill>
                  <a:srgbClr val="FF0000"/>
                </a:solidFill>
              </a:rPr>
              <a:t>		</a:t>
            </a:r>
            <a:r>
              <a:rPr lang="en-US" sz="1600" smtClean="0">
                <a:solidFill>
                  <a:srgbClr val="FFFF00"/>
                </a:solidFill>
                <a:effectLst>
                  <a:outerShdw blurRad="50800" dist="38100" dir="2700000" algn="tl" rotWithShape="0">
                    <a:srgbClr val="000000">
                      <a:alpha val="43000"/>
                    </a:srgbClr>
                  </a:outerShdw>
                </a:effectLst>
              </a:rPr>
              <a:t>?</a:t>
            </a:r>
            <a:r>
              <a:rPr lang="en-US" sz="1600" dirty="0" smtClean="0">
                <a:solidFill>
                  <a:srgbClr val="FFFF00"/>
                </a:solidFill>
                <a:effectLst>
                  <a:outerShdw blurRad="50800" dist="38100" dir="2700000" algn="tl" rotWithShape="0">
                    <a:srgbClr val="000000">
                      <a:alpha val="43000"/>
                    </a:srgbClr>
                  </a:outerShdw>
                </a:effectLst>
              </a:rPr>
              <a:t>?????? </a:t>
            </a:r>
            <a:r>
              <a:rPr lang="en-US" sz="1600" dirty="0" smtClean="0">
                <a:solidFill>
                  <a:srgbClr val="FF0000"/>
                </a:solidFill>
              </a:rPr>
              <a:t>					</a:t>
            </a:r>
            <a:r>
              <a:rPr lang="en-US" sz="1600" dirty="0" smtClean="0">
                <a:solidFill>
                  <a:srgbClr val="008000"/>
                </a:solidFill>
              </a:rPr>
              <a:t>- municipal </a:t>
            </a:r>
            <a:r>
              <a:rPr lang="en-US" sz="1600" dirty="0" err="1" smtClean="0">
                <a:solidFill>
                  <a:srgbClr val="008000"/>
                </a:solidFill>
              </a:rPr>
              <a:t>councillors</a:t>
            </a:r>
            <a:endParaRPr lang="en-US" sz="1600" dirty="0" smtClean="0">
              <a:solidFill>
                <a:srgbClr val="008000"/>
              </a:solidFill>
            </a:endParaRPr>
          </a:p>
          <a:p>
            <a:pPr>
              <a:buNone/>
            </a:pPr>
            <a:r>
              <a:rPr lang="en-US" sz="1600" dirty="0" smtClean="0">
                <a:solidFill>
                  <a:srgbClr val="FF0000"/>
                </a:solidFill>
              </a:rPr>
              <a:t>- Nat’l Energy Board (pipeline bids;								</a:t>
            </a:r>
            <a:r>
              <a:rPr lang="en-US" sz="1600" dirty="0" smtClean="0">
                <a:solidFill>
                  <a:srgbClr val="008000"/>
                </a:solidFill>
              </a:rPr>
              <a:t>(city planning; political</a:t>
            </a:r>
          </a:p>
          <a:p>
            <a:pPr>
              <a:buNone/>
            </a:pPr>
            <a:r>
              <a:rPr lang="en-US" sz="1600" dirty="0" smtClean="0">
                <a:solidFill>
                  <a:srgbClr val="FF0000"/>
                </a:solidFill>
              </a:rPr>
              <a:t>	“public interest”)										</a:t>
            </a:r>
            <a:r>
              <a:rPr lang="en-US" sz="1600" dirty="0" smtClean="0">
                <a:solidFill>
                  <a:srgbClr val="008000"/>
                </a:solidFill>
              </a:rPr>
              <a:t>actors; elected to 													represent particular interests)</a:t>
            </a:r>
          </a:p>
          <a:p>
            <a:pPr>
              <a:buNone/>
            </a:pPr>
            <a:r>
              <a:rPr lang="en-US" sz="1600" dirty="0" smtClean="0">
                <a:solidFill>
                  <a:srgbClr val="008000"/>
                </a:solidFill>
              </a:rPr>
              <a:t>														- public utilities commissioners! (no 													 “bland civil servants” wanted!) </a:t>
            </a:r>
          </a:p>
          <a:p>
            <a:pPr>
              <a:buNone/>
            </a:pPr>
            <a:endParaRPr lang="en-US" sz="1600" dirty="0" smtClean="0">
              <a:solidFill>
                <a:srgbClr val="008000"/>
              </a:solidFill>
            </a:endParaRPr>
          </a:p>
        </p:txBody>
      </p:sp>
      <p:pic>
        <p:nvPicPr>
          <p:cNvPr id="5" name="P 1" descr="047SLINKY.JPG"/>
          <p:cNvPicPr/>
          <p:nvPr/>
        </p:nvPicPr>
        <p:blipFill>
          <a:blip r:embed="rId2"/>
          <a:stretch>
            <a:fillRect/>
          </a:stretch>
        </p:blipFill>
        <p:spPr>
          <a:xfrm>
            <a:off x="4753422" y="777478"/>
            <a:ext cx="1341692" cy="907387"/>
          </a:xfrm>
          <a:prstGeom prst="rect">
            <a:avLst/>
          </a:prstGeom>
        </p:spPr>
      </p:pic>
      <p:pic>
        <p:nvPicPr>
          <p:cNvPr id="6" name="P 2" descr="Trudi-Marc-Chameleon-Stuffed-Animal.jpg"/>
          <p:cNvPicPr/>
          <p:nvPr/>
        </p:nvPicPr>
        <p:blipFill>
          <a:blip r:embed="rId3"/>
          <a:stretch>
            <a:fillRect/>
          </a:stretch>
        </p:blipFill>
        <p:spPr>
          <a:xfrm>
            <a:off x="6246105" y="770465"/>
            <a:ext cx="1269031" cy="914400"/>
          </a:xfrm>
          <a:prstGeom prst="rect">
            <a:avLst/>
          </a:prstGeom>
        </p:spPr>
      </p:pic>
      <p:sp>
        <p:nvSpPr>
          <p:cNvPr id="7" name="Left-Right Arrow 6"/>
          <p:cNvSpPr/>
          <p:nvPr/>
        </p:nvSpPr>
        <p:spPr>
          <a:xfrm>
            <a:off x="457200" y="2985518"/>
            <a:ext cx="7961708" cy="257215"/>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229600" cy="650477"/>
          </a:xfrm>
        </p:spPr>
        <p:txBody>
          <a:bodyPr>
            <a:normAutofit/>
          </a:bodyPr>
          <a:lstStyle/>
          <a:p>
            <a:r>
              <a:rPr lang="en-US" sz="3200" dirty="0" smtClean="0"/>
              <a:t>The Law: The Public Utilities Act</a:t>
            </a:r>
            <a:endParaRPr lang="en-US" sz="3200" dirty="0"/>
          </a:p>
        </p:txBody>
      </p:sp>
      <p:sp>
        <p:nvSpPr>
          <p:cNvPr id="7" name="Content Placeholder 6"/>
          <p:cNvSpPr>
            <a:spLocks noGrp="1"/>
          </p:cNvSpPr>
          <p:nvPr>
            <p:ph idx="1"/>
          </p:nvPr>
        </p:nvSpPr>
        <p:spPr>
          <a:xfrm>
            <a:off x="219487" y="1128954"/>
            <a:ext cx="8732462" cy="5456608"/>
          </a:xfrm>
        </p:spPr>
        <p:txBody>
          <a:bodyPr>
            <a:noAutofit/>
          </a:bodyPr>
          <a:lstStyle/>
          <a:p>
            <a:pPr>
              <a:buNone/>
            </a:pPr>
            <a:r>
              <a:rPr lang="en-US" sz="1800" dirty="0" smtClean="0"/>
              <a:t>14. The Board shall have the general supervision of all public utilities, and may make all necessary examinations and enquiries and keep itself informed as to the compliance by public utilities with the provisions of law and shall have the right to obtain from any public utility all information necessary to enable the Board to </a:t>
            </a:r>
            <a:r>
              <a:rPr lang="en-US" sz="1800" dirty="0" err="1" smtClean="0"/>
              <a:t>fulfil</a:t>
            </a:r>
            <a:r>
              <a:rPr lang="en-US" sz="1800" dirty="0" smtClean="0"/>
              <a:t> its duties.</a:t>
            </a:r>
          </a:p>
          <a:p>
            <a:pPr>
              <a:buNone/>
            </a:pPr>
            <a:r>
              <a:rPr lang="en-US" sz="1800" dirty="0" smtClean="0"/>
              <a:t>79. Whenever the Board believes that any rate or charge is </a:t>
            </a:r>
            <a:r>
              <a:rPr lang="en-US" sz="1800" dirty="0" smtClean="0">
                <a:solidFill>
                  <a:srgbClr val="FF0000"/>
                </a:solidFill>
              </a:rPr>
              <a:t>unreasonable </a:t>
            </a:r>
            <a:r>
              <a:rPr lang="en-US" sz="1800" dirty="0" smtClean="0"/>
              <a:t>or unjustly discriminatory, or that any reasonable service is not supplied, or that </a:t>
            </a:r>
            <a:r>
              <a:rPr lang="en-US" sz="1800" dirty="0" smtClean="0">
                <a:solidFill>
                  <a:srgbClr val="FF0000"/>
                </a:solidFill>
              </a:rPr>
              <a:t>an investigation of any matter relating to any public utility should for any reason be made</a:t>
            </a:r>
            <a:r>
              <a:rPr lang="en-US" sz="1800" dirty="0" smtClean="0"/>
              <a:t>, it may, of its own motion, summarily investigate the same with or without notice.</a:t>
            </a:r>
          </a:p>
          <a:p>
            <a:pPr>
              <a:buNone/>
            </a:pPr>
            <a:r>
              <a:rPr lang="en-US" sz="1800" dirty="0" smtClean="0"/>
              <a:t>83. The Board shall give the public utility and the complainant, if any, ten days' notice of the time and place when and where the hearing and investigation … will be held and such matters considered and determined and both the public utility and the complainant are </a:t>
            </a:r>
            <a:r>
              <a:rPr lang="en-US" sz="1800" dirty="0" smtClean="0">
                <a:solidFill>
                  <a:srgbClr val="FF0000"/>
                </a:solidFill>
              </a:rPr>
              <a:t>entitled to be heard and to have process to enforce the attendance of witnesses</a:t>
            </a:r>
            <a:r>
              <a:rPr lang="en-US" sz="1800" dirty="0" smtClean="0"/>
              <a:t>.</a:t>
            </a:r>
          </a:p>
          <a:p>
            <a:pPr>
              <a:buNone/>
            </a:pPr>
            <a:r>
              <a:rPr lang="en-US" sz="1800" dirty="0" smtClean="0"/>
              <a:t>85. If after making any summary investigation, the Board becomes satisfied that sufficient grounds exist to warrant a formal hearing being ordered as to the matters so investigated, it shall furnish such public utility interested a statement notifying the public utility of the matters under investigation and ten days after such notice has been given the Board may proceed to set a time and place for a hearing and an investigation as provided in this Act.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2077"/>
          </a:xfrm>
        </p:spPr>
        <p:txBody>
          <a:bodyPr>
            <a:normAutofit fontScale="90000"/>
          </a:bodyPr>
          <a:lstStyle/>
          <a:p>
            <a:r>
              <a:rPr lang="en-US" sz="3200" dirty="0" smtClean="0"/>
              <a:t>Government in Miniature</a:t>
            </a:r>
            <a:endParaRPr lang="en-US" sz="3200" dirty="0"/>
          </a:p>
        </p:txBody>
      </p:sp>
      <p:sp>
        <p:nvSpPr>
          <p:cNvPr id="4" name="Text Placeholder 3"/>
          <p:cNvSpPr>
            <a:spLocks noGrp="1"/>
          </p:cNvSpPr>
          <p:nvPr>
            <p:ph type="body" idx="1"/>
          </p:nvPr>
        </p:nvSpPr>
        <p:spPr>
          <a:xfrm>
            <a:off x="457200" y="812132"/>
            <a:ext cx="4040188" cy="580157"/>
          </a:xfrm>
        </p:spPr>
        <p:txBody>
          <a:bodyPr>
            <a:normAutofit/>
          </a:bodyPr>
          <a:lstStyle/>
          <a:p>
            <a:pPr algn="ctr"/>
            <a:r>
              <a:rPr lang="en-US" sz="2200" dirty="0" smtClean="0">
                <a:solidFill>
                  <a:srgbClr val="008000"/>
                </a:solidFill>
              </a:rPr>
              <a:t>closed mind		</a:t>
            </a:r>
            <a:endParaRPr lang="en-US" sz="2200" dirty="0">
              <a:solidFill>
                <a:srgbClr val="008000"/>
              </a:solidFill>
            </a:endParaRPr>
          </a:p>
        </p:txBody>
      </p:sp>
      <p:sp>
        <p:nvSpPr>
          <p:cNvPr id="3" name="Content Placeholder 2"/>
          <p:cNvSpPr>
            <a:spLocks noGrp="1"/>
          </p:cNvSpPr>
          <p:nvPr>
            <p:ph sz="half" idx="2"/>
          </p:nvPr>
        </p:nvSpPr>
        <p:spPr>
          <a:xfrm>
            <a:off x="0" y="1392290"/>
            <a:ext cx="4645025" cy="4969072"/>
          </a:xfrm>
        </p:spPr>
        <p:txBody>
          <a:bodyPr/>
          <a:lstStyle/>
          <a:p>
            <a:r>
              <a:rPr lang="en-US" dirty="0" smtClean="0">
                <a:solidFill>
                  <a:srgbClr val="008000"/>
                </a:solidFill>
              </a:rPr>
              <a:t>Legislative: policy-making</a:t>
            </a:r>
          </a:p>
          <a:p>
            <a:pPr lvl="1"/>
            <a:r>
              <a:rPr lang="en-US" dirty="0" smtClean="0">
                <a:solidFill>
                  <a:srgbClr val="008000"/>
                </a:solidFill>
              </a:rPr>
              <a:t>“unreasonable” or “unjustly discriminatory” rates</a:t>
            </a:r>
          </a:p>
          <a:p>
            <a:r>
              <a:rPr lang="en-US" dirty="0" smtClean="0">
                <a:solidFill>
                  <a:srgbClr val="008000"/>
                </a:solidFill>
              </a:rPr>
              <a:t>Executive: investigation</a:t>
            </a:r>
          </a:p>
        </p:txBody>
      </p:sp>
      <p:sp>
        <p:nvSpPr>
          <p:cNvPr id="5" name="Text Placeholder 4"/>
          <p:cNvSpPr>
            <a:spLocks noGrp="1"/>
          </p:cNvSpPr>
          <p:nvPr>
            <p:ph type="body" sz="quarter" idx="3"/>
          </p:nvPr>
        </p:nvSpPr>
        <p:spPr>
          <a:xfrm>
            <a:off x="4645025" y="1022417"/>
            <a:ext cx="4041775" cy="369872"/>
          </a:xfrm>
        </p:spPr>
        <p:txBody>
          <a:bodyPr>
            <a:normAutofit fontScale="92500" lnSpcReduction="20000"/>
          </a:bodyPr>
          <a:lstStyle/>
          <a:p>
            <a:pPr algn="ctr"/>
            <a:r>
              <a:rPr lang="en-US" dirty="0" smtClean="0">
                <a:solidFill>
                  <a:srgbClr val="FF0000"/>
                </a:solidFill>
              </a:rPr>
              <a:t>reasonable apprehension of bias</a:t>
            </a:r>
            <a:endParaRPr lang="en-US" dirty="0"/>
          </a:p>
        </p:txBody>
      </p:sp>
      <p:sp>
        <p:nvSpPr>
          <p:cNvPr id="6" name="Content Placeholder 5"/>
          <p:cNvSpPr>
            <a:spLocks noGrp="1"/>
          </p:cNvSpPr>
          <p:nvPr>
            <p:ph sz="quarter" idx="4"/>
          </p:nvPr>
        </p:nvSpPr>
        <p:spPr>
          <a:xfrm>
            <a:off x="4645025" y="1392290"/>
            <a:ext cx="4275568" cy="4969071"/>
          </a:xfrm>
        </p:spPr>
        <p:txBody>
          <a:bodyPr>
            <a:normAutofit fontScale="92500" lnSpcReduction="10000"/>
          </a:bodyPr>
          <a:lstStyle/>
          <a:p>
            <a:r>
              <a:rPr lang="en-US" dirty="0" smtClean="0">
                <a:solidFill>
                  <a:srgbClr val="FF0000"/>
                </a:solidFill>
              </a:rPr>
              <a:t>Judicial: adjudication</a:t>
            </a:r>
          </a:p>
          <a:p>
            <a:pPr lvl="1"/>
            <a:r>
              <a:rPr lang="en-US" dirty="0" smtClean="0">
                <a:solidFill>
                  <a:srgbClr val="FF0000"/>
                </a:solidFill>
              </a:rPr>
              <a:t>Hearing</a:t>
            </a:r>
          </a:p>
          <a:p>
            <a:pPr lvl="1"/>
            <a:r>
              <a:rPr lang="en-US" dirty="0" smtClean="0"/>
              <a:t>When? Hearing date set (Nov. 10)</a:t>
            </a:r>
          </a:p>
          <a:p>
            <a:pPr lvl="1"/>
            <a:r>
              <a:rPr lang="en-US" dirty="0" smtClean="0"/>
              <a:t>The magic of Nov. 10: “Once the hearing date had been set, the parties were entitled to expect that the conduct of the commissioners would be such that it would not raise </a:t>
            </a:r>
            <a:r>
              <a:rPr lang="en-US" dirty="0" smtClean="0">
                <a:solidFill>
                  <a:srgbClr val="FF0000"/>
                </a:solidFill>
              </a:rPr>
              <a:t>a reasonable apprehension of bias.“</a:t>
            </a:r>
          </a:p>
          <a:p>
            <a:pPr lvl="1"/>
            <a:r>
              <a:rPr lang="en-US" dirty="0" smtClean="0">
                <a:solidFill>
                  <a:srgbClr val="000000"/>
                </a:solidFill>
              </a:rPr>
              <a:t>But standard doesn’t matter!: “not only was there a reasonable apprehension of bias but that Mr. Wells had demonstrated that he had </a:t>
            </a:r>
            <a:r>
              <a:rPr lang="en-US" dirty="0" smtClean="0">
                <a:solidFill>
                  <a:srgbClr val="008000"/>
                </a:solidFill>
              </a:rPr>
              <a:t>a closed mind on the subject.” </a:t>
            </a:r>
          </a:p>
          <a:p>
            <a:pPr lvl="1"/>
            <a:endParaRPr lang="en-US" dirty="0" smtClean="0">
              <a:solidFill>
                <a:srgbClr val="FF0000"/>
              </a:solidFill>
            </a:endParaRPr>
          </a:p>
        </p:txBody>
      </p:sp>
      <p:pic>
        <p:nvPicPr>
          <p:cNvPr id="7" name="Picture 6" descr="white house minitature900.gif"/>
          <p:cNvPicPr>
            <a:picLocks noChangeAspect="1"/>
          </p:cNvPicPr>
          <p:nvPr/>
        </p:nvPicPr>
        <p:blipFill>
          <a:blip r:embed="rId2"/>
          <a:stretch>
            <a:fillRect/>
          </a:stretch>
        </p:blipFill>
        <p:spPr>
          <a:xfrm>
            <a:off x="156827" y="3738204"/>
            <a:ext cx="4340561" cy="233908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8229600" cy="681836"/>
          </a:xfrm>
        </p:spPr>
        <p:txBody>
          <a:bodyPr>
            <a:normAutofit fontScale="90000"/>
          </a:bodyPr>
          <a:lstStyle/>
          <a:p>
            <a:r>
              <a:rPr lang="en-US" sz="3200" dirty="0" smtClean="0"/>
              <a:t>Which standard? Which version of the standard?</a:t>
            </a:r>
            <a:endParaRPr lang="en-US" sz="3200" dirty="0"/>
          </a:p>
        </p:txBody>
      </p:sp>
      <p:sp>
        <p:nvSpPr>
          <p:cNvPr id="8" name="Content Placeholder 7"/>
          <p:cNvSpPr>
            <a:spLocks noGrp="1"/>
          </p:cNvSpPr>
          <p:nvPr>
            <p:ph idx="1"/>
          </p:nvPr>
        </p:nvSpPr>
        <p:spPr>
          <a:xfrm>
            <a:off x="457200" y="1191674"/>
            <a:ext cx="8229600" cy="4934490"/>
          </a:xfrm>
        </p:spPr>
        <p:txBody>
          <a:bodyPr/>
          <a:lstStyle/>
          <a:p>
            <a:r>
              <a:rPr lang="en-US" dirty="0" smtClean="0"/>
              <a:t>Reasonable apprehension of bias, or shades of red</a:t>
            </a:r>
          </a:p>
          <a:p>
            <a:pPr>
              <a:buNone/>
            </a:pPr>
            <a:endParaRPr lang="en-US" sz="2000" dirty="0" smtClean="0"/>
          </a:p>
          <a:p>
            <a:pPr>
              <a:buNone/>
            </a:pPr>
            <a:r>
              <a:rPr lang="en-US" sz="2000" dirty="0" smtClean="0">
                <a:solidFill>
                  <a:srgbClr val="800000"/>
                </a:solidFill>
              </a:rPr>
              <a:t>Court at trial	</a:t>
            </a:r>
            <a:r>
              <a:rPr lang="en-US" sz="2000" dirty="0" smtClean="0">
                <a:solidFill>
                  <a:srgbClr val="FF0000"/>
                </a:solidFill>
              </a:rPr>
              <a:t>			board acting solely in</a:t>
            </a:r>
            <a:r>
              <a:rPr lang="en-US" sz="2000" dirty="0" smtClean="0"/>
              <a:t>			</a:t>
            </a:r>
            <a:r>
              <a:rPr lang="en-US" sz="2000" dirty="0" err="1" smtClean="0">
                <a:solidFill>
                  <a:srgbClr val="FF6600"/>
                </a:solidFill>
              </a:rPr>
              <a:t>gov’t</a:t>
            </a:r>
            <a:r>
              <a:rPr lang="en-US" sz="2000" dirty="0" smtClean="0">
                <a:solidFill>
                  <a:srgbClr val="FF6600"/>
                </a:solidFill>
              </a:rPr>
              <a:t> in 						                	</a:t>
            </a:r>
            <a:r>
              <a:rPr lang="en-US" sz="2000" dirty="0" smtClean="0">
                <a:solidFill>
                  <a:srgbClr val="FF0000"/>
                </a:solidFill>
              </a:rPr>
              <a:t>adjudicative capacity</a:t>
            </a:r>
            <a:r>
              <a:rPr lang="en-US" sz="2000" dirty="0" smtClean="0">
                <a:solidFill>
                  <a:srgbClr val="FF6600"/>
                </a:solidFill>
              </a:rPr>
              <a:t>			miniature 	</a:t>
            </a:r>
          </a:p>
          <a:p>
            <a:pPr>
              <a:buNone/>
            </a:pPr>
            <a:r>
              <a:rPr lang="en-US" sz="2000" dirty="0" smtClean="0"/>
              <a:t>						</a:t>
            </a:r>
            <a:endParaRPr lang="en-US" sz="2000" dirty="0" smtClean="0">
              <a:solidFill>
                <a:srgbClr val="FF0000"/>
              </a:solidFill>
            </a:endParaRPr>
          </a:p>
          <a:p>
            <a:pPr>
              <a:buNone/>
            </a:pPr>
            <a:endParaRPr lang="en-US" sz="2000" dirty="0" smtClean="0">
              <a:solidFill>
                <a:srgbClr val="FF0000"/>
              </a:solidFill>
            </a:endParaRPr>
          </a:p>
          <a:p>
            <a:pPr>
              <a:buNone/>
            </a:pPr>
            <a:endParaRPr lang="en-US" sz="2000" dirty="0" smtClean="0">
              <a:solidFill>
                <a:srgbClr val="FF0000"/>
              </a:solidFill>
            </a:endParaRPr>
          </a:p>
          <a:p>
            <a:pPr>
              <a:buNone/>
            </a:pPr>
            <a:r>
              <a:rPr lang="en-US" sz="2000" dirty="0" smtClean="0">
                <a:solidFill>
                  <a:srgbClr val="800000"/>
                </a:solidFill>
              </a:rPr>
              <a:t>“strict and rigid”			</a:t>
            </a:r>
            <a:r>
              <a:rPr lang="en-US" sz="2000" dirty="0" smtClean="0">
                <a:solidFill>
                  <a:srgbClr val="FF0000"/>
                </a:solidFill>
              </a:rPr>
              <a:t>Goldilocks</a:t>
            </a:r>
            <a:r>
              <a:rPr lang="en-US" sz="2000" dirty="0" smtClean="0">
                <a:solidFill>
                  <a:srgbClr val="800000"/>
                </a:solidFill>
              </a:rPr>
              <a:t>					</a:t>
            </a:r>
            <a:r>
              <a:rPr lang="en-US" sz="2000" dirty="0" smtClean="0">
                <a:solidFill>
                  <a:srgbClr val="FF6600"/>
                </a:solidFill>
              </a:rPr>
              <a:t>“not as strict and 													rigid”</a:t>
            </a:r>
          </a:p>
        </p:txBody>
      </p:sp>
      <p:sp>
        <p:nvSpPr>
          <p:cNvPr id="10" name="Left-Right Arrow 9"/>
          <p:cNvSpPr/>
          <p:nvPr/>
        </p:nvSpPr>
        <p:spPr>
          <a:xfrm>
            <a:off x="591146" y="3557607"/>
            <a:ext cx="7961708" cy="257215"/>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4391</TotalTime>
  <Words>1188</Words>
  <Application>Microsoft Macintosh PowerPoint</Application>
  <PresentationFormat>On-screen Show (4:3)</PresentationFormat>
  <Paragraphs>103</Paragraphs>
  <Slides>11</Slides>
  <Notes>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Administrative Law </vt:lpstr>
      <vt:lpstr>Newfoundland Telephone Co. v.  Newfoundland (Public Utilities Board) </vt:lpstr>
      <vt:lpstr>Bureaucrats, experts, representatives</vt:lpstr>
      <vt:lpstr>The Function in Function-al</vt:lpstr>
      <vt:lpstr>“all them fat cats with their big pensions” </vt:lpstr>
      <vt:lpstr>What, me biased?</vt:lpstr>
      <vt:lpstr>The Law: The Public Utilities Act</vt:lpstr>
      <vt:lpstr>Government in Miniature</vt:lpstr>
      <vt:lpstr>Which standard? Which version of the standard?</vt:lpstr>
      <vt:lpstr>Remedy</vt:lpstr>
      <vt:lpstr>And Ocean Port (2001)?</vt:lpstr>
    </vt:vector>
  </TitlesOfParts>
  <Company>Law</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Baker v. Canada</dc:title>
  <dc:creator>Markus Dubber</dc:creator>
  <cp:lastModifiedBy>Markus Dubber</cp:lastModifiedBy>
  <cp:revision>685</cp:revision>
  <dcterms:created xsi:type="dcterms:W3CDTF">2011-12-23T19:39:35Z</dcterms:created>
  <dcterms:modified xsi:type="dcterms:W3CDTF">2013-01-31T13:31:09Z</dcterms:modified>
</cp:coreProperties>
</file>