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05" r:id="rId2"/>
    <p:sldId id="275" r:id="rId3"/>
    <p:sldId id="280" r:id="rId4"/>
    <p:sldId id="288" r:id="rId5"/>
    <p:sldId id="276" r:id="rId6"/>
    <p:sldId id="296" r:id="rId7"/>
    <p:sldId id="277" r:id="rId8"/>
    <p:sldId id="278" r:id="rId9"/>
    <p:sldId id="279" r:id="rId10"/>
    <p:sldId id="281" r:id="rId11"/>
    <p:sldId id="282" r:id="rId12"/>
    <p:sldId id="283" r:id="rId13"/>
    <p:sldId id="284" r:id="rId14"/>
    <p:sldId id="287" r:id="rId15"/>
    <p:sldId id="289" r:id="rId16"/>
    <p:sldId id="290" r:id="rId17"/>
    <p:sldId id="291" r:id="rId18"/>
    <p:sldId id="292" r:id="rId19"/>
    <p:sldId id="293" r:id="rId20"/>
    <p:sldId id="294" r:id="rId21"/>
    <p:sldId id="297" r:id="rId22"/>
    <p:sldId id="298" r:id="rId23"/>
    <p:sldId id="299" r:id="rId24"/>
    <p:sldId id="300" r:id="rId25"/>
    <p:sldId id="301" r:id="rId26"/>
    <p:sldId id="302" r:id="rId27"/>
    <p:sldId id="303" r:id="rId28"/>
    <p:sldId id="30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90" d="100"/>
          <a:sy n="90" d="100"/>
        </p:scale>
        <p:origin x="-3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33B2E-F5DA-1C44-B33C-DDB60ABD3A63}" type="datetimeFigureOut">
              <a:rPr lang="en-US" smtClean="0"/>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8D73A-DC12-004B-9B08-DA6C01FBF5A6}" type="slidenum">
              <a:rPr lang="en-US" smtClean="0"/>
              <a:t>‹#›</a:t>
            </a:fld>
            <a:endParaRPr lang="en-US"/>
          </a:p>
        </p:txBody>
      </p:sp>
    </p:spTree>
    <p:extLst>
      <p:ext uri="{BB962C8B-B14F-4D97-AF65-F5344CB8AC3E}">
        <p14:creationId xmlns:p14="http://schemas.microsoft.com/office/powerpoint/2010/main" val="762461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5BCC1-7874-4A45-B617-53C54A040EFB}"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5BCC1-7874-4A45-B617-53C54A040EFB}" type="datetimeFigureOut">
              <a:rPr lang="en-US" smtClean="0"/>
              <a:pPr/>
              <a:t>1/31/13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5BCC1-7874-4A45-B617-53C54A040EFB}" type="datetimeFigureOut">
              <a:rPr lang="en-US" smtClean="0"/>
              <a:pPr/>
              <a:t>1/31/13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5BCC1-7874-4A45-B617-53C54A040EFB}" type="datetimeFigureOut">
              <a:rPr lang="en-US" smtClean="0"/>
              <a:pPr/>
              <a:t>1/31/13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5BCC1-7874-4A45-B617-53C54A040EFB}"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5BCC1-7874-4A45-B617-53C54A040EFB}"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CCAD2-0DBC-8641-9241-E31EBA2CDB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BCC1-7874-4A45-B617-53C54A040EFB}" type="datetimeFigureOut">
              <a:rPr lang="en-US" smtClean="0"/>
              <a:pPr/>
              <a:t>1/31/13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CAD2-0DBC-8641-9241-E31EBA2CDB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0.jpeg"/><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Law	</a:t>
            </a:r>
            <a:endParaRPr lang="en-US" dirty="0"/>
          </a:p>
        </p:txBody>
      </p:sp>
      <p:sp>
        <p:nvSpPr>
          <p:cNvPr id="3" name="Subtitle 2"/>
          <p:cNvSpPr>
            <a:spLocks noGrp="1"/>
          </p:cNvSpPr>
          <p:nvPr>
            <p:ph type="subTitle" idx="1"/>
          </p:nvPr>
        </p:nvSpPr>
        <p:spPr/>
        <p:txBody>
          <a:bodyPr/>
          <a:lstStyle/>
          <a:p>
            <a:r>
              <a:rPr lang="en-US" smtClean="0"/>
              <a:t>Markus </a:t>
            </a:r>
            <a:r>
              <a:rPr lang="en-US" smtClean="0"/>
              <a:t>Dubber</a:t>
            </a:r>
            <a:endParaRPr lang="en-US" dirty="0" smtClean="0"/>
          </a:p>
        </p:txBody>
      </p:sp>
    </p:spTree>
    <p:extLst>
      <p:ext uri="{BB962C8B-B14F-4D97-AF65-F5344CB8AC3E}">
        <p14:creationId xmlns:p14="http://schemas.microsoft.com/office/powerpoint/2010/main" val="537858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9041"/>
          </a:xfrm>
        </p:spPr>
        <p:txBody>
          <a:bodyPr>
            <a:normAutofit fontScale="90000"/>
          </a:bodyPr>
          <a:lstStyle/>
          <a:p>
            <a:r>
              <a:rPr lang="en-US" sz="2800" dirty="0" smtClean="0"/>
              <a:t>Consolidated Bathurst</a:t>
            </a:r>
            <a:br>
              <a:rPr lang="en-US" sz="2800" dirty="0" smtClean="0"/>
            </a:br>
            <a:r>
              <a:rPr lang="en-US" sz="2800" dirty="0" smtClean="0"/>
              <a:t>Divisional Court (5/85)</a:t>
            </a:r>
            <a:endParaRPr lang="en-US" sz="2800" dirty="0"/>
          </a:p>
        </p:txBody>
      </p:sp>
      <p:sp>
        <p:nvSpPr>
          <p:cNvPr id="3" name="Content Placeholder 2"/>
          <p:cNvSpPr>
            <a:spLocks noGrp="1"/>
          </p:cNvSpPr>
          <p:nvPr>
            <p:ph idx="1"/>
          </p:nvPr>
        </p:nvSpPr>
        <p:spPr>
          <a:xfrm>
            <a:off x="457200" y="1192132"/>
            <a:ext cx="8229600" cy="4934031"/>
          </a:xfrm>
        </p:spPr>
        <p:txBody>
          <a:bodyPr>
            <a:normAutofit fontScale="62500" lnSpcReduction="20000"/>
          </a:bodyPr>
          <a:lstStyle/>
          <a:p>
            <a:r>
              <a:rPr lang="en-US" dirty="0" smtClean="0"/>
              <a:t>Quash OLRB I (9/83) and II (12/83)?</a:t>
            </a:r>
          </a:p>
          <a:p>
            <a:pPr lvl="1"/>
            <a:r>
              <a:rPr lang="en-US" dirty="0" smtClean="0"/>
              <a:t>yes: sending “shock waves through Canadian </a:t>
            </a:r>
          </a:p>
          <a:p>
            <a:pPr lvl="1">
              <a:buNone/>
            </a:pPr>
            <a:r>
              <a:rPr lang="en-US" dirty="0" smtClean="0"/>
              <a:t>	administrative tribunals“… </a:t>
            </a:r>
          </a:p>
          <a:p>
            <a:r>
              <a:rPr lang="en-US" dirty="0" smtClean="0"/>
              <a:t>Substance (no go):</a:t>
            </a:r>
          </a:p>
          <a:p>
            <a:pPr lvl="1"/>
            <a:r>
              <a:rPr lang="en-US" dirty="0" smtClean="0"/>
              <a:t>OLRB I:</a:t>
            </a:r>
          </a:p>
          <a:p>
            <a:pPr lvl="2"/>
            <a:r>
              <a:rPr lang="en-US" sz="2560" dirty="0" smtClean="0"/>
              <a:t>Violation of </a:t>
            </a:r>
            <a:r>
              <a:rPr lang="en-US" sz="2560" dirty="0" err="1" smtClean="0"/>
              <a:t>Labour</a:t>
            </a:r>
            <a:r>
              <a:rPr lang="en-US" sz="2560" dirty="0" smtClean="0"/>
              <a:t> Relations Act sec. 15:</a:t>
            </a:r>
          </a:p>
          <a:p>
            <a:pPr lvl="2">
              <a:buNone/>
            </a:pPr>
            <a:r>
              <a:rPr lang="en-US" sz="2560" dirty="0" smtClean="0"/>
              <a:t>	The parties … shall bargain in good faith and make every reasonable effort to make a collective agreement.</a:t>
            </a:r>
          </a:p>
          <a:p>
            <a:pPr lvl="2"/>
            <a:r>
              <a:rPr lang="en-US" sz="2560" dirty="0" smtClean="0"/>
              <a:t>Plant closure after agreement, no disclosure</a:t>
            </a:r>
          </a:p>
          <a:p>
            <a:pPr lvl="3"/>
            <a:r>
              <a:rPr lang="en-US" sz="2560" dirty="0" err="1" smtClean="0"/>
              <a:t>Unrebutted</a:t>
            </a:r>
            <a:r>
              <a:rPr lang="en-US" sz="2560" dirty="0" smtClean="0"/>
              <a:t> rebuttable presumption of bad faith</a:t>
            </a:r>
          </a:p>
          <a:p>
            <a:pPr lvl="4"/>
            <a:r>
              <a:rPr lang="en-US" sz="2560" dirty="0" smtClean="0"/>
              <a:t>Nondisclosure “tantamount to a misrepresentation”</a:t>
            </a:r>
          </a:p>
          <a:p>
            <a:pPr lvl="2"/>
            <a:r>
              <a:rPr lang="en-US" sz="2560" dirty="0" smtClean="0"/>
              <a:t>Law: patently unreasonable interpretation of sec. 15 to require disclosure of de facto or contemplated decision to close plant (no go); facts: no evidence (no go)</a:t>
            </a:r>
          </a:p>
          <a:p>
            <a:r>
              <a:rPr lang="en-US" dirty="0" smtClean="0"/>
              <a:t>Process: The Full Board (“he who hears must decide”)</a:t>
            </a:r>
          </a:p>
          <a:p>
            <a:pPr lvl="1"/>
            <a:r>
              <a:rPr lang="en-US" dirty="0" smtClean="0"/>
              <a:t>Self-defense: ORLB as party? (process of process)</a:t>
            </a:r>
          </a:p>
          <a:p>
            <a:pPr lvl="2"/>
            <a:r>
              <a:rPr lang="en-US" sz="2560" dirty="0" smtClean="0"/>
              <a:t>Exercise of statutory power (Osler: jurisdiction, not merits)</a:t>
            </a:r>
          </a:p>
          <a:p>
            <a:pPr lvl="3"/>
            <a:r>
              <a:rPr lang="en-US" sz="2560" dirty="0" smtClean="0"/>
              <a:t>“may be a party”: discretion of the board</a:t>
            </a:r>
          </a:p>
          <a:p>
            <a:pPr lvl="4"/>
            <a:r>
              <a:rPr lang="en-US" sz="2560" dirty="0" smtClean="0"/>
              <a:t>Once a party, discretion of court re: participation in argument (rule of court vs. rule of law)</a:t>
            </a:r>
          </a:p>
          <a:p>
            <a:pPr lvl="4"/>
            <a:endParaRPr lang="en-US" dirty="0" smtClean="0"/>
          </a:p>
          <a:p>
            <a:pPr lvl="2"/>
            <a:endParaRPr lang="en-US" dirty="0" smtClean="0"/>
          </a:p>
          <a:p>
            <a:pPr lvl="2"/>
            <a:endParaRPr lang="en-US" dirty="0" smtClean="0"/>
          </a:p>
        </p:txBody>
      </p:sp>
      <p:pic>
        <p:nvPicPr>
          <p:cNvPr id="4" name="Picture 3" descr="dicey.jpg"/>
          <p:cNvPicPr>
            <a:picLocks noChangeAspect="1"/>
          </p:cNvPicPr>
          <p:nvPr/>
        </p:nvPicPr>
        <p:blipFill>
          <a:blip r:embed="rId2"/>
          <a:stretch>
            <a:fillRect/>
          </a:stretch>
        </p:blipFill>
        <p:spPr>
          <a:xfrm>
            <a:off x="6706389" y="3185"/>
            <a:ext cx="1682360" cy="2377894"/>
          </a:xfrm>
          <a:prstGeom prst="rect">
            <a:avLst/>
          </a:prstGeom>
        </p:spPr>
      </p:pic>
      <p:sp>
        <p:nvSpPr>
          <p:cNvPr id="5" name="Rounded Rectangular Callout 4"/>
          <p:cNvSpPr/>
          <p:nvPr/>
        </p:nvSpPr>
        <p:spPr>
          <a:xfrm>
            <a:off x="6151998" y="3185"/>
            <a:ext cx="1108781" cy="842267"/>
          </a:xfrm>
          <a:prstGeom prst="wedgeRoundRectCallout">
            <a:avLst>
              <a:gd name="adj1" fmla="val 61104"/>
              <a:gd name="adj2" fmla="val -690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He who hears must decide, I say!</a:t>
            </a:r>
            <a:endParaRPr lang="en-US" sz="1200" dirty="0"/>
          </a:p>
        </p:txBody>
      </p:sp>
      <p:sp>
        <p:nvSpPr>
          <p:cNvPr id="6" name="Cloud Callout 5"/>
          <p:cNvSpPr/>
          <p:nvPr/>
        </p:nvSpPr>
        <p:spPr>
          <a:xfrm>
            <a:off x="7801152" y="1270545"/>
            <a:ext cx="1342848" cy="852040"/>
          </a:xfrm>
          <a:prstGeom prst="cloudCallout">
            <a:avLst>
              <a:gd name="adj1" fmla="val -59434"/>
              <a:gd name="adj2" fmla="val -1191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 or was it the other way ‘round?</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671"/>
          </a:xfrm>
        </p:spPr>
        <p:txBody>
          <a:bodyPr>
            <a:normAutofit fontScale="90000"/>
          </a:bodyPr>
          <a:lstStyle/>
          <a:p>
            <a:r>
              <a:rPr lang="en-US" sz="3200" dirty="0" smtClean="0"/>
              <a:t>Substance of Process</a:t>
            </a:r>
            <a:endParaRPr lang="en-US" sz="3200" dirty="0"/>
          </a:p>
        </p:txBody>
      </p:sp>
      <p:sp>
        <p:nvSpPr>
          <p:cNvPr id="3" name="Content Placeholder 2"/>
          <p:cNvSpPr>
            <a:spLocks noGrp="1"/>
          </p:cNvSpPr>
          <p:nvPr>
            <p:ph idx="1"/>
          </p:nvPr>
        </p:nvSpPr>
        <p:spPr>
          <a:xfrm>
            <a:off x="181423" y="829309"/>
            <a:ext cx="6764453" cy="5403469"/>
          </a:xfrm>
        </p:spPr>
        <p:txBody>
          <a:bodyPr>
            <a:noAutofit/>
          </a:bodyPr>
          <a:lstStyle/>
          <a:p>
            <a:r>
              <a:rPr lang="en-US" sz="1400" dirty="0" err="1" smtClean="0"/>
              <a:t>McRuer</a:t>
            </a:r>
            <a:r>
              <a:rPr lang="en-US" sz="1400" dirty="0" smtClean="0"/>
              <a:t> report re OLRB (1971)</a:t>
            </a:r>
          </a:p>
          <a:p>
            <a:pPr lvl="1"/>
            <a:r>
              <a:rPr lang="en-US" sz="1400" dirty="0" smtClean="0"/>
              <a:t>Full Board “violation of the principle that he who decides must hear”</a:t>
            </a:r>
          </a:p>
          <a:p>
            <a:r>
              <a:rPr lang="en-US" sz="1400" i="1" dirty="0" err="1" smtClean="0"/>
              <a:t>Mehr</a:t>
            </a:r>
            <a:r>
              <a:rPr lang="en-US" sz="1400" i="1" dirty="0" smtClean="0"/>
              <a:t> </a:t>
            </a:r>
            <a:r>
              <a:rPr lang="en-US" sz="1400" i="1" dirty="0" err="1" smtClean="0"/>
              <a:t>v</a:t>
            </a:r>
            <a:r>
              <a:rPr lang="en-US" sz="1400" i="1" dirty="0" smtClean="0"/>
              <a:t>. Law </a:t>
            </a:r>
            <a:r>
              <a:rPr lang="en-US" sz="1400" i="1" dirty="0" err="1" smtClean="0"/>
              <a:t>Soc’y</a:t>
            </a:r>
            <a:r>
              <a:rPr lang="en-US" sz="1400" i="1" dirty="0" smtClean="0"/>
              <a:t> Upper Canada </a:t>
            </a:r>
            <a:r>
              <a:rPr lang="en-US" sz="1400" dirty="0" smtClean="0"/>
              <a:t>(SCC 55)</a:t>
            </a:r>
          </a:p>
          <a:p>
            <a:pPr lvl="1"/>
            <a:r>
              <a:rPr lang="en-US" sz="1400" dirty="0" smtClean="0"/>
              <a:t>Discipline committee</a:t>
            </a:r>
          </a:p>
          <a:p>
            <a:pPr lvl="1"/>
            <a:r>
              <a:rPr lang="en-US" sz="1400" dirty="0" smtClean="0"/>
              <a:t>Right to be notified and opportunity to be heard</a:t>
            </a:r>
          </a:p>
          <a:p>
            <a:r>
              <a:rPr lang="en-US" sz="1400" dirty="0" smtClean="0"/>
              <a:t>Committee on Works (62)</a:t>
            </a:r>
          </a:p>
          <a:p>
            <a:pPr lvl="1"/>
            <a:r>
              <a:rPr lang="en-US" sz="1400" dirty="0" smtClean="0"/>
              <a:t>Contamination</a:t>
            </a:r>
          </a:p>
          <a:p>
            <a:r>
              <a:rPr lang="en-US" sz="1400" dirty="0" smtClean="0"/>
              <a:t>More </a:t>
            </a:r>
            <a:r>
              <a:rPr lang="en-US" sz="1400" i="1" dirty="0" err="1" smtClean="0"/>
              <a:t>Mehr</a:t>
            </a:r>
            <a:r>
              <a:rPr lang="en-US" sz="1400" i="1" dirty="0" smtClean="0"/>
              <a:t> </a:t>
            </a:r>
          </a:p>
          <a:p>
            <a:pPr lvl="1"/>
            <a:r>
              <a:rPr lang="en-US" sz="1400" dirty="0" smtClean="0"/>
              <a:t>Declaration of no effect irrelevant: “A Judge must not take upon himself to say, whether evidence improperly admitted had or had not an effect upon his mind.”</a:t>
            </a:r>
          </a:p>
          <a:p>
            <a:r>
              <a:rPr lang="en-US" sz="1400" dirty="0" smtClean="0"/>
              <a:t>Facts vs. norm (policy)</a:t>
            </a:r>
          </a:p>
          <a:p>
            <a:pPr lvl="1"/>
            <a:r>
              <a:rPr lang="en-US" sz="1400" dirty="0" smtClean="0"/>
              <a:t>“until the Board decides what the test is the findings of fact cannot be finalized” (What facts are relevant? What is their relevance?)</a:t>
            </a:r>
          </a:p>
          <a:p>
            <a:r>
              <a:rPr lang="en-US" sz="1400" dirty="0" smtClean="0"/>
              <a:t>Audi </a:t>
            </a:r>
            <a:r>
              <a:rPr lang="en-US" sz="1400" dirty="0" err="1" smtClean="0"/>
              <a:t>alteram</a:t>
            </a:r>
            <a:r>
              <a:rPr lang="en-US" sz="1400" dirty="0" smtClean="0"/>
              <a:t> </a:t>
            </a:r>
            <a:r>
              <a:rPr lang="en-US" sz="1400" dirty="0" err="1" smtClean="0"/>
              <a:t>partem</a:t>
            </a:r>
            <a:endParaRPr lang="en-US" sz="1400" dirty="0" smtClean="0"/>
          </a:p>
          <a:p>
            <a:pPr lvl="1"/>
            <a:r>
              <a:rPr lang="en-US" sz="1400" dirty="0" smtClean="0"/>
              <a:t>Opportunity to present and comment on evidence</a:t>
            </a:r>
          </a:p>
          <a:p>
            <a:pPr lvl="1"/>
            <a:r>
              <a:rPr lang="en-US" sz="1400" dirty="0" smtClean="0"/>
              <a:t>102(13) The </a:t>
            </a:r>
            <a:r>
              <a:rPr lang="en-US" sz="1400" dirty="0" smtClean="0">
                <a:solidFill>
                  <a:srgbClr val="0000FF"/>
                </a:solidFill>
              </a:rPr>
              <a:t>Board shall determine its own practice </a:t>
            </a:r>
            <a:r>
              <a:rPr lang="en-US" sz="1400" dirty="0" smtClean="0"/>
              <a:t>and procedure but shall </a:t>
            </a:r>
            <a:r>
              <a:rPr lang="en-US" sz="1400" dirty="0" smtClean="0">
                <a:solidFill>
                  <a:srgbClr val="FF0000"/>
                </a:solidFill>
              </a:rPr>
              <a:t>give full opportunity </a:t>
            </a:r>
            <a:r>
              <a:rPr lang="en-US" sz="1400" dirty="0" smtClean="0"/>
              <a:t>to the parties to any proceedings to present their evidence </a:t>
            </a:r>
          </a:p>
          <a:p>
            <a:pPr lvl="2"/>
            <a:r>
              <a:rPr lang="en-US" sz="1400" dirty="0" smtClean="0"/>
              <a:t>Statutory interpretation at its finest: competitive highlighting!</a:t>
            </a:r>
          </a:p>
          <a:p>
            <a:r>
              <a:rPr lang="en-US" sz="1400" dirty="0" smtClean="0"/>
              <a:t>R-E-S-P-E-C-T: </a:t>
            </a:r>
          </a:p>
          <a:p>
            <a:pPr lvl="1"/>
            <a:r>
              <a:rPr lang="en-US" sz="1400" dirty="0" smtClean="0"/>
              <a:t>“without in any way doubting the sincerity and integrity of the Chairman”</a:t>
            </a:r>
          </a:p>
          <a:p>
            <a:pPr lvl="1"/>
            <a:r>
              <a:rPr lang="en-US" sz="1400" dirty="0" smtClean="0"/>
              <a:t>“declaration [re: panel’s independent decision], although of course I accept it as made in perfect good faith” </a:t>
            </a:r>
          </a:p>
        </p:txBody>
      </p:sp>
      <p:pic>
        <p:nvPicPr>
          <p:cNvPr id="5" name="Picture 4" descr="bluesbrothers425-757368.jpg"/>
          <p:cNvPicPr>
            <a:picLocks noChangeAspect="1"/>
          </p:cNvPicPr>
          <p:nvPr/>
        </p:nvPicPr>
        <p:blipFill>
          <a:blip r:embed="rId2"/>
          <a:stretch>
            <a:fillRect/>
          </a:stretch>
        </p:blipFill>
        <p:spPr>
          <a:xfrm>
            <a:off x="6659528" y="0"/>
            <a:ext cx="2484472" cy="1811594"/>
          </a:xfrm>
          <a:prstGeom prst="rect">
            <a:avLst/>
          </a:prstGeom>
        </p:spPr>
      </p:pic>
      <p:pic>
        <p:nvPicPr>
          <p:cNvPr id="6" name="Picture 5" descr="audi-rings-29-06-07.jpg"/>
          <p:cNvPicPr>
            <a:picLocks noChangeAspect="1"/>
          </p:cNvPicPr>
          <p:nvPr/>
        </p:nvPicPr>
        <p:blipFill>
          <a:blip r:embed="rId3"/>
          <a:stretch>
            <a:fillRect/>
          </a:stretch>
        </p:blipFill>
        <p:spPr>
          <a:xfrm>
            <a:off x="6865308" y="3256741"/>
            <a:ext cx="2542726" cy="19472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Osler dissent…	</a:t>
            </a:r>
            <a:endParaRPr lang="en-US" dirty="0"/>
          </a:p>
        </p:txBody>
      </p:sp>
      <p:sp>
        <p:nvSpPr>
          <p:cNvPr id="3" name="Content Placeholder 2"/>
          <p:cNvSpPr>
            <a:spLocks noGrp="1"/>
          </p:cNvSpPr>
          <p:nvPr>
            <p:ph idx="1"/>
          </p:nvPr>
        </p:nvSpPr>
        <p:spPr>
          <a:xfrm>
            <a:off x="457200" y="1600200"/>
            <a:ext cx="6281337" cy="4525963"/>
          </a:xfrm>
        </p:spPr>
        <p:txBody>
          <a:bodyPr>
            <a:normAutofit fontScale="92500" lnSpcReduction="20000"/>
          </a:bodyPr>
          <a:lstStyle/>
          <a:p>
            <a:r>
              <a:rPr lang="en-US" dirty="0" smtClean="0"/>
              <a:t>The Plain Brown Envelope (P.I., the sequel)	</a:t>
            </a:r>
          </a:p>
          <a:p>
            <a:pPr lvl="1"/>
            <a:r>
              <a:rPr lang="en-US" dirty="0" smtClean="0"/>
              <a:t>“a document that appeared to be, or might be taken to be, a draft decision of the Board”</a:t>
            </a:r>
          </a:p>
          <a:p>
            <a:pPr lvl="1"/>
            <a:r>
              <a:rPr lang="en-US" dirty="0" smtClean="0"/>
              <a:t>hearsay!</a:t>
            </a:r>
          </a:p>
          <a:p>
            <a:pPr lvl="1"/>
            <a:r>
              <a:rPr lang="en-US" dirty="0" smtClean="0"/>
              <a:t>Incalculable effect (ad absurdum: memos, notes…)</a:t>
            </a:r>
          </a:p>
          <a:p>
            <a:pPr lvl="1"/>
            <a:r>
              <a:rPr lang="en-US" dirty="0" smtClean="0"/>
              <a:t>Secrecy vs.</a:t>
            </a:r>
          </a:p>
          <a:p>
            <a:pPr lvl="1">
              <a:buNone/>
            </a:pPr>
            <a:r>
              <a:rPr lang="en-US" dirty="0" smtClean="0"/>
              <a:t>	publicity/transparency (</a:t>
            </a:r>
            <a:r>
              <a:rPr lang="en-US" i="1" dirty="0" smtClean="0"/>
              <a:t>Baker</a:t>
            </a:r>
            <a:r>
              <a:rPr lang="en-US" dirty="0" smtClean="0"/>
              <a:t>)</a:t>
            </a:r>
          </a:p>
          <a:p>
            <a:pPr lvl="2"/>
            <a:r>
              <a:rPr lang="en-US" dirty="0" smtClean="0"/>
              <a:t>Prudence vs. justice</a:t>
            </a:r>
          </a:p>
          <a:p>
            <a:pPr lvl="1"/>
            <a:endParaRPr lang="en-US" dirty="0"/>
          </a:p>
        </p:txBody>
      </p:sp>
      <p:pic>
        <p:nvPicPr>
          <p:cNvPr id="4" name="Picture 3" descr="the-rockford-files-jim-with-his-father-rocky.jpg"/>
          <p:cNvPicPr>
            <a:picLocks noChangeAspect="1"/>
          </p:cNvPicPr>
          <p:nvPr/>
        </p:nvPicPr>
        <p:blipFill>
          <a:blip r:embed="rId2"/>
          <a:stretch>
            <a:fillRect/>
          </a:stretch>
        </p:blipFill>
        <p:spPr>
          <a:xfrm>
            <a:off x="6738537" y="453529"/>
            <a:ext cx="2405463" cy="3021864"/>
          </a:xfrm>
          <a:prstGeom prst="rect">
            <a:avLst/>
          </a:prstGeom>
        </p:spPr>
      </p:pic>
      <p:pic>
        <p:nvPicPr>
          <p:cNvPr id="5" name="Picture 4" descr="behind-the-curtain.gif"/>
          <p:cNvPicPr>
            <a:picLocks noChangeAspect="1"/>
          </p:cNvPicPr>
          <p:nvPr/>
        </p:nvPicPr>
        <p:blipFill>
          <a:blip r:embed="rId3"/>
          <a:stretch>
            <a:fillRect/>
          </a:stretch>
        </p:blipFill>
        <p:spPr>
          <a:xfrm>
            <a:off x="5705386" y="4226486"/>
            <a:ext cx="3248783" cy="26315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671"/>
          </a:xfrm>
        </p:spPr>
        <p:txBody>
          <a:bodyPr>
            <a:normAutofit fontScale="90000"/>
          </a:bodyPr>
          <a:lstStyle/>
          <a:p>
            <a:r>
              <a:rPr lang="en-US" sz="3200" dirty="0" smtClean="0"/>
              <a:t>Same old, same old</a:t>
            </a:r>
            <a:endParaRPr lang="en-US" sz="3200" dirty="0"/>
          </a:p>
        </p:txBody>
      </p:sp>
      <p:sp>
        <p:nvSpPr>
          <p:cNvPr id="3" name="Content Placeholder 2"/>
          <p:cNvSpPr>
            <a:spLocks noGrp="1"/>
          </p:cNvSpPr>
          <p:nvPr>
            <p:ph idx="1"/>
          </p:nvPr>
        </p:nvSpPr>
        <p:spPr>
          <a:xfrm>
            <a:off x="457200" y="984806"/>
            <a:ext cx="8229600" cy="5141358"/>
          </a:xfrm>
        </p:spPr>
        <p:txBody>
          <a:bodyPr>
            <a:normAutofit fontScale="55000" lnSpcReduction="20000"/>
          </a:bodyPr>
          <a:lstStyle/>
          <a:p>
            <a:r>
              <a:rPr lang="en-US" dirty="0" smtClean="0"/>
              <a:t>Expertise (Willis); legislative intent</a:t>
            </a:r>
          </a:p>
          <a:p>
            <a:pPr lvl="1"/>
            <a:r>
              <a:rPr lang="en-US" dirty="0" smtClean="0"/>
              <a:t>The </a:t>
            </a:r>
            <a:r>
              <a:rPr lang="en-US" dirty="0" smtClean="0">
                <a:solidFill>
                  <a:srgbClr val="FF0000"/>
                </a:solidFill>
              </a:rPr>
              <a:t>Legislature has obviously decided </a:t>
            </a:r>
            <a:r>
              <a:rPr lang="en-US" dirty="0" smtClean="0"/>
              <a:t>that such a body, bringing to its work the background and </a:t>
            </a:r>
            <a:r>
              <a:rPr lang="en-US" dirty="0" smtClean="0">
                <a:solidFill>
                  <a:srgbClr val="FF0000"/>
                </a:solidFill>
              </a:rPr>
              <a:t>experience </a:t>
            </a:r>
            <a:r>
              <a:rPr lang="en-US" dirty="0" smtClean="0"/>
              <a:t>of individuals representative of employers and employees, and </a:t>
            </a:r>
            <a:r>
              <a:rPr lang="en-US" dirty="0" smtClean="0">
                <a:solidFill>
                  <a:srgbClr val="FF0000"/>
                </a:solidFill>
              </a:rPr>
              <a:t>sworn </a:t>
            </a:r>
            <a:r>
              <a:rPr lang="en-US" dirty="0" smtClean="0"/>
              <a:t>to carry out their duties under the Act, constitutes a body which can more appropriately administer the Act than can the Courts. </a:t>
            </a:r>
          </a:p>
          <a:p>
            <a:r>
              <a:rPr lang="en-US" dirty="0" smtClean="0"/>
              <a:t>Distinctions</a:t>
            </a:r>
          </a:p>
          <a:p>
            <a:pPr lvl="1"/>
            <a:r>
              <a:rPr lang="en-US" dirty="0" err="1" smtClean="0"/>
              <a:t>McRuer</a:t>
            </a:r>
            <a:r>
              <a:rPr lang="en-US" dirty="0" smtClean="0"/>
              <a:t> report cuts the other way: Legislature didn’t act!</a:t>
            </a:r>
          </a:p>
          <a:p>
            <a:pPr lvl="1"/>
            <a:r>
              <a:rPr lang="en-US" dirty="0" smtClean="0"/>
              <a:t>Precedent does too…</a:t>
            </a:r>
          </a:p>
          <a:p>
            <a:pPr lvl="2"/>
            <a:r>
              <a:rPr lang="en-US" sz="2560" dirty="0" smtClean="0"/>
              <a:t>persons who had not heard the evidence or submissions were present on the occasion when the </a:t>
            </a:r>
            <a:r>
              <a:rPr lang="en-US" sz="2560" dirty="0" smtClean="0">
                <a:solidFill>
                  <a:srgbClr val="FF0000"/>
                </a:solidFill>
              </a:rPr>
              <a:t>decision </a:t>
            </a:r>
            <a:r>
              <a:rPr lang="en-US" sz="2560" dirty="0" smtClean="0"/>
              <a:t>was made and did </a:t>
            </a:r>
            <a:r>
              <a:rPr lang="en-US" sz="2560" dirty="0" smtClean="0">
                <a:solidFill>
                  <a:srgbClr val="FF0000"/>
                </a:solidFill>
              </a:rPr>
              <a:t>participate </a:t>
            </a:r>
            <a:r>
              <a:rPr lang="en-US" sz="2560" dirty="0" smtClean="0"/>
              <a:t>in the decision, or </a:t>
            </a:r>
            <a:r>
              <a:rPr lang="en-US" sz="2560" dirty="0" smtClean="0">
                <a:solidFill>
                  <a:srgbClr val="FF0000"/>
                </a:solidFill>
              </a:rPr>
              <a:t>may have </a:t>
            </a:r>
            <a:r>
              <a:rPr lang="en-US" sz="2560" dirty="0" smtClean="0"/>
              <a:t>done so [not so here]</a:t>
            </a:r>
          </a:p>
          <a:p>
            <a:pPr lvl="2"/>
            <a:r>
              <a:rPr lang="en-US" sz="2560" dirty="0" smtClean="0"/>
              <a:t>taking of evidence or submissions in the absence of, and unknown to, one of the participants [not so here either]</a:t>
            </a:r>
          </a:p>
          <a:p>
            <a:pPr lvl="2"/>
            <a:r>
              <a:rPr lang="en-US" sz="2560" dirty="0" smtClean="0"/>
              <a:t>No precedent that </a:t>
            </a:r>
            <a:r>
              <a:rPr lang="en-US" sz="2560" dirty="0" smtClean="0">
                <a:solidFill>
                  <a:srgbClr val="FF0000"/>
                </a:solidFill>
              </a:rPr>
              <a:t>decision makers</a:t>
            </a:r>
            <a:r>
              <a:rPr lang="en-US" sz="2560" dirty="0" smtClean="0"/>
              <a:t>, sworn to do their duty, are prohibited from discussing with colleagues, </a:t>
            </a:r>
            <a:r>
              <a:rPr lang="en-US" sz="2560" dirty="0" smtClean="0">
                <a:solidFill>
                  <a:srgbClr val="FF0000"/>
                </a:solidFill>
              </a:rPr>
              <a:t>formally or informally</a:t>
            </a:r>
            <a:r>
              <a:rPr lang="en-US" sz="2560" dirty="0" smtClean="0"/>
              <a:t>, cases that comes before them so long as those colleagues, who have not heard the evidence or submissions, do not participate in the actual decision.</a:t>
            </a:r>
          </a:p>
          <a:p>
            <a:pPr lvl="3"/>
            <a:r>
              <a:rPr lang="en-US" sz="2560" dirty="0" smtClean="0"/>
              <a:t>Judges, too, chat: “consultation, frequently informal but occasionally formal”</a:t>
            </a:r>
          </a:p>
          <a:p>
            <a:pPr lvl="4"/>
            <a:r>
              <a:rPr lang="en-US" sz="2560" dirty="0" smtClean="0"/>
              <a:t>Circulation of draft opinions</a:t>
            </a:r>
          </a:p>
          <a:p>
            <a:pPr lvl="2"/>
            <a:r>
              <a:rPr lang="en-US" sz="2560" dirty="0" smtClean="0"/>
              <a:t>Respect: Onus on complainant to produce proof of inaccuracy of Adams’s account</a:t>
            </a:r>
          </a:p>
          <a:p>
            <a:r>
              <a:rPr lang="en-US" sz="3360" dirty="0" smtClean="0"/>
              <a:t>Protection of board decision vs. protection of secrecy (jury)?</a:t>
            </a:r>
          </a:p>
          <a:p>
            <a:r>
              <a:rPr lang="en-US" sz="3360" dirty="0" smtClean="0"/>
              <a:t>Since 1971 (14 years): “It is not known to have been </a:t>
            </a:r>
          </a:p>
          <a:p>
            <a:pPr>
              <a:buNone/>
            </a:pPr>
            <a:r>
              <a:rPr lang="en-US" sz="3360" dirty="0" smtClean="0"/>
              <a:t>	challenged and this in itself argues its practicability.”  </a:t>
            </a:r>
          </a:p>
          <a:p>
            <a:pPr>
              <a:buNone/>
            </a:pPr>
            <a:r>
              <a:rPr lang="en-US" sz="3360" dirty="0" smtClean="0"/>
              <a:t>	… and its justice?</a:t>
            </a:r>
          </a:p>
          <a:p>
            <a:pPr lvl="2">
              <a:buNone/>
            </a:pPr>
            <a:endParaRPr lang="en-US" dirty="0"/>
          </a:p>
        </p:txBody>
      </p:sp>
      <p:pic>
        <p:nvPicPr>
          <p:cNvPr id="4" name="Picture 3" descr="The Good.png"/>
          <p:cNvPicPr>
            <a:picLocks noChangeAspect="1"/>
          </p:cNvPicPr>
          <p:nvPr/>
        </p:nvPicPr>
        <p:blipFill>
          <a:blip r:embed="rId2"/>
          <a:stretch>
            <a:fillRect/>
          </a:stretch>
        </p:blipFill>
        <p:spPr>
          <a:xfrm>
            <a:off x="6071048" y="5266995"/>
            <a:ext cx="3072952" cy="17183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8620"/>
          </a:xfrm>
        </p:spPr>
        <p:txBody>
          <a:bodyPr/>
          <a:lstStyle/>
          <a:p>
            <a:r>
              <a:rPr lang="en-US" dirty="0" smtClean="0"/>
              <a:t>Court of Appeal (9/86)</a:t>
            </a:r>
            <a:endParaRPr lang="en-US" dirty="0"/>
          </a:p>
        </p:txBody>
      </p:sp>
      <p:sp>
        <p:nvSpPr>
          <p:cNvPr id="3" name="Content Placeholder 2"/>
          <p:cNvSpPr>
            <a:spLocks noGrp="1"/>
          </p:cNvSpPr>
          <p:nvPr>
            <p:ph idx="1"/>
          </p:nvPr>
        </p:nvSpPr>
        <p:spPr>
          <a:xfrm>
            <a:off x="457200" y="1127342"/>
            <a:ext cx="8229600" cy="4972905"/>
          </a:xfrm>
        </p:spPr>
        <p:txBody>
          <a:bodyPr/>
          <a:lstStyle/>
          <a:p>
            <a:r>
              <a:rPr lang="en-US" dirty="0" smtClean="0"/>
              <a:t>“I find that I am in agreement with the reasons and conclusion of Osler J.” … </a:t>
            </a:r>
          </a:p>
          <a:p>
            <a:pPr lvl="1"/>
            <a:r>
              <a:rPr lang="en-US" dirty="0" smtClean="0"/>
              <a:t>“tribunals … breathe a collective sigh of relief”</a:t>
            </a:r>
          </a:p>
          <a:p>
            <a:pPr>
              <a:buNone/>
            </a:pPr>
            <a:endParaRPr lang="en-US" dirty="0" smtClean="0"/>
          </a:p>
          <a:p>
            <a:pPr>
              <a:buNone/>
            </a:pPr>
            <a:endParaRPr lang="en-US" dirty="0" smtClean="0"/>
          </a:p>
          <a:p>
            <a:pPr>
              <a:buNone/>
            </a:pPr>
            <a:endParaRPr lang="en-US" sz="4400" dirty="0" smtClean="0"/>
          </a:p>
          <a:p>
            <a:pPr>
              <a:buNone/>
            </a:pPr>
            <a:endParaRPr lang="en-US" dirty="0" smtClean="0"/>
          </a:p>
          <a:p>
            <a:pPr>
              <a:buNone/>
            </a:pPr>
            <a:endParaRPr lang="en-US" dirty="0"/>
          </a:p>
        </p:txBody>
      </p:sp>
      <p:pic>
        <p:nvPicPr>
          <p:cNvPr id="5" name="Picture 4" descr="80541-004-113E0806.jpg"/>
          <p:cNvPicPr>
            <a:picLocks noChangeAspect="1"/>
          </p:cNvPicPr>
          <p:nvPr/>
        </p:nvPicPr>
        <p:blipFill>
          <a:blip r:embed="rId2"/>
          <a:stretch>
            <a:fillRect/>
          </a:stretch>
        </p:blipFill>
        <p:spPr>
          <a:xfrm>
            <a:off x="5520415" y="3523457"/>
            <a:ext cx="3334543" cy="3334543"/>
          </a:xfrm>
          <a:prstGeom prst="rect">
            <a:avLst/>
          </a:prstGeom>
        </p:spPr>
      </p:pic>
      <p:pic>
        <p:nvPicPr>
          <p:cNvPr id="6" name="Picture 5" descr="dicey.jpg"/>
          <p:cNvPicPr>
            <a:picLocks noChangeAspect="1"/>
          </p:cNvPicPr>
          <p:nvPr/>
        </p:nvPicPr>
        <p:blipFill>
          <a:blip r:embed="rId3"/>
          <a:stretch>
            <a:fillRect/>
          </a:stretch>
        </p:blipFill>
        <p:spPr>
          <a:xfrm>
            <a:off x="2669497" y="5402758"/>
            <a:ext cx="1023618" cy="1446809"/>
          </a:xfrm>
          <a:prstGeom prst="rect">
            <a:avLst/>
          </a:prstGeom>
        </p:spPr>
      </p:pic>
      <p:pic>
        <p:nvPicPr>
          <p:cNvPr id="7" name="Picture 6" descr="willis pic.jpg"/>
          <p:cNvPicPr>
            <a:picLocks noChangeAspect="1"/>
          </p:cNvPicPr>
          <p:nvPr/>
        </p:nvPicPr>
        <p:blipFill>
          <a:blip r:embed="rId4"/>
          <a:stretch>
            <a:fillRect/>
          </a:stretch>
        </p:blipFill>
        <p:spPr>
          <a:xfrm>
            <a:off x="722601" y="3848514"/>
            <a:ext cx="1752515" cy="3009486"/>
          </a:xfrm>
          <a:prstGeom prst="rect">
            <a:avLst/>
          </a:prstGeom>
        </p:spPr>
      </p:pic>
      <p:pic>
        <p:nvPicPr>
          <p:cNvPr id="8" name="Picture 7"/>
          <p:cNvPicPr>
            <a:picLocks noChangeAspect="1"/>
          </p:cNvPicPr>
          <p:nvPr/>
        </p:nvPicPr>
        <p:blipFill>
          <a:blip r:embed="rId5"/>
          <a:stretch>
            <a:fillRect/>
          </a:stretch>
        </p:blipFill>
        <p:spPr>
          <a:xfrm>
            <a:off x="3551915" y="2767807"/>
            <a:ext cx="1968500" cy="1511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209"/>
          </a:xfrm>
        </p:spPr>
        <p:txBody>
          <a:bodyPr>
            <a:normAutofit/>
          </a:bodyPr>
          <a:lstStyle/>
          <a:p>
            <a:r>
              <a:rPr lang="en-US" sz="3200" dirty="0" smtClean="0"/>
              <a:t>The Board at Work	</a:t>
            </a:r>
            <a:endParaRPr lang="en-US" sz="3200" dirty="0"/>
          </a:p>
        </p:txBody>
      </p:sp>
      <p:sp>
        <p:nvSpPr>
          <p:cNvPr id="3" name="Content Placeholder 2"/>
          <p:cNvSpPr>
            <a:spLocks noGrp="1"/>
          </p:cNvSpPr>
          <p:nvPr>
            <p:ph idx="1"/>
          </p:nvPr>
        </p:nvSpPr>
        <p:spPr>
          <a:xfrm>
            <a:off x="457200" y="971848"/>
            <a:ext cx="6828455" cy="5727418"/>
          </a:xfrm>
        </p:spPr>
        <p:txBody>
          <a:bodyPr>
            <a:normAutofit fontScale="70000" lnSpcReduction="20000"/>
          </a:bodyPr>
          <a:lstStyle/>
          <a:p>
            <a:r>
              <a:rPr lang="en-US" dirty="0" smtClean="0"/>
              <a:t>Sensitive, emotional, important: busy, busy, busy</a:t>
            </a:r>
          </a:p>
          <a:p>
            <a:r>
              <a:rPr lang="en-US" dirty="0" smtClean="0"/>
              <a:t>Speed, consistency—certainty</a:t>
            </a:r>
          </a:p>
          <a:p>
            <a:r>
              <a:rPr lang="en-US" dirty="0" smtClean="0"/>
              <a:t>Preamble: “decisions of the Board go beyond the rights of the particular parties” (!)</a:t>
            </a:r>
          </a:p>
          <a:p>
            <a:pPr lvl="1"/>
            <a:r>
              <a:rPr lang="en-US" dirty="0" smtClean="0"/>
              <a:t>Industrial peace vs. individual rights</a:t>
            </a:r>
          </a:p>
          <a:p>
            <a:r>
              <a:rPr lang="en-US" dirty="0" smtClean="0"/>
              <a:t>Full Board:</a:t>
            </a:r>
          </a:p>
          <a:p>
            <a:pPr lvl="1"/>
            <a:r>
              <a:rPr lang="en-US" dirty="0" smtClean="0"/>
              <a:t>Experts</a:t>
            </a:r>
          </a:p>
          <a:p>
            <a:pPr lvl="1"/>
            <a:r>
              <a:rPr lang="en-US" dirty="0" smtClean="0"/>
              <a:t>tripartite membership: “no breach of the principles of natural justice during those discussions” </a:t>
            </a:r>
          </a:p>
          <a:p>
            <a:r>
              <a:rPr lang="en-US" dirty="0" smtClean="0"/>
              <a:t>Deference</a:t>
            </a:r>
          </a:p>
          <a:p>
            <a:pPr lvl="1"/>
            <a:r>
              <a:rPr lang="en-US" dirty="0" smtClean="0"/>
              <a:t>Legislative intent</a:t>
            </a:r>
          </a:p>
          <a:p>
            <a:pPr lvl="2"/>
            <a:r>
              <a:rPr lang="en-US" dirty="0" smtClean="0"/>
              <a:t>102(13): Board sets procedures…</a:t>
            </a:r>
          </a:p>
          <a:p>
            <a:pPr lvl="2"/>
            <a:r>
              <a:rPr lang="en-US" dirty="0" smtClean="0"/>
              <a:t>108: strong privative clause (current version: sec 116.  No decision, order, direction, declaration or ruling of the Board shall be questioned or reviewed in any court, and no order shall be made or process entered, or proceedings taken in any court … to question, review, prohibit or restrain the Board or any of its proceedings.)</a:t>
            </a:r>
          </a:p>
          <a:p>
            <a:pPr lvl="2"/>
            <a:r>
              <a:rPr lang="en-US" dirty="0" smtClean="0"/>
              <a:t>Exc. natural justice (“full and fair hearing”)…</a:t>
            </a:r>
          </a:p>
          <a:p>
            <a:endParaRPr lang="en-US" dirty="0"/>
          </a:p>
        </p:txBody>
      </p:sp>
      <p:pic>
        <p:nvPicPr>
          <p:cNvPr id="4" name="Picture 3" descr="Jefferson_adams_franklin.jpg"/>
          <p:cNvPicPr>
            <a:picLocks noChangeAspect="1"/>
          </p:cNvPicPr>
          <p:nvPr/>
        </p:nvPicPr>
        <p:blipFill>
          <a:blip r:embed="rId2"/>
          <a:stretch>
            <a:fillRect/>
          </a:stretch>
        </p:blipFill>
        <p:spPr>
          <a:xfrm>
            <a:off x="7052397" y="2023961"/>
            <a:ext cx="2091603" cy="28152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natural justice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He who hears must decide not applicable</a:t>
            </a:r>
          </a:p>
          <a:p>
            <a:pPr lvl="1"/>
            <a:r>
              <a:rPr lang="en-US" dirty="0" smtClean="0"/>
              <a:t>Nothing heard, nothing decided</a:t>
            </a:r>
          </a:p>
          <a:p>
            <a:pPr lvl="1"/>
            <a:r>
              <a:rPr lang="en-US" dirty="0" smtClean="0"/>
              <a:t>No new evidence</a:t>
            </a:r>
          </a:p>
          <a:p>
            <a:pPr lvl="1"/>
            <a:r>
              <a:rPr lang="en-US" dirty="0" smtClean="0"/>
              <a:t>No new ideas</a:t>
            </a:r>
          </a:p>
          <a:p>
            <a:pPr lvl="2"/>
            <a:r>
              <a:rPr lang="en-US" dirty="0" smtClean="0"/>
              <a:t>So what’s the point of the Full Board?</a:t>
            </a:r>
          </a:p>
          <a:p>
            <a:pPr lvl="2"/>
            <a:r>
              <a:rPr lang="en-US" dirty="0" smtClean="0"/>
              <a:t>What is an idea? What makes it new?</a:t>
            </a:r>
          </a:p>
          <a:p>
            <a:r>
              <a:rPr lang="en-US" dirty="0" smtClean="0"/>
              <a:t>Common sense over natural justice</a:t>
            </a:r>
          </a:p>
          <a:p>
            <a:r>
              <a:rPr lang="en-US" dirty="0" smtClean="0"/>
              <a:t>… I repeat that I agree with the reasons and conclusion of Osler J…. </a:t>
            </a:r>
            <a:endParaRPr lang="en-US" dirty="0"/>
          </a:p>
        </p:txBody>
      </p:sp>
      <p:pic>
        <p:nvPicPr>
          <p:cNvPr id="4" name="Picture 3" descr="j0236531.gif"/>
          <p:cNvPicPr>
            <a:picLocks noChangeAspect="1"/>
          </p:cNvPicPr>
          <p:nvPr/>
        </p:nvPicPr>
        <p:blipFill>
          <a:blip r:embed="rId2"/>
          <a:stretch>
            <a:fillRect/>
          </a:stretch>
        </p:blipFill>
        <p:spPr>
          <a:xfrm>
            <a:off x="7566593" y="3045120"/>
            <a:ext cx="1120207" cy="13691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5"/>
          </a:xfrm>
        </p:spPr>
        <p:txBody>
          <a:bodyPr>
            <a:normAutofit/>
          </a:bodyPr>
          <a:lstStyle/>
          <a:p>
            <a:r>
              <a:rPr lang="en-US" sz="3200" dirty="0" smtClean="0"/>
              <a:t>Can Sup Ct (3/90)</a:t>
            </a:r>
            <a:endParaRPr lang="en-US" sz="3200" dirty="0"/>
          </a:p>
        </p:txBody>
      </p:sp>
      <p:sp>
        <p:nvSpPr>
          <p:cNvPr id="3" name="Content Placeholder 2"/>
          <p:cNvSpPr>
            <a:spLocks noGrp="1"/>
          </p:cNvSpPr>
          <p:nvPr>
            <p:ph idx="1"/>
          </p:nvPr>
        </p:nvSpPr>
        <p:spPr>
          <a:xfrm>
            <a:off x="194381" y="932973"/>
            <a:ext cx="8786015" cy="3550482"/>
          </a:xfrm>
        </p:spPr>
        <p:txBody>
          <a:bodyPr>
            <a:normAutofit fontScale="62500" lnSpcReduction="20000"/>
          </a:bodyPr>
          <a:lstStyle/>
          <a:p>
            <a:r>
              <a:rPr lang="en-US" dirty="0" err="1" smtClean="0"/>
              <a:t>Gonthier</a:t>
            </a:r>
            <a:r>
              <a:rPr lang="en-US" dirty="0" smtClean="0"/>
              <a:t>, J.</a:t>
            </a:r>
          </a:p>
          <a:p>
            <a:r>
              <a:rPr lang="en-US" dirty="0" smtClean="0"/>
              <a:t>Facts</a:t>
            </a:r>
          </a:p>
          <a:p>
            <a:pPr lvl="1"/>
            <a:r>
              <a:rPr lang="en-US" dirty="0" err="1" smtClean="0"/>
              <a:t>Negotation</a:t>
            </a:r>
            <a:r>
              <a:rPr lang="en-US" dirty="0" smtClean="0"/>
              <a:t>: nondisclosure </a:t>
            </a:r>
            <a:r>
              <a:rPr lang="en-US" i="1" dirty="0" err="1" smtClean="0"/>
              <a:t>sua</a:t>
            </a:r>
            <a:r>
              <a:rPr lang="en-US" i="1" dirty="0" smtClean="0"/>
              <a:t> </a:t>
            </a:r>
            <a:r>
              <a:rPr lang="en-US" i="1" dirty="0" err="1" smtClean="0"/>
              <a:t>sponte</a:t>
            </a:r>
            <a:r>
              <a:rPr lang="en-US" dirty="0" smtClean="0"/>
              <a:t> of planned plant closure (“good faith”)</a:t>
            </a:r>
          </a:p>
          <a:p>
            <a:pPr lvl="1"/>
            <a:r>
              <a:rPr lang="en-US" dirty="0" smtClean="0"/>
              <a:t>Policy issues</a:t>
            </a:r>
          </a:p>
          <a:p>
            <a:pPr lvl="2"/>
            <a:r>
              <a:rPr lang="en-US" sz="2880" i="1" dirty="0" smtClean="0"/>
              <a:t>Westinghouse </a:t>
            </a:r>
            <a:r>
              <a:rPr lang="en-US" sz="2880" dirty="0" smtClean="0"/>
              <a:t>(“de facto decision”, “hard decision”)</a:t>
            </a:r>
          </a:p>
          <a:p>
            <a:pPr lvl="2"/>
            <a:r>
              <a:rPr lang="en-US" sz="2880" i="1" dirty="0" smtClean="0"/>
              <a:t>Consolidated: </a:t>
            </a:r>
            <a:r>
              <a:rPr lang="en-US" sz="2880" dirty="0" smtClean="0"/>
              <a:t>reconsider </a:t>
            </a:r>
            <a:r>
              <a:rPr lang="en-US" sz="2880" i="1" dirty="0" smtClean="0"/>
              <a:t>Westinghouse</a:t>
            </a:r>
            <a:r>
              <a:rPr lang="en-US" sz="2880" dirty="0" smtClean="0"/>
              <a:t> “test”</a:t>
            </a:r>
          </a:p>
          <a:p>
            <a:pPr lvl="3"/>
            <a:r>
              <a:rPr lang="en-US" sz="2880" dirty="0" smtClean="0"/>
              <a:t>Union: “seriously considering”</a:t>
            </a:r>
          </a:p>
          <a:p>
            <a:pPr lvl="3"/>
            <a:r>
              <a:rPr lang="en-US" sz="2880" dirty="0" smtClean="0"/>
              <a:t>Employer: “definitive decision”</a:t>
            </a:r>
          </a:p>
          <a:p>
            <a:pPr lvl="1"/>
            <a:r>
              <a:rPr lang="en-US" dirty="0" smtClean="0"/>
              <a:t>Full board (“the </a:t>
            </a:r>
            <a:r>
              <a:rPr lang="en-US" dirty="0" smtClean="0">
                <a:solidFill>
                  <a:srgbClr val="FF0000"/>
                </a:solidFill>
              </a:rPr>
              <a:t>impugned </a:t>
            </a:r>
            <a:r>
              <a:rPr lang="en-US" dirty="0" smtClean="0"/>
              <a:t>meeting”): what Adams said</a:t>
            </a:r>
          </a:p>
          <a:p>
            <a:pPr lvl="2"/>
            <a:r>
              <a:rPr lang="en-US" sz="2880" dirty="0" smtClean="0"/>
              <a:t>“There is no evidence that the particular meeting impugned in this case was used to impose any given opinion upon the members of the panel, or that the </a:t>
            </a:r>
            <a:r>
              <a:rPr lang="en-US" sz="2880" dirty="0" smtClean="0">
                <a:solidFill>
                  <a:srgbClr val="FF0000"/>
                </a:solidFill>
              </a:rPr>
              <a:t>spirit of discussion and exchange</a:t>
            </a:r>
            <a:r>
              <a:rPr lang="en-US" sz="2880" dirty="0" smtClean="0"/>
              <a:t> sought through those meetings was not present during those deliberations.”</a:t>
            </a:r>
          </a:p>
        </p:txBody>
      </p:sp>
      <p:pic>
        <p:nvPicPr>
          <p:cNvPr id="4" name="Picture 3" descr="23moor600.jpg"/>
          <p:cNvPicPr>
            <a:picLocks noChangeAspect="1"/>
          </p:cNvPicPr>
          <p:nvPr/>
        </p:nvPicPr>
        <p:blipFill>
          <a:blip r:embed="rId2"/>
          <a:stretch>
            <a:fillRect/>
          </a:stretch>
        </p:blipFill>
        <p:spPr>
          <a:xfrm>
            <a:off x="4330731" y="4483454"/>
            <a:ext cx="4813269" cy="23745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Gonthier</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Analysis</a:t>
            </a:r>
          </a:p>
          <a:p>
            <a:pPr lvl="1"/>
            <a:r>
              <a:rPr lang="en-US" dirty="0" smtClean="0"/>
              <a:t>Two rules of natural justice</a:t>
            </a:r>
          </a:p>
          <a:p>
            <a:pPr lvl="2"/>
            <a:r>
              <a:rPr lang="en-US" dirty="0" smtClean="0"/>
              <a:t>(1) </a:t>
            </a:r>
            <a:r>
              <a:rPr lang="en-US" dirty="0" err="1" smtClean="0"/>
              <a:t>Nemo</a:t>
            </a:r>
            <a:r>
              <a:rPr lang="en-US" dirty="0" smtClean="0"/>
              <a:t> </a:t>
            </a:r>
            <a:r>
              <a:rPr lang="en-US" dirty="0" err="1" smtClean="0"/>
              <a:t>iudex</a:t>
            </a:r>
            <a:r>
              <a:rPr lang="en-US" dirty="0" smtClean="0"/>
              <a:t> in </a:t>
            </a:r>
            <a:r>
              <a:rPr lang="en-US" dirty="0" err="1" smtClean="0"/>
              <a:t>causa</a:t>
            </a:r>
            <a:r>
              <a:rPr lang="en-US" dirty="0" smtClean="0"/>
              <a:t> </a:t>
            </a:r>
            <a:r>
              <a:rPr lang="en-US" dirty="0" err="1" smtClean="0"/>
              <a:t>sua</a:t>
            </a:r>
            <a:endParaRPr lang="en-US" dirty="0" smtClean="0"/>
          </a:p>
          <a:p>
            <a:pPr lvl="3"/>
            <a:r>
              <a:rPr lang="en-US" dirty="0" smtClean="0"/>
              <a:t>Independence of panel members</a:t>
            </a:r>
          </a:p>
          <a:p>
            <a:pPr lvl="2"/>
            <a:r>
              <a:rPr lang="en-US" dirty="0" smtClean="0"/>
              <a:t>(2) Audi </a:t>
            </a:r>
            <a:r>
              <a:rPr lang="en-US" dirty="0" err="1" smtClean="0"/>
              <a:t>alteram</a:t>
            </a:r>
            <a:r>
              <a:rPr lang="en-US" dirty="0" smtClean="0"/>
              <a:t> </a:t>
            </a:r>
            <a:r>
              <a:rPr lang="en-US" dirty="0" err="1" smtClean="0"/>
              <a:t>partem</a:t>
            </a:r>
            <a:endParaRPr lang="en-US" dirty="0" smtClean="0"/>
          </a:p>
          <a:p>
            <a:pPr lvl="1"/>
            <a:r>
              <a:rPr lang="en-US" dirty="0" smtClean="0"/>
              <a:t>Context: “institutional constraints” (NJ’s flexibility)</a:t>
            </a:r>
          </a:p>
          <a:p>
            <a:pPr lvl="2"/>
            <a:r>
              <a:rPr lang="en-US" dirty="0" smtClean="0"/>
              <a:t>Efficiency coin of the realm: “tribunals created to increase the </a:t>
            </a:r>
            <a:r>
              <a:rPr lang="en-US" dirty="0" smtClean="0">
                <a:solidFill>
                  <a:srgbClr val="FF0000"/>
                </a:solidFill>
              </a:rPr>
              <a:t>efficiency </a:t>
            </a:r>
            <a:r>
              <a:rPr lang="en-US" dirty="0" smtClean="0"/>
              <a:t>of the </a:t>
            </a:r>
            <a:r>
              <a:rPr lang="en-US" dirty="0" smtClean="0">
                <a:solidFill>
                  <a:srgbClr val="FF0000"/>
                </a:solidFill>
              </a:rPr>
              <a:t>administration </a:t>
            </a:r>
            <a:r>
              <a:rPr lang="en-US" dirty="0" smtClean="0"/>
              <a:t>of </a:t>
            </a:r>
            <a:r>
              <a:rPr lang="en-US" dirty="0" smtClean="0">
                <a:solidFill>
                  <a:srgbClr val="FF0000"/>
                </a:solidFill>
              </a:rPr>
              <a:t>justice</a:t>
            </a:r>
            <a:r>
              <a:rPr lang="en-US" dirty="0" smtClean="0"/>
              <a:t>” </a:t>
            </a:r>
          </a:p>
          <a:p>
            <a:pPr lvl="3"/>
            <a:r>
              <a:rPr lang="en-US" dirty="0" smtClean="0"/>
              <a:t>full board meeting vs. full board hearing</a:t>
            </a:r>
          </a:p>
          <a:p>
            <a:pPr lvl="3"/>
            <a:r>
              <a:rPr lang="en-US" dirty="0" smtClean="0"/>
              <a:t>Accumulation of experience; coherence</a:t>
            </a:r>
          </a:p>
          <a:p>
            <a:pPr lvl="2"/>
            <a:r>
              <a:rPr lang="en-US" dirty="0" smtClean="0"/>
              <a:t>Full board: good enough for </a:t>
            </a:r>
            <a:r>
              <a:rPr lang="en-US" dirty="0" err="1" smtClean="0"/>
              <a:t>gov’t</a:t>
            </a:r>
            <a:r>
              <a:rPr lang="en-US" dirty="0" smtClean="0"/>
              <a:t> work</a:t>
            </a:r>
          </a:p>
          <a:p>
            <a:pPr lvl="3"/>
            <a:r>
              <a:rPr lang="en-US" dirty="0" smtClean="0"/>
              <a:t>“Like many other judicial practices … full Board meetings entail </a:t>
            </a:r>
            <a:r>
              <a:rPr lang="en-US" dirty="0" smtClean="0">
                <a:solidFill>
                  <a:srgbClr val="FF0000"/>
                </a:solidFill>
              </a:rPr>
              <a:t>some imperfections </a:t>
            </a:r>
            <a:r>
              <a:rPr lang="en-US" dirty="0" smtClean="0"/>
              <a:t>…”</a:t>
            </a:r>
          </a:p>
          <a:p>
            <a:pPr lvl="2"/>
            <a:endParaRPr lang="en-US" dirty="0" smtClean="0"/>
          </a:p>
        </p:txBody>
      </p:sp>
      <p:pic>
        <p:nvPicPr>
          <p:cNvPr id="4" name="Picture 3" descr="047SLINKY.JPG"/>
          <p:cNvPicPr>
            <a:picLocks noChangeAspect="1"/>
          </p:cNvPicPr>
          <p:nvPr/>
        </p:nvPicPr>
        <p:blipFill>
          <a:blip r:embed="rId2"/>
          <a:stretch>
            <a:fillRect/>
          </a:stretch>
        </p:blipFill>
        <p:spPr>
          <a:xfrm>
            <a:off x="5840740" y="1417638"/>
            <a:ext cx="2846060" cy="19247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1713"/>
          </a:xfrm>
        </p:spPr>
        <p:txBody>
          <a:bodyPr>
            <a:normAutofit fontScale="90000"/>
          </a:bodyPr>
          <a:lstStyle/>
          <a:p>
            <a:r>
              <a:rPr lang="en-US" sz="3200" dirty="0" smtClean="0"/>
              <a:t>Yet More </a:t>
            </a:r>
            <a:r>
              <a:rPr lang="en-US" sz="3200" dirty="0" err="1" smtClean="0"/>
              <a:t>Gonthier</a:t>
            </a:r>
            <a:endParaRPr lang="en-US" sz="3200" dirty="0"/>
          </a:p>
        </p:txBody>
      </p:sp>
      <p:sp>
        <p:nvSpPr>
          <p:cNvPr id="3" name="Content Placeholder 2"/>
          <p:cNvSpPr>
            <a:spLocks noGrp="1"/>
          </p:cNvSpPr>
          <p:nvPr>
            <p:ph idx="1"/>
          </p:nvPr>
        </p:nvSpPr>
        <p:spPr>
          <a:xfrm>
            <a:off x="457200" y="1010721"/>
            <a:ext cx="6734892" cy="5847279"/>
          </a:xfrm>
        </p:spPr>
        <p:txBody>
          <a:bodyPr>
            <a:normAutofit fontScale="77500" lnSpcReduction="20000"/>
          </a:bodyPr>
          <a:lstStyle/>
          <a:p>
            <a:r>
              <a:rPr lang="en-US" dirty="0" smtClean="0"/>
              <a:t>(1) </a:t>
            </a:r>
            <a:r>
              <a:rPr lang="en-US" dirty="0" err="1" smtClean="0"/>
              <a:t>nemo</a:t>
            </a:r>
            <a:r>
              <a:rPr lang="en-US" dirty="0" smtClean="0"/>
              <a:t> </a:t>
            </a:r>
            <a:r>
              <a:rPr lang="en-US" dirty="0" err="1" smtClean="0"/>
              <a:t>iudex</a:t>
            </a:r>
            <a:endParaRPr lang="en-US" dirty="0" smtClean="0"/>
          </a:p>
          <a:p>
            <a:pPr lvl="1"/>
            <a:r>
              <a:rPr lang="en-US" dirty="0" smtClean="0"/>
              <a:t>“maxim” (vs. principle)</a:t>
            </a:r>
          </a:p>
          <a:p>
            <a:pPr lvl="2"/>
            <a:r>
              <a:rPr lang="en-US" dirty="0" smtClean="0"/>
              <a:t>he [and only he] who hears must decide</a:t>
            </a:r>
          </a:p>
          <a:p>
            <a:pPr lvl="1"/>
            <a:r>
              <a:rPr lang="en-US" dirty="0" smtClean="0"/>
              <a:t>No problem: panel members heard all the evidence and submissions (he who decides must hear), board members who didn’t hear all the evidence and submissions didn’t “participate” in decision (only he who hears may decide)</a:t>
            </a:r>
          </a:p>
          <a:p>
            <a:pPr lvl="1"/>
            <a:r>
              <a:rPr lang="en-US" dirty="0" smtClean="0"/>
              <a:t>crux: panel’s independence fettered (influence vs. participation)?</a:t>
            </a:r>
          </a:p>
          <a:p>
            <a:pPr lvl="2"/>
            <a:r>
              <a:rPr lang="en-US" dirty="0" smtClean="0"/>
              <a:t>No:</a:t>
            </a:r>
          </a:p>
          <a:p>
            <a:pPr lvl="3"/>
            <a:r>
              <a:rPr lang="en-US" sz="2286" dirty="0" smtClean="0"/>
              <a:t>“moral suasion” vs. imposition</a:t>
            </a:r>
          </a:p>
          <a:p>
            <a:pPr lvl="4"/>
            <a:r>
              <a:rPr lang="en-US" sz="2286" dirty="0" smtClean="0"/>
              <a:t>“absence of influence” vs. “freedom to decide according to one’s own conscience and opinions”</a:t>
            </a:r>
          </a:p>
          <a:p>
            <a:pPr lvl="3"/>
            <a:r>
              <a:rPr lang="en-US" sz="2286" dirty="0" smtClean="0"/>
              <a:t>full board upon request vs. imposition</a:t>
            </a:r>
          </a:p>
          <a:p>
            <a:pPr lvl="3"/>
            <a:r>
              <a:rPr lang="en-US" sz="2286" dirty="0" smtClean="0"/>
              <a:t>“carefully designed to foster discussion without trying to verify whether a consensus has been reached: no minutes are kept, no votes are taken, attendance is voluntary and presence … not recorded” [these are all </a:t>
            </a:r>
            <a:r>
              <a:rPr lang="en-US" sz="2286" i="1" dirty="0" smtClean="0"/>
              <a:t>good </a:t>
            </a:r>
            <a:r>
              <a:rPr lang="en-US" sz="2286" dirty="0" smtClean="0"/>
              <a:t>things!]</a:t>
            </a:r>
          </a:p>
        </p:txBody>
      </p:sp>
      <p:pic>
        <p:nvPicPr>
          <p:cNvPr id="4" name="Picture 3" descr="photo026.jpg"/>
          <p:cNvPicPr>
            <a:picLocks noChangeAspect="1"/>
          </p:cNvPicPr>
          <p:nvPr/>
        </p:nvPicPr>
        <p:blipFill>
          <a:blip r:embed="rId2"/>
          <a:stretch>
            <a:fillRect/>
          </a:stretch>
        </p:blipFill>
        <p:spPr>
          <a:xfrm>
            <a:off x="7192092" y="3341517"/>
            <a:ext cx="1930451" cy="32314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Consolidated Bathurst</a:t>
            </a:r>
            <a:br>
              <a:rPr lang="en-US" sz="4000" dirty="0" smtClean="0"/>
            </a:br>
            <a:r>
              <a:rPr lang="en-US" sz="4000" dirty="0" smtClean="0"/>
              <a:t>Ontario </a:t>
            </a:r>
            <a:r>
              <a:rPr lang="en-US" sz="4000" dirty="0" err="1" smtClean="0"/>
              <a:t>Labour</a:t>
            </a:r>
            <a:r>
              <a:rPr lang="en-US" sz="4000" dirty="0" smtClean="0"/>
              <a:t> Relations Board (12/83)</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1" y="1600200"/>
            <a:ext cx="5011382" cy="5257800"/>
          </a:xfrm>
        </p:spPr>
        <p:txBody>
          <a:bodyPr>
            <a:normAutofit fontScale="85000" lnSpcReduction="20000"/>
          </a:bodyPr>
          <a:lstStyle/>
          <a:p>
            <a:r>
              <a:rPr lang="en-US" dirty="0" smtClean="0"/>
              <a:t>Adams, Q.C. (later Justice, Ont. Superior Ct.)</a:t>
            </a:r>
          </a:p>
          <a:p>
            <a:r>
              <a:rPr lang="en-US" dirty="0" smtClean="0"/>
              <a:t>Request to reconsider 9/83 decision</a:t>
            </a:r>
          </a:p>
          <a:p>
            <a:r>
              <a:rPr lang="en-US" dirty="0" smtClean="0"/>
              <a:t>Lawyer/PI on the case… </a:t>
            </a:r>
          </a:p>
          <a:p>
            <a:pPr lvl="1"/>
            <a:r>
              <a:rPr lang="en-US" dirty="0" smtClean="0"/>
              <a:t>“At the house of 2:35 p.m., I observed an individual known to me as M.G. </a:t>
            </a:r>
            <a:r>
              <a:rPr lang="en-US" dirty="0" err="1" smtClean="0"/>
              <a:t>Mitchnick</a:t>
            </a:r>
            <a:r>
              <a:rPr lang="en-US" dirty="0" smtClean="0"/>
              <a:t>, Esq., …”</a:t>
            </a:r>
          </a:p>
          <a:p>
            <a:r>
              <a:rPr lang="en-US" dirty="0" smtClean="0"/>
              <a:t>Claims</a:t>
            </a:r>
          </a:p>
          <a:p>
            <a:pPr lvl="1"/>
            <a:r>
              <a:rPr lang="en-US" dirty="0" smtClean="0"/>
              <a:t>Process (“improper and illegal practice”)</a:t>
            </a:r>
          </a:p>
          <a:p>
            <a:pPr lvl="2"/>
            <a:r>
              <a:rPr lang="en-US" dirty="0" smtClean="0"/>
              <a:t>Full board</a:t>
            </a:r>
          </a:p>
          <a:p>
            <a:pPr lvl="2"/>
            <a:r>
              <a:rPr lang="en-US" dirty="0" smtClean="0"/>
              <a:t>Also: expanded union’s complaint w/o opportunity to reply; Incorrect/incomplete findings</a:t>
            </a:r>
          </a:p>
          <a:p>
            <a:pPr algn="ctr">
              <a:buNone/>
            </a:pPr>
            <a:endParaRPr lang="en-US" dirty="0"/>
          </a:p>
        </p:txBody>
      </p:sp>
      <p:pic>
        <p:nvPicPr>
          <p:cNvPr id="4" name="Picture 3" descr="magnum.jpg"/>
          <p:cNvPicPr>
            <a:picLocks noChangeAspect="1"/>
          </p:cNvPicPr>
          <p:nvPr/>
        </p:nvPicPr>
        <p:blipFill>
          <a:blip r:embed="rId2"/>
          <a:stretch>
            <a:fillRect/>
          </a:stretch>
        </p:blipFill>
        <p:spPr>
          <a:xfrm>
            <a:off x="6147295" y="3928435"/>
            <a:ext cx="2833101" cy="2119160"/>
          </a:xfrm>
          <a:prstGeom prst="rect">
            <a:avLst/>
          </a:prstGeom>
        </p:spPr>
      </p:pic>
      <p:pic>
        <p:nvPicPr>
          <p:cNvPr id="5" name="Picture 4"/>
          <p:cNvPicPr>
            <a:picLocks noChangeAspect="1"/>
          </p:cNvPicPr>
          <p:nvPr/>
        </p:nvPicPr>
        <p:blipFill>
          <a:blip r:embed="rId3"/>
          <a:stretch>
            <a:fillRect/>
          </a:stretch>
        </p:blipFill>
        <p:spPr>
          <a:xfrm>
            <a:off x="6666420" y="1417638"/>
            <a:ext cx="1752600"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503"/>
          </a:xfrm>
        </p:spPr>
        <p:txBody>
          <a:bodyPr>
            <a:normAutofit/>
          </a:bodyPr>
          <a:lstStyle/>
          <a:p>
            <a:r>
              <a:rPr lang="en-US" sz="3200" dirty="0" err="1" smtClean="0"/>
              <a:t>Gonthier</a:t>
            </a:r>
            <a:r>
              <a:rPr lang="en-US" sz="3200" dirty="0" smtClean="0"/>
              <a:t>, The End</a:t>
            </a:r>
            <a:endParaRPr lang="en-US" sz="3200" dirty="0"/>
          </a:p>
        </p:txBody>
      </p:sp>
      <p:sp>
        <p:nvSpPr>
          <p:cNvPr id="3" name="Content Placeholder 2"/>
          <p:cNvSpPr>
            <a:spLocks noGrp="1"/>
          </p:cNvSpPr>
          <p:nvPr>
            <p:ph idx="1"/>
          </p:nvPr>
        </p:nvSpPr>
        <p:spPr>
          <a:xfrm>
            <a:off x="220298" y="1062554"/>
            <a:ext cx="8466502" cy="5481216"/>
          </a:xfrm>
        </p:spPr>
        <p:txBody>
          <a:bodyPr>
            <a:normAutofit fontScale="70000" lnSpcReduction="20000"/>
          </a:bodyPr>
          <a:lstStyle/>
          <a:p>
            <a:r>
              <a:rPr lang="en-US" dirty="0" smtClean="0"/>
              <a:t>(2) </a:t>
            </a:r>
            <a:r>
              <a:rPr lang="en-US" dirty="0" err="1" smtClean="0"/>
              <a:t>audi</a:t>
            </a:r>
            <a:r>
              <a:rPr lang="en-US" dirty="0" smtClean="0"/>
              <a:t> </a:t>
            </a:r>
            <a:r>
              <a:rPr lang="en-US" dirty="0" err="1" smtClean="0"/>
              <a:t>alteram</a:t>
            </a:r>
            <a:r>
              <a:rPr lang="en-US" dirty="0" smtClean="0"/>
              <a:t> </a:t>
            </a:r>
            <a:r>
              <a:rPr lang="en-US" dirty="0" err="1" smtClean="0"/>
              <a:t>partem</a:t>
            </a:r>
            <a:endParaRPr lang="en-US" dirty="0" smtClean="0"/>
          </a:p>
          <a:p>
            <a:pPr lvl="1"/>
            <a:r>
              <a:rPr lang="en-US" dirty="0" smtClean="0"/>
              <a:t>Full board meetings: </a:t>
            </a:r>
          </a:p>
          <a:p>
            <a:pPr lvl="1">
              <a:buNone/>
            </a:pPr>
            <a:r>
              <a:rPr lang="en-US" dirty="0" smtClean="0"/>
              <a:t>	“some disadvantages from the point of view of the </a:t>
            </a:r>
            <a:r>
              <a:rPr lang="en-US" dirty="0" err="1" smtClean="0"/>
              <a:t>audi</a:t>
            </a:r>
            <a:endParaRPr lang="en-US" dirty="0" smtClean="0"/>
          </a:p>
          <a:p>
            <a:pPr lvl="1">
              <a:buNone/>
            </a:pPr>
            <a:r>
              <a:rPr lang="en-US" dirty="0" smtClean="0"/>
              <a:t>	</a:t>
            </a:r>
            <a:r>
              <a:rPr lang="en-US" dirty="0" err="1" smtClean="0"/>
              <a:t>alteram</a:t>
            </a:r>
            <a:r>
              <a:rPr lang="en-US" dirty="0" smtClean="0"/>
              <a:t> </a:t>
            </a:r>
            <a:r>
              <a:rPr lang="en-US" dirty="0" smtClean="0">
                <a:solidFill>
                  <a:srgbClr val="FF0000"/>
                </a:solidFill>
              </a:rPr>
              <a:t>rule</a:t>
            </a:r>
            <a:r>
              <a:rPr lang="en-US" dirty="0" smtClean="0"/>
              <a:t>”…</a:t>
            </a:r>
          </a:p>
          <a:p>
            <a:pPr lvl="1"/>
            <a:r>
              <a:rPr lang="en-US" dirty="0" smtClean="0"/>
              <a:t>Evidence: nothing new</a:t>
            </a:r>
          </a:p>
          <a:p>
            <a:pPr lvl="2"/>
            <a:r>
              <a:rPr lang="en-US" dirty="0" smtClean="0"/>
              <a:t>“as a general rule” no participation in discussion of evidence</a:t>
            </a:r>
          </a:p>
          <a:p>
            <a:pPr lvl="3"/>
            <a:r>
              <a:rPr lang="en-US" dirty="0" smtClean="0"/>
              <a:t>But “less problematic” if no participation in final decision…</a:t>
            </a:r>
          </a:p>
          <a:p>
            <a:pPr lvl="1"/>
            <a:r>
              <a:rPr lang="en-US" dirty="0" smtClean="0"/>
              <a:t>Policy: new may be good!</a:t>
            </a:r>
          </a:p>
          <a:p>
            <a:pPr lvl="2"/>
            <a:r>
              <a:rPr lang="en-US" dirty="0" smtClean="0"/>
              <a:t>Contra Court of Appeal--can too discuss policy w/o discussing facts</a:t>
            </a:r>
          </a:p>
          <a:p>
            <a:pPr lvl="3"/>
            <a:r>
              <a:rPr lang="en-US" dirty="0" smtClean="0"/>
              <a:t>“The purpose of policy discussions is not to determine which of the parties will eventually win the case, but rather, to outline the various legal standards which may be adopted by the Board… Since [policy] issues involve the consideration of statutes, past decisions and perceived social needs, the impact of a policy decision by the Board is, </a:t>
            </a:r>
            <a:r>
              <a:rPr lang="en-US" dirty="0" smtClean="0">
                <a:solidFill>
                  <a:srgbClr val="FF0000"/>
                </a:solidFill>
              </a:rPr>
              <a:t>to a certain extent</a:t>
            </a:r>
            <a:r>
              <a:rPr lang="en-US" dirty="0" smtClean="0"/>
              <a:t>, independent from the immediate interests of the parties</a:t>
            </a:r>
            <a:r>
              <a:rPr lang="en-US" dirty="0" smtClean="0">
                <a:solidFill>
                  <a:srgbClr val="FF0000"/>
                </a:solidFill>
              </a:rPr>
              <a:t>, even though</a:t>
            </a:r>
            <a:r>
              <a:rPr lang="en-US" dirty="0" smtClean="0"/>
              <a:t> it has an effect on the outcome of the complaint.”</a:t>
            </a:r>
          </a:p>
          <a:p>
            <a:pPr lvl="4"/>
            <a:r>
              <a:rPr lang="en-US" dirty="0" smtClean="0"/>
              <a:t>Government in miniature (Willis…)</a:t>
            </a:r>
          </a:p>
          <a:p>
            <a:pPr lvl="2"/>
            <a:r>
              <a:rPr lang="en-US" dirty="0" smtClean="0"/>
              <a:t>But: if new policy [or evidence!], then parties must have opportunity to respond	</a:t>
            </a:r>
          </a:p>
          <a:p>
            <a:pPr lvl="3"/>
            <a:r>
              <a:rPr lang="en-US" dirty="0" smtClean="0"/>
              <a:t>“reasonable opportunity,” perhaps supplementary hearing…</a:t>
            </a:r>
          </a:p>
          <a:p>
            <a:pPr lvl="2"/>
            <a:r>
              <a:rPr lang="en-US" dirty="0" smtClean="0"/>
              <a:t>But: “obvious practical reasons”—can’t solicit response “every time an argument is discredited,” esp. given tribunals’ “specialized knowledge and expertise”</a:t>
            </a:r>
          </a:p>
          <a:p>
            <a:r>
              <a:rPr lang="en-US" dirty="0" smtClean="0"/>
              <a:t>Application to this case:</a:t>
            </a:r>
          </a:p>
          <a:p>
            <a:pPr lvl="1"/>
            <a:r>
              <a:rPr lang="en-US" dirty="0" smtClean="0"/>
              <a:t>Nothing new (policy or evidence), so nothing to respond to…</a:t>
            </a:r>
          </a:p>
          <a:p>
            <a:pPr lvl="1"/>
            <a:endParaRPr lang="en-US" dirty="0" smtClean="0"/>
          </a:p>
        </p:txBody>
      </p:sp>
      <p:pic>
        <p:nvPicPr>
          <p:cNvPr id="4" name="Picture 3" descr="audi.jpg"/>
          <p:cNvPicPr>
            <a:picLocks noChangeAspect="1"/>
          </p:cNvPicPr>
          <p:nvPr/>
        </p:nvPicPr>
        <p:blipFill>
          <a:blip r:embed="rId2"/>
          <a:stretch>
            <a:fillRect/>
          </a:stretch>
        </p:blipFill>
        <p:spPr>
          <a:xfrm>
            <a:off x="7122215" y="274638"/>
            <a:ext cx="2215812" cy="22158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671"/>
          </a:xfrm>
        </p:spPr>
        <p:txBody>
          <a:bodyPr>
            <a:normAutofit fontScale="90000"/>
          </a:bodyPr>
          <a:lstStyle/>
          <a:p>
            <a:r>
              <a:rPr lang="en-US" sz="3200" dirty="0" err="1" smtClean="0"/>
              <a:t>Sopinka</a:t>
            </a:r>
            <a:r>
              <a:rPr lang="en-US" sz="3200" dirty="0" smtClean="0"/>
              <a:t> dissent (+ Lamer)</a:t>
            </a:r>
            <a:endParaRPr lang="en-US" sz="3200" dirty="0"/>
          </a:p>
        </p:txBody>
      </p:sp>
      <p:sp>
        <p:nvSpPr>
          <p:cNvPr id="3" name="Content Placeholder 2"/>
          <p:cNvSpPr>
            <a:spLocks noGrp="1"/>
          </p:cNvSpPr>
          <p:nvPr>
            <p:ph idx="1"/>
          </p:nvPr>
        </p:nvSpPr>
        <p:spPr>
          <a:xfrm>
            <a:off x="457200" y="1166215"/>
            <a:ext cx="6644182" cy="5691785"/>
          </a:xfrm>
        </p:spPr>
        <p:txBody>
          <a:bodyPr>
            <a:normAutofit fontScale="92500" lnSpcReduction="10000"/>
          </a:bodyPr>
          <a:lstStyle/>
          <a:p>
            <a:r>
              <a:rPr lang="en-US" dirty="0" smtClean="0"/>
              <a:t>What’s the issue, exactly? Rules/principles of natural justice</a:t>
            </a:r>
          </a:p>
          <a:p>
            <a:pPr lvl="1">
              <a:buNone/>
            </a:pPr>
            <a:r>
              <a:rPr lang="en-US" dirty="0" smtClean="0"/>
              <a:t>(a) he who decides must hear</a:t>
            </a:r>
            <a:endParaRPr lang="en-US" sz="4000" dirty="0" smtClean="0"/>
          </a:p>
          <a:p>
            <a:pPr lvl="1">
              <a:buNone/>
            </a:pPr>
            <a:r>
              <a:rPr lang="en-US" dirty="0" smtClean="0"/>
              <a:t>(</a:t>
            </a:r>
            <a:r>
              <a:rPr lang="en-US" dirty="0" err="1" smtClean="0"/>
              <a:t>b</a:t>
            </a:r>
            <a:r>
              <a:rPr lang="en-US" dirty="0" smtClean="0"/>
              <a:t>) the right to know the case to be met</a:t>
            </a:r>
          </a:p>
          <a:p>
            <a:pPr lvl="2"/>
            <a:r>
              <a:rPr lang="en-US" dirty="0" smtClean="0"/>
              <a:t>	no submissions</a:t>
            </a:r>
          </a:p>
          <a:p>
            <a:r>
              <a:rPr lang="en-US" dirty="0" smtClean="0"/>
              <a:t>“full Board meeting might very well have affected the outcome”</a:t>
            </a:r>
          </a:p>
          <a:p>
            <a:pPr lvl="1"/>
            <a:r>
              <a:rPr lang="en-US" dirty="0" smtClean="0"/>
              <a:t>Burden of proof? “refute the inference” of vs. establish influence (72)</a:t>
            </a:r>
          </a:p>
          <a:p>
            <a:pPr lvl="2"/>
            <a:r>
              <a:rPr lang="en-US" dirty="0" smtClean="0"/>
              <a:t>Point of Full Board is to influence</a:t>
            </a:r>
          </a:p>
          <a:p>
            <a:pPr lvl="2"/>
            <a:r>
              <a:rPr lang="en-US" dirty="0" smtClean="0"/>
              <a:t>Contrast </a:t>
            </a:r>
            <a:r>
              <a:rPr lang="en-US" dirty="0" err="1" smtClean="0"/>
              <a:t>Gonthier</a:t>
            </a:r>
            <a:r>
              <a:rPr lang="en-US" dirty="0" smtClean="0"/>
              <a:t>: “</a:t>
            </a:r>
            <a:r>
              <a:rPr lang="en-US" dirty="0" smtClean="0">
                <a:solidFill>
                  <a:srgbClr val="FF0000"/>
                </a:solidFill>
              </a:rPr>
              <a:t>There is no evidence </a:t>
            </a:r>
            <a:r>
              <a:rPr lang="en-US" dirty="0" smtClean="0"/>
              <a:t>that the particular meeting impugned in this case was used to impose any given opinion upon the members of the panel…”</a:t>
            </a:r>
          </a:p>
          <a:p>
            <a:pPr lvl="2"/>
            <a:endParaRPr lang="en-US" dirty="0"/>
          </a:p>
        </p:txBody>
      </p:sp>
      <p:pic>
        <p:nvPicPr>
          <p:cNvPr id="4" name="Picture 3" descr="dissent2.jpg"/>
          <p:cNvPicPr>
            <a:picLocks noChangeAspect="1"/>
          </p:cNvPicPr>
          <p:nvPr/>
        </p:nvPicPr>
        <p:blipFill>
          <a:blip r:embed="rId2"/>
          <a:stretch>
            <a:fillRect/>
          </a:stretch>
        </p:blipFill>
        <p:spPr>
          <a:xfrm>
            <a:off x="6634867" y="274638"/>
            <a:ext cx="2331438" cy="36541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629"/>
          </a:xfrm>
        </p:spPr>
        <p:txBody>
          <a:bodyPr>
            <a:normAutofit fontScale="90000"/>
          </a:bodyPr>
          <a:lstStyle/>
          <a:p>
            <a:r>
              <a:rPr lang="en-US" sz="3200" dirty="0" err="1" smtClean="0"/>
              <a:t>Sopinka</a:t>
            </a:r>
            <a:r>
              <a:rPr lang="en-US" sz="3200" dirty="0" smtClean="0"/>
              <a:t> 2</a:t>
            </a:r>
            <a:endParaRPr lang="en-US" sz="3200" dirty="0"/>
          </a:p>
        </p:txBody>
      </p:sp>
      <p:sp>
        <p:nvSpPr>
          <p:cNvPr id="3" name="Content Placeholder 2"/>
          <p:cNvSpPr>
            <a:spLocks noGrp="1"/>
          </p:cNvSpPr>
          <p:nvPr>
            <p:ph idx="1"/>
          </p:nvPr>
        </p:nvSpPr>
        <p:spPr>
          <a:xfrm>
            <a:off x="0" y="1023680"/>
            <a:ext cx="6310899" cy="5834320"/>
          </a:xfrm>
        </p:spPr>
        <p:txBody>
          <a:bodyPr>
            <a:normAutofit fontScale="77500" lnSpcReduction="20000"/>
          </a:bodyPr>
          <a:lstStyle/>
          <a:p>
            <a:r>
              <a:rPr lang="en-US" dirty="0" smtClean="0"/>
              <a:t>The two rules have the same purpose: to preserve the integrity and fairness of the process.	</a:t>
            </a:r>
          </a:p>
          <a:p>
            <a:pPr lvl="1"/>
            <a:r>
              <a:rPr lang="en-US" dirty="0" smtClean="0"/>
              <a:t>New policy considerations introduced by non-hearers</a:t>
            </a:r>
          </a:p>
          <a:p>
            <a:pPr lvl="1"/>
            <a:r>
              <a:rPr lang="en-US" dirty="0" smtClean="0"/>
              <a:t>Application of these considerations by hearers</a:t>
            </a:r>
          </a:p>
          <a:p>
            <a:pPr lvl="2"/>
            <a:r>
              <a:rPr lang="en-US" dirty="0" smtClean="0"/>
              <a:t>w/o parties’ opportunity to address</a:t>
            </a:r>
          </a:p>
          <a:p>
            <a:r>
              <a:rPr lang="en-US" dirty="0" smtClean="0"/>
              <a:t>What natural justice is due?</a:t>
            </a:r>
          </a:p>
          <a:p>
            <a:pPr lvl="1"/>
            <a:r>
              <a:rPr lang="en-US" dirty="0" smtClean="0"/>
              <a:t>Factors:</a:t>
            </a:r>
          </a:p>
          <a:p>
            <a:pPr lvl="2"/>
            <a:r>
              <a:rPr lang="en-US" dirty="0" smtClean="0"/>
              <a:t>Classification no longer dispositive</a:t>
            </a:r>
          </a:p>
          <a:p>
            <a:pPr lvl="3"/>
            <a:r>
              <a:rPr lang="en-US" dirty="0" smtClean="0"/>
              <a:t>that’s a good thing, too… (hybrid: quasi-judicial/administrative)</a:t>
            </a:r>
          </a:p>
          <a:p>
            <a:pPr lvl="2"/>
            <a:r>
              <a:rPr lang="en-US" dirty="0" smtClean="0"/>
              <a:t>Serious civil consequences (reopening plant, damages)</a:t>
            </a:r>
          </a:p>
          <a:p>
            <a:pPr lvl="1"/>
            <a:r>
              <a:rPr lang="en-US" dirty="0" smtClean="0"/>
              <a:t>Applied:</a:t>
            </a:r>
          </a:p>
          <a:p>
            <a:pPr lvl="2"/>
            <a:r>
              <a:rPr lang="en-US" dirty="0" smtClean="0"/>
              <a:t>Opportunity to be heard re: policy that may have been developed at full board meeting</a:t>
            </a:r>
          </a:p>
          <a:p>
            <a:pPr lvl="3"/>
            <a:r>
              <a:rPr lang="en-US" dirty="0" smtClean="0"/>
              <a:t>Remedy? Could full board meeting ever comply with natural justice? Legislative authorization (</a:t>
            </a:r>
            <a:r>
              <a:rPr lang="en-US" i="1" dirty="0" smtClean="0"/>
              <a:t>Ocean Port</a:t>
            </a:r>
            <a:r>
              <a:rPr lang="en-US" dirty="0" smtClean="0"/>
              <a:t>)?</a:t>
            </a:r>
          </a:p>
          <a:p>
            <a:pPr lvl="3"/>
            <a:r>
              <a:rPr lang="en-US" dirty="0" smtClean="0"/>
              <a:t>Uniformity vs. natural justice</a:t>
            </a:r>
            <a:endParaRPr lang="en-US" dirty="0"/>
          </a:p>
        </p:txBody>
      </p:sp>
      <p:pic>
        <p:nvPicPr>
          <p:cNvPr id="4" name="Picture 3" descr="integrity.jpg"/>
          <p:cNvPicPr>
            <a:picLocks noChangeAspect="1"/>
          </p:cNvPicPr>
          <p:nvPr/>
        </p:nvPicPr>
        <p:blipFill>
          <a:blip r:embed="rId2"/>
          <a:stretch>
            <a:fillRect/>
          </a:stretch>
        </p:blipFill>
        <p:spPr>
          <a:xfrm>
            <a:off x="6709126" y="125375"/>
            <a:ext cx="2434873" cy="1947899"/>
          </a:xfrm>
          <a:prstGeom prst="rect">
            <a:avLst/>
          </a:prstGeom>
        </p:spPr>
      </p:pic>
      <p:pic>
        <p:nvPicPr>
          <p:cNvPr id="5" name="Picture 4" descr="Fairness.jpg"/>
          <p:cNvPicPr>
            <a:picLocks noChangeAspect="1"/>
          </p:cNvPicPr>
          <p:nvPr/>
        </p:nvPicPr>
        <p:blipFill>
          <a:blip r:embed="rId3"/>
          <a:stretch>
            <a:fillRect/>
          </a:stretch>
        </p:blipFill>
        <p:spPr>
          <a:xfrm>
            <a:off x="6709127" y="2780008"/>
            <a:ext cx="2434873" cy="1820068"/>
          </a:xfrm>
          <a:prstGeom prst="rect">
            <a:avLst/>
          </a:prstGeom>
        </p:spPr>
      </p:pic>
      <p:pic>
        <p:nvPicPr>
          <p:cNvPr id="6" name="Picture 5" descr="justice_1_1280x1024.jpg"/>
          <p:cNvPicPr>
            <a:picLocks noChangeAspect="1"/>
          </p:cNvPicPr>
          <p:nvPr/>
        </p:nvPicPr>
        <p:blipFill>
          <a:blip r:embed="rId4"/>
          <a:stretch>
            <a:fillRect/>
          </a:stretch>
        </p:blipFill>
        <p:spPr>
          <a:xfrm>
            <a:off x="6709127" y="5040646"/>
            <a:ext cx="2271693" cy="1817354"/>
          </a:xfrm>
          <a:prstGeom prst="rect">
            <a:avLst/>
          </a:prstGeom>
        </p:spPr>
      </p:pic>
      <p:sp>
        <p:nvSpPr>
          <p:cNvPr id="8" name="Rectangle 7"/>
          <p:cNvSpPr/>
          <p:nvPr/>
        </p:nvSpPr>
        <p:spPr>
          <a:xfrm>
            <a:off x="7677802" y="2174360"/>
            <a:ext cx="300082" cy="369332"/>
          </a:xfrm>
          <a:prstGeom prst="rect">
            <a:avLst/>
          </a:prstGeom>
        </p:spPr>
        <p:txBody>
          <a:bodyPr wrap="none">
            <a:spAutoFit/>
          </a:bodyPr>
          <a:lstStyle/>
          <a:p>
            <a:r>
              <a:rPr lang="en-US" dirty="0" smtClean="0">
                <a:latin typeface="ＭＳ ゴシック"/>
                <a:ea typeface="ＭＳ ゴシック"/>
                <a:cs typeface="ＭＳ ゴシック"/>
              </a:rPr>
              <a:t>+</a:t>
            </a:r>
            <a:endParaRPr lang="en-US" dirty="0"/>
          </a:p>
        </p:txBody>
      </p:sp>
      <p:sp>
        <p:nvSpPr>
          <p:cNvPr id="9" name="Rectangle 8"/>
          <p:cNvSpPr/>
          <p:nvPr/>
        </p:nvSpPr>
        <p:spPr>
          <a:xfrm>
            <a:off x="7677802" y="4600076"/>
            <a:ext cx="300082" cy="369332"/>
          </a:xfrm>
          <a:prstGeom prst="rect">
            <a:avLst/>
          </a:prstGeom>
        </p:spPr>
        <p:txBody>
          <a:bodyPr wrap="none">
            <a:spAutoFit/>
          </a:bodyPr>
          <a:lstStyle/>
          <a:p>
            <a:r>
              <a:rPr lang="en-US" dirty="0" smtClean="0">
                <a:latin typeface="ＭＳ ゴシック"/>
                <a:ea typeface="ＭＳ ゴシック"/>
                <a:cs typeface="ＭＳ ゴシック"/>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831"/>
          </a:xfrm>
        </p:spPr>
        <p:txBody>
          <a:bodyPr>
            <a:normAutofit/>
          </a:bodyPr>
          <a:lstStyle/>
          <a:p>
            <a:r>
              <a:rPr lang="en-US" sz="3200" dirty="0" smtClean="0"/>
              <a:t>The </a:t>
            </a:r>
            <a:r>
              <a:rPr lang="en-US" sz="3200" i="1" dirty="0" smtClean="0"/>
              <a:t>Baker</a:t>
            </a:r>
            <a:r>
              <a:rPr lang="en-US" sz="3200" dirty="0" smtClean="0"/>
              <a:t> Factors…</a:t>
            </a:r>
            <a:endParaRPr lang="en-US" sz="3200" i="1" dirty="0"/>
          </a:p>
        </p:txBody>
      </p:sp>
      <p:sp>
        <p:nvSpPr>
          <p:cNvPr id="3" name="Content Placeholder 2"/>
          <p:cNvSpPr>
            <a:spLocks noGrp="1"/>
          </p:cNvSpPr>
          <p:nvPr>
            <p:ph idx="1"/>
          </p:nvPr>
        </p:nvSpPr>
        <p:spPr>
          <a:xfrm>
            <a:off x="457200" y="1088469"/>
            <a:ext cx="6449801" cy="5325722"/>
          </a:xfrm>
        </p:spPr>
        <p:txBody>
          <a:bodyPr>
            <a:normAutofit fontScale="62500" lnSpcReduction="20000"/>
          </a:bodyPr>
          <a:lstStyle/>
          <a:p>
            <a:pPr marL="514350" indent="-514350">
              <a:buFont typeface="+mj-lt"/>
              <a:buAutoNum type="arabicPeriod"/>
            </a:pPr>
            <a:r>
              <a:rPr lang="en-US" dirty="0" smtClean="0"/>
              <a:t>nature of the decision being made and the process followed in making it </a:t>
            </a:r>
          </a:p>
          <a:p>
            <a:pPr lvl="1"/>
            <a:r>
              <a:rPr lang="en-US" dirty="0" smtClean="0"/>
              <a:t>The more (judicial), the more (rights); the more (administrative/legislative), the fewer (rights)</a:t>
            </a:r>
          </a:p>
          <a:p>
            <a:pPr lvl="1"/>
            <a:r>
              <a:rPr lang="en-US" dirty="0" smtClean="0"/>
              <a:t>E.g., application of specific rules to a particular case vs. broader social or economic policy?</a:t>
            </a:r>
          </a:p>
          <a:p>
            <a:pPr marL="514350" indent="-514350">
              <a:buFont typeface="+mj-lt"/>
              <a:buAutoNum type="arabicPeriod"/>
            </a:pPr>
            <a:r>
              <a:rPr lang="en-US" dirty="0" smtClean="0"/>
              <a:t>nature of the statutory scheme and the “terms of the statute pursuant to which the body operates”</a:t>
            </a:r>
          </a:p>
          <a:p>
            <a:pPr marL="914400" lvl="1" indent="-514350"/>
            <a:r>
              <a:rPr lang="en-US" dirty="0" smtClean="0"/>
              <a:t>E.g., no appeal; privative clause</a:t>
            </a:r>
          </a:p>
          <a:p>
            <a:pPr marL="514350" indent="-514350">
              <a:buFont typeface="+mj-lt"/>
              <a:buAutoNum type="arabicPeriod"/>
            </a:pPr>
            <a:r>
              <a:rPr lang="en-US" dirty="0" smtClean="0"/>
              <a:t>the importance of the decision to the individual or individuals affected</a:t>
            </a:r>
          </a:p>
          <a:p>
            <a:pPr marL="914400" lvl="1" indent="-514350"/>
            <a:r>
              <a:rPr lang="en-US" sz="2880" dirty="0" smtClean="0">
                <a:solidFill>
                  <a:prstClr val="black"/>
                </a:solidFill>
              </a:rPr>
              <a:t>Employer (Consolidated-Bathurst) = “</a:t>
            </a:r>
            <a:r>
              <a:rPr lang="en-US" sz="2880" dirty="0" err="1" smtClean="0">
                <a:solidFill>
                  <a:prstClr val="black"/>
                </a:solidFill>
              </a:rPr>
              <a:t>individual(s</a:t>
            </a:r>
            <a:r>
              <a:rPr lang="en-US" sz="2880" dirty="0" smtClean="0">
                <a:solidFill>
                  <a:prstClr val="black"/>
                </a:solidFill>
              </a:rPr>
              <a:t>)”?</a:t>
            </a:r>
            <a:endParaRPr lang="en-US" dirty="0" smtClean="0"/>
          </a:p>
          <a:p>
            <a:pPr marL="514350" indent="-514350">
              <a:buFont typeface="+mj-lt"/>
              <a:buAutoNum type="arabicPeriod"/>
            </a:pPr>
            <a:r>
              <a:rPr lang="en-US" dirty="0" smtClean="0"/>
              <a:t>legitimate expectations of the person challenging the decision </a:t>
            </a:r>
          </a:p>
          <a:p>
            <a:pPr marL="914400" lvl="1" indent="-514350"/>
            <a:r>
              <a:rPr lang="en-US" sz="2880" dirty="0" smtClean="0">
                <a:solidFill>
                  <a:prstClr val="black"/>
                </a:solidFill>
              </a:rPr>
              <a:t>Full Board = old hat</a:t>
            </a:r>
            <a:endParaRPr lang="en-US" dirty="0" smtClean="0"/>
          </a:p>
          <a:p>
            <a:pPr marL="514350" indent="-514350">
              <a:buFont typeface="+mj-lt"/>
              <a:buAutoNum type="arabicPeriod"/>
            </a:pPr>
            <a:r>
              <a:rPr lang="en-US" dirty="0" smtClean="0"/>
              <a:t>agency’s choice of procedures</a:t>
            </a:r>
          </a:p>
          <a:p>
            <a:pPr marL="914400" lvl="1" indent="-514350"/>
            <a:r>
              <a:rPr lang="en-US" sz="2880" dirty="0" smtClean="0">
                <a:solidFill>
                  <a:prstClr val="black"/>
                </a:solidFill>
              </a:rPr>
              <a:t>Chairman of the Board</a:t>
            </a:r>
            <a:endParaRPr lang="en-US" dirty="0" smtClean="0"/>
          </a:p>
          <a:p>
            <a:pPr marL="514350" indent="-514350">
              <a:buFont typeface="+mj-lt"/>
              <a:buAutoNum type="arabicPeriod"/>
            </a:pPr>
            <a:r>
              <a:rPr lang="en-US" dirty="0" smtClean="0"/>
              <a:t>list not exhaustive</a:t>
            </a:r>
            <a:endParaRPr lang="en-US" dirty="0"/>
          </a:p>
        </p:txBody>
      </p:sp>
      <p:pic>
        <p:nvPicPr>
          <p:cNvPr id="4" name="Picture 3" descr="baeckermeister_werner_2.jpg"/>
          <p:cNvPicPr>
            <a:picLocks noChangeAspect="1"/>
          </p:cNvPicPr>
          <p:nvPr/>
        </p:nvPicPr>
        <p:blipFill>
          <a:blip r:embed="rId2"/>
          <a:stretch>
            <a:fillRect/>
          </a:stretch>
        </p:blipFill>
        <p:spPr>
          <a:xfrm>
            <a:off x="6907001" y="1088469"/>
            <a:ext cx="1928390" cy="2852647"/>
          </a:xfrm>
          <a:prstGeom prst="rect">
            <a:avLst/>
          </a:prstGeom>
        </p:spPr>
      </p:pic>
      <p:pic>
        <p:nvPicPr>
          <p:cNvPr id="5" name="Picture 4" descr="alter-hut.jpg"/>
          <p:cNvPicPr>
            <a:picLocks noChangeAspect="1"/>
          </p:cNvPicPr>
          <p:nvPr/>
        </p:nvPicPr>
        <p:blipFill>
          <a:blip r:embed="rId3"/>
          <a:stretch>
            <a:fillRect/>
          </a:stretch>
        </p:blipFill>
        <p:spPr>
          <a:xfrm>
            <a:off x="4460411" y="4683044"/>
            <a:ext cx="1547994" cy="1160996"/>
          </a:xfrm>
          <a:prstGeom prst="rect">
            <a:avLst/>
          </a:prstGeom>
        </p:spPr>
      </p:pic>
      <p:pic>
        <p:nvPicPr>
          <p:cNvPr id="6" name="Picture 5" descr="Sinatra-lg.jpg"/>
          <p:cNvPicPr>
            <a:picLocks noChangeAspect="1"/>
          </p:cNvPicPr>
          <p:nvPr/>
        </p:nvPicPr>
        <p:blipFill>
          <a:blip r:embed="rId4"/>
          <a:stretch>
            <a:fillRect/>
          </a:stretch>
        </p:blipFill>
        <p:spPr>
          <a:xfrm>
            <a:off x="6907001" y="4041065"/>
            <a:ext cx="1928390" cy="26937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Sopinka</a:t>
            </a:r>
            <a:r>
              <a:rPr lang="en-US" dirty="0" smtClean="0"/>
              <a:t>: Last and Least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Sec. 114. No proceedings under this Act are invalid by reason of any defect of form or any technical irregularity and no such proceedings shall be quashed or set aside if no substantial wrong or miscarriage of justice has occurred.</a:t>
            </a:r>
          </a:p>
          <a:p>
            <a:pPr lvl="1"/>
            <a:r>
              <a:rPr lang="en-US" dirty="0" smtClean="0"/>
              <a:t>Burden of proof on board to established harmless error (nothing new at full board </a:t>
            </a:r>
            <a:r>
              <a:rPr lang="en-US" smtClean="0"/>
              <a:t>meeting)</a:t>
            </a:r>
          </a:p>
          <a:p>
            <a:r>
              <a:rPr lang="en-US" dirty="0" smtClean="0"/>
              <a:t>Sec. 102(13): The Board shall determine its own practice and procedure </a:t>
            </a:r>
            <a:r>
              <a:rPr lang="en-US" i="1" dirty="0" smtClean="0"/>
              <a:t>but shall </a:t>
            </a:r>
            <a:r>
              <a:rPr lang="en-US" i="1" dirty="0" smtClean="0">
                <a:solidFill>
                  <a:srgbClr val="FF0000"/>
                </a:solidFill>
              </a:rPr>
              <a:t>give full opportunity </a:t>
            </a:r>
            <a:r>
              <a:rPr lang="en-US" i="1" dirty="0" smtClean="0"/>
              <a:t>to the parties to any proceedings to present their evidence and to make their submissions</a:t>
            </a:r>
            <a:r>
              <a:rPr lang="en-US" dirty="0" smtClean="0"/>
              <a:t> …</a:t>
            </a:r>
          </a:p>
          <a:p>
            <a:pPr lvl="1"/>
            <a:r>
              <a:rPr lang="en-US" dirty="0" smtClean="0"/>
              <a:t>… “when the rules of natural justice collide with a practice of the Board, the latter must give way”</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671"/>
          </a:xfrm>
        </p:spPr>
        <p:txBody>
          <a:bodyPr>
            <a:normAutofit fontScale="90000"/>
          </a:bodyPr>
          <a:lstStyle/>
          <a:p>
            <a:r>
              <a:rPr lang="en-US" sz="3200" dirty="0" err="1" smtClean="0"/>
              <a:t>Sopinka</a:t>
            </a:r>
            <a:r>
              <a:rPr lang="en-US" sz="3200" dirty="0" smtClean="0"/>
              <a:t> dissent (+ Lamer)</a:t>
            </a:r>
            <a:endParaRPr lang="en-US" sz="3200" dirty="0"/>
          </a:p>
        </p:txBody>
      </p:sp>
      <p:sp>
        <p:nvSpPr>
          <p:cNvPr id="3" name="Content Placeholder 2"/>
          <p:cNvSpPr>
            <a:spLocks noGrp="1"/>
          </p:cNvSpPr>
          <p:nvPr>
            <p:ph idx="1"/>
          </p:nvPr>
        </p:nvSpPr>
        <p:spPr>
          <a:xfrm>
            <a:off x="457200" y="1166215"/>
            <a:ext cx="6644182" cy="5691785"/>
          </a:xfrm>
        </p:spPr>
        <p:txBody>
          <a:bodyPr>
            <a:normAutofit fontScale="92500" lnSpcReduction="10000"/>
          </a:bodyPr>
          <a:lstStyle/>
          <a:p>
            <a:r>
              <a:rPr lang="en-US" dirty="0" smtClean="0"/>
              <a:t>What’s the issue, exactly? Rules/principles of natural justice</a:t>
            </a:r>
          </a:p>
          <a:p>
            <a:pPr lvl="1">
              <a:buNone/>
            </a:pPr>
            <a:r>
              <a:rPr lang="en-US" dirty="0" smtClean="0"/>
              <a:t>(a) he who decides must hear</a:t>
            </a:r>
            <a:endParaRPr lang="en-US" sz="4000" dirty="0" smtClean="0"/>
          </a:p>
          <a:p>
            <a:pPr lvl="1">
              <a:buNone/>
            </a:pPr>
            <a:r>
              <a:rPr lang="en-US" dirty="0" smtClean="0"/>
              <a:t>(</a:t>
            </a:r>
            <a:r>
              <a:rPr lang="en-US" dirty="0" err="1" smtClean="0"/>
              <a:t>b</a:t>
            </a:r>
            <a:r>
              <a:rPr lang="en-US" dirty="0" smtClean="0"/>
              <a:t>) the right to know the case to be met</a:t>
            </a:r>
          </a:p>
          <a:p>
            <a:pPr lvl="2"/>
            <a:r>
              <a:rPr lang="en-US" dirty="0" smtClean="0"/>
              <a:t>	no submissions</a:t>
            </a:r>
          </a:p>
          <a:p>
            <a:r>
              <a:rPr lang="en-US" dirty="0" smtClean="0"/>
              <a:t>“full Board meeting might very well have affected the outcome”</a:t>
            </a:r>
          </a:p>
          <a:p>
            <a:pPr lvl="1"/>
            <a:r>
              <a:rPr lang="en-US" dirty="0" smtClean="0"/>
              <a:t>Burden of proof? “refute the inference” of vs. establish influence (72)</a:t>
            </a:r>
          </a:p>
          <a:p>
            <a:pPr lvl="2"/>
            <a:r>
              <a:rPr lang="en-US" dirty="0" smtClean="0"/>
              <a:t>Point of Full Board is to influence</a:t>
            </a:r>
          </a:p>
          <a:p>
            <a:pPr lvl="2"/>
            <a:r>
              <a:rPr lang="en-US" dirty="0" smtClean="0"/>
              <a:t>Contrast </a:t>
            </a:r>
            <a:r>
              <a:rPr lang="en-US" dirty="0" err="1" smtClean="0"/>
              <a:t>Gonthier</a:t>
            </a:r>
            <a:r>
              <a:rPr lang="en-US" dirty="0" smtClean="0"/>
              <a:t>: “</a:t>
            </a:r>
            <a:r>
              <a:rPr lang="en-US" dirty="0" smtClean="0">
                <a:solidFill>
                  <a:srgbClr val="FF0000"/>
                </a:solidFill>
              </a:rPr>
              <a:t>There is no evidence </a:t>
            </a:r>
            <a:r>
              <a:rPr lang="en-US" dirty="0" smtClean="0"/>
              <a:t>that the particular meeting impugned in this case was used to impose any given opinion upon the members of the panel…”</a:t>
            </a:r>
          </a:p>
          <a:p>
            <a:pPr lvl="2"/>
            <a:endParaRPr lang="en-US" dirty="0"/>
          </a:p>
        </p:txBody>
      </p:sp>
      <p:pic>
        <p:nvPicPr>
          <p:cNvPr id="4" name="Picture 3" descr="dissent2.jpg"/>
          <p:cNvPicPr>
            <a:picLocks noChangeAspect="1"/>
          </p:cNvPicPr>
          <p:nvPr/>
        </p:nvPicPr>
        <p:blipFill>
          <a:blip r:embed="rId2"/>
          <a:stretch>
            <a:fillRect/>
          </a:stretch>
        </p:blipFill>
        <p:spPr>
          <a:xfrm>
            <a:off x="6634867" y="274638"/>
            <a:ext cx="2331438" cy="36541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629"/>
          </a:xfrm>
        </p:spPr>
        <p:txBody>
          <a:bodyPr>
            <a:normAutofit fontScale="90000"/>
          </a:bodyPr>
          <a:lstStyle/>
          <a:p>
            <a:r>
              <a:rPr lang="en-US" sz="3200" dirty="0" err="1" smtClean="0"/>
              <a:t>Sopinka</a:t>
            </a:r>
            <a:r>
              <a:rPr lang="en-US" sz="3200" dirty="0" smtClean="0"/>
              <a:t> 2</a:t>
            </a:r>
            <a:endParaRPr lang="en-US" sz="3200" dirty="0"/>
          </a:p>
        </p:txBody>
      </p:sp>
      <p:sp>
        <p:nvSpPr>
          <p:cNvPr id="3" name="Content Placeholder 2"/>
          <p:cNvSpPr>
            <a:spLocks noGrp="1"/>
          </p:cNvSpPr>
          <p:nvPr>
            <p:ph idx="1"/>
          </p:nvPr>
        </p:nvSpPr>
        <p:spPr>
          <a:xfrm>
            <a:off x="0" y="1023680"/>
            <a:ext cx="6310899" cy="5834320"/>
          </a:xfrm>
        </p:spPr>
        <p:txBody>
          <a:bodyPr>
            <a:normAutofit fontScale="77500" lnSpcReduction="20000"/>
          </a:bodyPr>
          <a:lstStyle/>
          <a:p>
            <a:r>
              <a:rPr lang="en-US" dirty="0" smtClean="0"/>
              <a:t>The two rules have the same purpose: to preserve the integrity and fairness of the process.	</a:t>
            </a:r>
          </a:p>
          <a:p>
            <a:pPr lvl="1"/>
            <a:r>
              <a:rPr lang="en-US" dirty="0" smtClean="0"/>
              <a:t>New policy considerations introduced by non-hearers</a:t>
            </a:r>
          </a:p>
          <a:p>
            <a:pPr lvl="1"/>
            <a:r>
              <a:rPr lang="en-US" dirty="0" smtClean="0"/>
              <a:t>Application of these considerations by hearers</a:t>
            </a:r>
          </a:p>
          <a:p>
            <a:pPr lvl="2"/>
            <a:r>
              <a:rPr lang="en-US" dirty="0" smtClean="0"/>
              <a:t>w/o parties’ opportunity to address</a:t>
            </a:r>
          </a:p>
          <a:p>
            <a:r>
              <a:rPr lang="en-US" dirty="0" smtClean="0"/>
              <a:t>What natural justice is due?</a:t>
            </a:r>
          </a:p>
          <a:p>
            <a:pPr lvl="1"/>
            <a:r>
              <a:rPr lang="en-US" dirty="0" smtClean="0"/>
              <a:t>Factors:</a:t>
            </a:r>
          </a:p>
          <a:p>
            <a:pPr lvl="2"/>
            <a:r>
              <a:rPr lang="en-US" dirty="0" smtClean="0"/>
              <a:t>Classification no longer dispositive</a:t>
            </a:r>
          </a:p>
          <a:p>
            <a:pPr lvl="3"/>
            <a:r>
              <a:rPr lang="en-US" dirty="0" smtClean="0"/>
              <a:t>that’s a good thing, too… (hybrid: quasi-judicial/administrative)</a:t>
            </a:r>
          </a:p>
          <a:p>
            <a:pPr lvl="2"/>
            <a:r>
              <a:rPr lang="en-US" dirty="0" smtClean="0"/>
              <a:t>Serious civil consequences (reopening plant, damages)</a:t>
            </a:r>
          </a:p>
          <a:p>
            <a:pPr lvl="1"/>
            <a:r>
              <a:rPr lang="en-US" dirty="0" smtClean="0"/>
              <a:t>Applied:</a:t>
            </a:r>
          </a:p>
          <a:p>
            <a:pPr lvl="2"/>
            <a:r>
              <a:rPr lang="en-US" dirty="0" smtClean="0"/>
              <a:t>Opportunity to be heard re: policy that may have been developed at full board meeting</a:t>
            </a:r>
          </a:p>
          <a:p>
            <a:pPr lvl="3"/>
            <a:r>
              <a:rPr lang="en-US" dirty="0" smtClean="0"/>
              <a:t>Remedy? Could full board meeting ever comply with natural justice? Legislative authorization (</a:t>
            </a:r>
            <a:r>
              <a:rPr lang="en-US" i="1" dirty="0" smtClean="0"/>
              <a:t>Ocean Port</a:t>
            </a:r>
            <a:r>
              <a:rPr lang="en-US" dirty="0" smtClean="0"/>
              <a:t>)?</a:t>
            </a:r>
          </a:p>
          <a:p>
            <a:pPr lvl="3"/>
            <a:r>
              <a:rPr lang="en-US" dirty="0" smtClean="0"/>
              <a:t>Uniformity vs. natural justice</a:t>
            </a:r>
            <a:endParaRPr lang="en-US" dirty="0"/>
          </a:p>
        </p:txBody>
      </p:sp>
      <p:pic>
        <p:nvPicPr>
          <p:cNvPr id="4" name="Picture 3" descr="integrity.jpg"/>
          <p:cNvPicPr>
            <a:picLocks noChangeAspect="1"/>
          </p:cNvPicPr>
          <p:nvPr/>
        </p:nvPicPr>
        <p:blipFill>
          <a:blip r:embed="rId2"/>
          <a:stretch>
            <a:fillRect/>
          </a:stretch>
        </p:blipFill>
        <p:spPr>
          <a:xfrm>
            <a:off x="6709126" y="125375"/>
            <a:ext cx="2434873" cy="1947899"/>
          </a:xfrm>
          <a:prstGeom prst="rect">
            <a:avLst/>
          </a:prstGeom>
        </p:spPr>
      </p:pic>
      <p:pic>
        <p:nvPicPr>
          <p:cNvPr id="5" name="Picture 4" descr="Fairness.jpg"/>
          <p:cNvPicPr>
            <a:picLocks noChangeAspect="1"/>
          </p:cNvPicPr>
          <p:nvPr/>
        </p:nvPicPr>
        <p:blipFill>
          <a:blip r:embed="rId3"/>
          <a:stretch>
            <a:fillRect/>
          </a:stretch>
        </p:blipFill>
        <p:spPr>
          <a:xfrm>
            <a:off x="6709127" y="2780008"/>
            <a:ext cx="2434873" cy="1820068"/>
          </a:xfrm>
          <a:prstGeom prst="rect">
            <a:avLst/>
          </a:prstGeom>
        </p:spPr>
      </p:pic>
      <p:pic>
        <p:nvPicPr>
          <p:cNvPr id="6" name="Picture 5" descr="justice_1_1280x1024.jpg"/>
          <p:cNvPicPr>
            <a:picLocks noChangeAspect="1"/>
          </p:cNvPicPr>
          <p:nvPr/>
        </p:nvPicPr>
        <p:blipFill>
          <a:blip r:embed="rId4"/>
          <a:stretch>
            <a:fillRect/>
          </a:stretch>
        </p:blipFill>
        <p:spPr>
          <a:xfrm>
            <a:off x="6709127" y="5040646"/>
            <a:ext cx="2271693" cy="1817354"/>
          </a:xfrm>
          <a:prstGeom prst="rect">
            <a:avLst/>
          </a:prstGeom>
        </p:spPr>
      </p:pic>
      <p:sp>
        <p:nvSpPr>
          <p:cNvPr id="8" name="Rectangle 7"/>
          <p:cNvSpPr/>
          <p:nvPr/>
        </p:nvSpPr>
        <p:spPr>
          <a:xfrm>
            <a:off x="7677802" y="2174360"/>
            <a:ext cx="300082" cy="369332"/>
          </a:xfrm>
          <a:prstGeom prst="rect">
            <a:avLst/>
          </a:prstGeom>
        </p:spPr>
        <p:txBody>
          <a:bodyPr wrap="none">
            <a:spAutoFit/>
          </a:bodyPr>
          <a:lstStyle/>
          <a:p>
            <a:r>
              <a:rPr lang="en-US" dirty="0" smtClean="0">
                <a:latin typeface="ＭＳ ゴシック"/>
                <a:ea typeface="ＭＳ ゴシック"/>
                <a:cs typeface="ＭＳ ゴシック"/>
              </a:rPr>
              <a:t>+</a:t>
            </a:r>
            <a:endParaRPr lang="en-US" dirty="0"/>
          </a:p>
        </p:txBody>
      </p:sp>
      <p:sp>
        <p:nvSpPr>
          <p:cNvPr id="9" name="Rectangle 8"/>
          <p:cNvSpPr/>
          <p:nvPr/>
        </p:nvSpPr>
        <p:spPr>
          <a:xfrm>
            <a:off x="7677802" y="4600076"/>
            <a:ext cx="300082" cy="369332"/>
          </a:xfrm>
          <a:prstGeom prst="rect">
            <a:avLst/>
          </a:prstGeom>
        </p:spPr>
        <p:txBody>
          <a:bodyPr wrap="none">
            <a:spAutoFit/>
          </a:bodyPr>
          <a:lstStyle/>
          <a:p>
            <a:r>
              <a:rPr lang="en-US" dirty="0" smtClean="0">
                <a:latin typeface="ＭＳ ゴシック"/>
                <a:ea typeface="ＭＳ ゴシック"/>
                <a:cs typeface="ＭＳ ゴシック"/>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831"/>
          </a:xfrm>
        </p:spPr>
        <p:txBody>
          <a:bodyPr>
            <a:normAutofit/>
          </a:bodyPr>
          <a:lstStyle/>
          <a:p>
            <a:r>
              <a:rPr lang="en-US" sz="3200" dirty="0" smtClean="0"/>
              <a:t>The </a:t>
            </a:r>
            <a:r>
              <a:rPr lang="en-US" sz="3200" i="1" dirty="0" smtClean="0"/>
              <a:t>Baker</a:t>
            </a:r>
            <a:r>
              <a:rPr lang="en-US" sz="3200" dirty="0" smtClean="0"/>
              <a:t> Factors…</a:t>
            </a:r>
            <a:endParaRPr lang="en-US" sz="3200" i="1" dirty="0"/>
          </a:p>
        </p:txBody>
      </p:sp>
      <p:sp>
        <p:nvSpPr>
          <p:cNvPr id="3" name="Content Placeholder 2"/>
          <p:cNvSpPr>
            <a:spLocks noGrp="1"/>
          </p:cNvSpPr>
          <p:nvPr>
            <p:ph idx="1"/>
          </p:nvPr>
        </p:nvSpPr>
        <p:spPr>
          <a:xfrm>
            <a:off x="457200" y="1088469"/>
            <a:ext cx="6449801" cy="5325722"/>
          </a:xfrm>
        </p:spPr>
        <p:txBody>
          <a:bodyPr>
            <a:normAutofit fontScale="62500" lnSpcReduction="20000"/>
          </a:bodyPr>
          <a:lstStyle/>
          <a:p>
            <a:pPr marL="514350" indent="-514350">
              <a:buFont typeface="+mj-lt"/>
              <a:buAutoNum type="arabicPeriod"/>
            </a:pPr>
            <a:r>
              <a:rPr lang="en-US" dirty="0" smtClean="0"/>
              <a:t>nature of the decision being made and the process followed in making it </a:t>
            </a:r>
          </a:p>
          <a:p>
            <a:pPr lvl="1"/>
            <a:r>
              <a:rPr lang="en-US" dirty="0" smtClean="0"/>
              <a:t>The more (judicial), the more (rights); the more (administrative/legislative), the fewer (rights)</a:t>
            </a:r>
          </a:p>
          <a:p>
            <a:pPr lvl="1"/>
            <a:r>
              <a:rPr lang="en-US" dirty="0" smtClean="0"/>
              <a:t>E.g., application of specific rules to a particular case vs. broader social or economic policy?</a:t>
            </a:r>
          </a:p>
          <a:p>
            <a:pPr marL="514350" indent="-514350">
              <a:buFont typeface="+mj-lt"/>
              <a:buAutoNum type="arabicPeriod"/>
            </a:pPr>
            <a:r>
              <a:rPr lang="en-US" dirty="0" smtClean="0"/>
              <a:t>nature of the statutory scheme and the “terms of the statute pursuant to which the body operates”</a:t>
            </a:r>
          </a:p>
          <a:p>
            <a:pPr marL="914400" lvl="1" indent="-514350"/>
            <a:r>
              <a:rPr lang="en-US" dirty="0" smtClean="0"/>
              <a:t>E.g., no appeal; privative clause</a:t>
            </a:r>
          </a:p>
          <a:p>
            <a:pPr marL="514350" indent="-514350">
              <a:buFont typeface="+mj-lt"/>
              <a:buAutoNum type="arabicPeriod"/>
            </a:pPr>
            <a:r>
              <a:rPr lang="en-US" dirty="0" smtClean="0"/>
              <a:t>the importance of the decision to the individual or individuals affected</a:t>
            </a:r>
          </a:p>
          <a:p>
            <a:pPr marL="914400" lvl="1" indent="-514350"/>
            <a:r>
              <a:rPr lang="en-US" sz="2880" dirty="0" smtClean="0">
                <a:solidFill>
                  <a:prstClr val="black"/>
                </a:solidFill>
              </a:rPr>
              <a:t>Employer (Consolidated-Bathurst) = “</a:t>
            </a:r>
            <a:r>
              <a:rPr lang="en-US" sz="2880" dirty="0" err="1" smtClean="0">
                <a:solidFill>
                  <a:prstClr val="black"/>
                </a:solidFill>
              </a:rPr>
              <a:t>individual(s</a:t>
            </a:r>
            <a:r>
              <a:rPr lang="en-US" sz="2880" dirty="0" smtClean="0">
                <a:solidFill>
                  <a:prstClr val="black"/>
                </a:solidFill>
              </a:rPr>
              <a:t>)”?</a:t>
            </a:r>
            <a:endParaRPr lang="en-US" dirty="0" smtClean="0"/>
          </a:p>
          <a:p>
            <a:pPr marL="514350" indent="-514350">
              <a:buFont typeface="+mj-lt"/>
              <a:buAutoNum type="arabicPeriod"/>
            </a:pPr>
            <a:r>
              <a:rPr lang="en-US" dirty="0" smtClean="0"/>
              <a:t>legitimate expectations of the person challenging the decision </a:t>
            </a:r>
          </a:p>
          <a:p>
            <a:pPr marL="914400" lvl="1" indent="-514350"/>
            <a:r>
              <a:rPr lang="en-US" sz="2880" dirty="0" smtClean="0">
                <a:solidFill>
                  <a:prstClr val="black"/>
                </a:solidFill>
              </a:rPr>
              <a:t>Full Board = old hat</a:t>
            </a:r>
            <a:endParaRPr lang="en-US" dirty="0" smtClean="0"/>
          </a:p>
          <a:p>
            <a:pPr marL="514350" indent="-514350">
              <a:buFont typeface="+mj-lt"/>
              <a:buAutoNum type="arabicPeriod"/>
            </a:pPr>
            <a:r>
              <a:rPr lang="en-US" dirty="0" smtClean="0"/>
              <a:t>agency’s choice of procedures</a:t>
            </a:r>
          </a:p>
          <a:p>
            <a:pPr marL="914400" lvl="1" indent="-514350"/>
            <a:r>
              <a:rPr lang="en-US" sz="2880" dirty="0" smtClean="0">
                <a:solidFill>
                  <a:prstClr val="black"/>
                </a:solidFill>
              </a:rPr>
              <a:t>Chairman of the Board</a:t>
            </a:r>
            <a:endParaRPr lang="en-US" dirty="0" smtClean="0"/>
          </a:p>
          <a:p>
            <a:pPr marL="514350" indent="-514350">
              <a:buFont typeface="+mj-lt"/>
              <a:buAutoNum type="arabicPeriod"/>
            </a:pPr>
            <a:r>
              <a:rPr lang="en-US" dirty="0" smtClean="0"/>
              <a:t>list not exhaustive</a:t>
            </a:r>
            <a:endParaRPr lang="en-US" dirty="0"/>
          </a:p>
        </p:txBody>
      </p:sp>
      <p:pic>
        <p:nvPicPr>
          <p:cNvPr id="4" name="Picture 3" descr="baeckermeister_werner_2.jpg"/>
          <p:cNvPicPr>
            <a:picLocks noChangeAspect="1"/>
          </p:cNvPicPr>
          <p:nvPr/>
        </p:nvPicPr>
        <p:blipFill>
          <a:blip r:embed="rId2"/>
          <a:stretch>
            <a:fillRect/>
          </a:stretch>
        </p:blipFill>
        <p:spPr>
          <a:xfrm>
            <a:off x="6907001" y="1088469"/>
            <a:ext cx="1928390" cy="2852647"/>
          </a:xfrm>
          <a:prstGeom prst="rect">
            <a:avLst/>
          </a:prstGeom>
        </p:spPr>
      </p:pic>
      <p:pic>
        <p:nvPicPr>
          <p:cNvPr id="5" name="Picture 4" descr="alter-hut.jpg"/>
          <p:cNvPicPr>
            <a:picLocks noChangeAspect="1"/>
          </p:cNvPicPr>
          <p:nvPr/>
        </p:nvPicPr>
        <p:blipFill>
          <a:blip r:embed="rId3"/>
          <a:stretch>
            <a:fillRect/>
          </a:stretch>
        </p:blipFill>
        <p:spPr>
          <a:xfrm>
            <a:off x="4460411" y="4683044"/>
            <a:ext cx="1547994" cy="1160996"/>
          </a:xfrm>
          <a:prstGeom prst="rect">
            <a:avLst/>
          </a:prstGeom>
        </p:spPr>
      </p:pic>
      <p:pic>
        <p:nvPicPr>
          <p:cNvPr id="6" name="Picture 5" descr="Sinatra-lg.jpg"/>
          <p:cNvPicPr>
            <a:picLocks noChangeAspect="1"/>
          </p:cNvPicPr>
          <p:nvPr/>
        </p:nvPicPr>
        <p:blipFill>
          <a:blip r:embed="rId4"/>
          <a:stretch>
            <a:fillRect/>
          </a:stretch>
        </p:blipFill>
        <p:spPr>
          <a:xfrm>
            <a:off x="6907001" y="4041065"/>
            <a:ext cx="1928390" cy="26937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Sopinka</a:t>
            </a:r>
            <a:r>
              <a:rPr lang="en-US" dirty="0" smtClean="0"/>
              <a:t>: Last and Least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Sec. 114. No proceedings under this Act are invalid by reason of any defect of form or any technical irregularity and no such proceedings shall be quashed or set aside if no substantial wrong or miscarriage of justice has occurred.</a:t>
            </a:r>
          </a:p>
          <a:p>
            <a:pPr lvl="1"/>
            <a:r>
              <a:rPr lang="en-US" dirty="0" smtClean="0"/>
              <a:t>Burden of proof on board to established harmless error (nothing new at full board </a:t>
            </a:r>
            <a:r>
              <a:rPr lang="en-US" smtClean="0"/>
              <a:t>meeting)</a:t>
            </a:r>
          </a:p>
          <a:p>
            <a:r>
              <a:rPr lang="en-US" dirty="0" smtClean="0"/>
              <a:t>Sec. 102(13): The Board shall determine its own practice and procedure </a:t>
            </a:r>
            <a:r>
              <a:rPr lang="en-US" i="1" dirty="0" smtClean="0"/>
              <a:t>but shall </a:t>
            </a:r>
            <a:r>
              <a:rPr lang="en-US" i="1" dirty="0" smtClean="0">
                <a:solidFill>
                  <a:srgbClr val="FF0000"/>
                </a:solidFill>
              </a:rPr>
              <a:t>give full opportunity </a:t>
            </a:r>
            <a:r>
              <a:rPr lang="en-US" i="1" dirty="0" smtClean="0"/>
              <a:t>to the parties to any proceedings to present their evidence and to make their submissions</a:t>
            </a:r>
            <a:r>
              <a:rPr lang="en-US" dirty="0" smtClean="0"/>
              <a:t> …</a:t>
            </a:r>
          </a:p>
          <a:p>
            <a:pPr lvl="1"/>
            <a:r>
              <a:rPr lang="en-US" dirty="0" smtClean="0"/>
              <a:t>… “when the rules of natural justice collide with a practice of the Board, the latter must give way”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5377"/>
          </a:xfrm>
        </p:spPr>
        <p:txBody>
          <a:bodyPr>
            <a:normAutofit/>
          </a:bodyPr>
          <a:lstStyle/>
          <a:p>
            <a:r>
              <a:rPr lang="en-US" sz="3200" dirty="0" err="1" smtClean="0"/>
              <a:t>Labour</a:t>
            </a:r>
            <a:r>
              <a:rPr lang="en-US" sz="3200" dirty="0" smtClean="0"/>
              <a:t> Relations Board Act, 1944</a:t>
            </a:r>
            <a:endParaRPr lang="en-US" sz="3200" dirty="0"/>
          </a:p>
        </p:txBody>
      </p:sp>
      <p:sp>
        <p:nvSpPr>
          <p:cNvPr id="3" name="Content Placeholder 2"/>
          <p:cNvSpPr>
            <a:spLocks noGrp="1"/>
          </p:cNvSpPr>
          <p:nvPr>
            <p:ph idx="1"/>
          </p:nvPr>
        </p:nvSpPr>
        <p:spPr>
          <a:xfrm>
            <a:off x="194380" y="920016"/>
            <a:ext cx="8773057" cy="5753333"/>
          </a:xfrm>
        </p:spPr>
        <p:txBody>
          <a:bodyPr>
            <a:normAutofit fontScale="40000" lnSpcReduction="20000"/>
          </a:bodyPr>
          <a:lstStyle/>
          <a:p>
            <a:pPr>
              <a:buNone/>
            </a:pPr>
            <a:r>
              <a:rPr lang="en-US" sz="4250" dirty="0" smtClean="0"/>
              <a:t>Sec. 102 (2) The Board shall be composed of a chairman, one or more vice-chairmen and as many members equal in number representative of employers and employees respectively as the Lieutenant Governor in Council considers </a:t>
            </a:r>
            <a:r>
              <a:rPr lang="en-US" sz="4250" dirty="0" smtClean="0">
                <a:solidFill>
                  <a:srgbClr val="FF0000"/>
                </a:solidFill>
              </a:rPr>
              <a:t>proper</a:t>
            </a:r>
            <a:r>
              <a:rPr lang="en-US" sz="4250" dirty="0" smtClean="0"/>
              <a:t>, all of whom shall be appointed by the Lieutenant Governor in Council.</a:t>
            </a:r>
          </a:p>
          <a:p>
            <a:pPr>
              <a:buNone/>
            </a:pPr>
            <a:r>
              <a:rPr lang="en-US" sz="4250" dirty="0" smtClean="0"/>
              <a:t> (4) The chairman or, in the case of his absence from the office of the Board or his inability to act, the alternate chairman shall from time to time assign the members of the Board to its various divisions and may change any such assignment at any time.</a:t>
            </a:r>
          </a:p>
          <a:p>
            <a:pPr>
              <a:buNone/>
            </a:pPr>
            <a:r>
              <a:rPr lang="en-US" sz="4250" dirty="0" smtClean="0"/>
              <a:t>(8) Each member of the Board shall, before entering upon his duties, take and subscribe before the Clerk of the Executive Council and file in his office an </a:t>
            </a:r>
            <a:r>
              <a:rPr lang="en-US" sz="4250" dirty="0" smtClean="0">
                <a:solidFill>
                  <a:srgbClr val="FF0000"/>
                </a:solidFill>
              </a:rPr>
              <a:t>oath </a:t>
            </a:r>
            <a:r>
              <a:rPr lang="en-US" sz="4250" dirty="0" smtClean="0"/>
              <a:t>of office in the following form:</a:t>
            </a:r>
          </a:p>
          <a:p>
            <a:pPr>
              <a:buNone/>
            </a:pPr>
            <a:r>
              <a:rPr lang="en-US" sz="4250" dirty="0" smtClean="0"/>
              <a:t>I do solemnly swear that I will </a:t>
            </a:r>
            <a:r>
              <a:rPr lang="en-US" sz="4250" dirty="0" smtClean="0">
                <a:solidFill>
                  <a:srgbClr val="FF0000"/>
                </a:solidFill>
              </a:rPr>
              <a:t>faithfully, truly and impartially</a:t>
            </a:r>
            <a:r>
              <a:rPr lang="en-US" sz="4250" dirty="0" smtClean="0"/>
              <a:t> to the best of my judgment, skill and ability, execute and perform the office of chairman (or vice-chairman or member) of the Ontario </a:t>
            </a:r>
            <a:r>
              <a:rPr lang="en-US" sz="4250" dirty="0" err="1" smtClean="0"/>
              <a:t>Labour</a:t>
            </a:r>
            <a:r>
              <a:rPr lang="en-US" sz="4250" dirty="0" smtClean="0"/>
              <a:t> Relations Board and I will not, except in the discharge of my duties, disclose to any person any of the evidence or any other matter brought before the Board. So help me God.</a:t>
            </a:r>
          </a:p>
          <a:p>
            <a:pPr>
              <a:buNone/>
            </a:pPr>
            <a:r>
              <a:rPr lang="en-US" sz="4250" dirty="0" smtClean="0"/>
              <a:t>(9) The chairman or a vice-chairman, one member representative of employers and one member representative of employees constitute a quorum and are sufficient for the exercise of all the jurisdiction and powers of the Board.</a:t>
            </a:r>
          </a:p>
          <a:p>
            <a:pPr>
              <a:buNone/>
            </a:pPr>
            <a:r>
              <a:rPr lang="en-US" sz="4250" dirty="0" smtClean="0"/>
              <a:t>(10) The Board may sit in two or more divisions simultaneously so long as a quorum of the Board is present in each division.</a:t>
            </a:r>
          </a:p>
          <a:p>
            <a:pPr>
              <a:buNone/>
            </a:pPr>
            <a:r>
              <a:rPr lang="en-US" sz="4250" dirty="0" smtClean="0"/>
              <a:t> (13) The Board shall </a:t>
            </a:r>
            <a:r>
              <a:rPr lang="en-US" sz="4250" dirty="0" smtClean="0">
                <a:solidFill>
                  <a:srgbClr val="FF0000"/>
                </a:solidFill>
              </a:rPr>
              <a:t>determine its own practice and procedure </a:t>
            </a:r>
            <a:r>
              <a:rPr lang="en-US" sz="4250" dirty="0" smtClean="0"/>
              <a:t>but shall </a:t>
            </a:r>
            <a:r>
              <a:rPr lang="en-US" sz="4250" dirty="0" smtClean="0">
                <a:solidFill>
                  <a:srgbClr val="FF0000"/>
                </a:solidFill>
              </a:rPr>
              <a:t>give full opportunity </a:t>
            </a:r>
            <a:r>
              <a:rPr lang="en-US" sz="4250" dirty="0" smtClean="0"/>
              <a:t>to the parties to any proceedings to present their evidence and to make their submissions, and the Board may, subject to the approval of the Lieutenant Governor in Council, </a:t>
            </a:r>
            <a:r>
              <a:rPr lang="en-US" sz="4250" dirty="0" smtClean="0">
                <a:solidFill>
                  <a:srgbClr val="FF0000"/>
                </a:solidFill>
              </a:rPr>
              <a:t>make rules governing its practice and procedure </a:t>
            </a:r>
            <a:r>
              <a:rPr lang="en-US" sz="4250" dirty="0" smtClean="0"/>
              <a:t>and the exercise of its powers and prescribing such forms as are considered advisable.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8620"/>
          </a:xfrm>
        </p:spPr>
        <p:txBody>
          <a:bodyPr/>
          <a:lstStyle/>
          <a:p>
            <a:r>
              <a:rPr lang="en-US" dirty="0" smtClean="0"/>
              <a:t>Or just the preamble…	</a:t>
            </a:r>
            <a:endParaRPr lang="en-US" dirty="0"/>
          </a:p>
        </p:txBody>
      </p:sp>
      <p:sp>
        <p:nvSpPr>
          <p:cNvPr id="3" name="Content Placeholder 2"/>
          <p:cNvSpPr>
            <a:spLocks noGrp="1"/>
          </p:cNvSpPr>
          <p:nvPr>
            <p:ph idx="1"/>
          </p:nvPr>
        </p:nvSpPr>
        <p:spPr>
          <a:xfrm>
            <a:off x="457200" y="1386502"/>
            <a:ext cx="8229600" cy="2403808"/>
          </a:xfrm>
        </p:spPr>
        <p:txBody>
          <a:bodyPr>
            <a:normAutofit fontScale="85000" lnSpcReduction="10000"/>
          </a:bodyPr>
          <a:lstStyle/>
          <a:p>
            <a:pPr>
              <a:buNone/>
            </a:pPr>
            <a:r>
              <a:rPr lang="en-US" dirty="0" smtClean="0"/>
              <a:t>Whereas it is in the public interest of the Province of Ontario to further harmonious relations between employers and employees by encouraging the practice and procedure of collective bargaining between employers and trade unions as the freely designated representatives of employees.</a:t>
            </a:r>
          </a:p>
          <a:p>
            <a:pPr>
              <a:buNone/>
            </a:pPr>
            <a:endParaRPr lang="en-US" dirty="0"/>
          </a:p>
        </p:txBody>
      </p:sp>
      <p:pic>
        <p:nvPicPr>
          <p:cNvPr id="4" name="Picture 3" descr="peace_on_earth_NG.jpg"/>
          <p:cNvPicPr>
            <a:picLocks noChangeAspect="1"/>
          </p:cNvPicPr>
          <p:nvPr/>
        </p:nvPicPr>
        <p:blipFill>
          <a:blip r:embed="rId2"/>
          <a:stretch>
            <a:fillRect/>
          </a:stretch>
        </p:blipFill>
        <p:spPr>
          <a:xfrm>
            <a:off x="2501034" y="3948400"/>
            <a:ext cx="3537732" cy="2867815"/>
          </a:xfrm>
          <a:prstGeom prst="rect">
            <a:avLst/>
          </a:prstGeom>
        </p:spPr>
      </p:pic>
      <p:pic>
        <p:nvPicPr>
          <p:cNvPr id="5" name="Picture 4"/>
          <p:cNvPicPr>
            <a:picLocks noChangeAspect="1"/>
          </p:cNvPicPr>
          <p:nvPr/>
        </p:nvPicPr>
        <p:blipFill>
          <a:blip r:embed="rId3"/>
          <a:stretch>
            <a:fillRect/>
          </a:stretch>
        </p:blipFill>
        <p:spPr>
          <a:xfrm>
            <a:off x="7130797" y="78402"/>
            <a:ext cx="1854200" cy="1308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4957"/>
          </a:xfrm>
        </p:spPr>
        <p:txBody>
          <a:bodyPr>
            <a:normAutofit fontScale="90000"/>
          </a:bodyPr>
          <a:lstStyle/>
          <a:p>
            <a:r>
              <a:rPr lang="en-US" sz="3200" dirty="0" smtClean="0"/>
              <a:t>The Way We Do Things Around Here: </a:t>
            </a:r>
            <a:br>
              <a:rPr lang="en-US" sz="3200" dirty="0" smtClean="0"/>
            </a:br>
            <a:r>
              <a:rPr lang="en-US" sz="3200" dirty="0" smtClean="0"/>
              <a:t>A Self-Defensive Tour de Force	</a:t>
            </a:r>
            <a:endParaRPr lang="en-US" sz="3200" dirty="0"/>
          </a:p>
        </p:txBody>
      </p:sp>
      <p:sp>
        <p:nvSpPr>
          <p:cNvPr id="3" name="Content Placeholder 2"/>
          <p:cNvSpPr>
            <a:spLocks noGrp="1"/>
          </p:cNvSpPr>
          <p:nvPr>
            <p:ph idx="1"/>
          </p:nvPr>
        </p:nvSpPr>
        <p:spPr>
          <a:xfrm>
            <a:off x="168463" y="1049596"/>
            <a:ext cx="8811933" cy="5808404"/>
          </a:xfrm>
        </p:spPr>
        <p:txBody>
          <a:bodyPr>
            <a:noAutofit/>
          </a:bodyPr>
          <a:lstStyle/>
          <a:p>
            <a:r>
              <a:rPr lang="en-US" sz="1600" dirty="0" smtClean="0"/>
              <a:t>“Industrial peace”</a:t>
            </a:r>
          </a:p>
          <a:p>
            <a:pPr lvl="1"/>
            <a:r>
              <a:rPr lang="en-US" sz="1600" dirty="0" smtClean="0"/>
              <a:t>Tripartite agency:  Board, employer (management), employee (</a:t>
            </a:r>
            <a:r>
              <a:rPr lang="en-US" sz="1600" dirty="0" err="1" smtClean="0"/>
              <a:t>labour</a:t>
            </a:r>
            <a:r>
              <a:rPr lang="en-US" sz="1600" dirty="0" smtClean="0"/>
              <a:t>)</a:t>
            </a:r>
          </a:p>
          <a:p>
            <a:pPr lvl="1"/>
            <a:r>
              <a:rPr lang="en-US" sz="1600" dirty="0" smtClean="0"/>
              <a:t>“self (!)-regulation (!)”</a:t>
            </a:r>
          </a:p>
          <a:p>
            <a:pPr lvl="1"/>
            <a:r>
              <a:rPr lang="en-US" sz="1600" dirty="0" smtClean="0"/>
              <a:t>Uniqueness, novelty (40 years): We are not at all like courts!</a:t>
            </a:r>
          </a:p>
          <a:p>
            <a:pPr lvl="2"/>
            <a:r>
              <a:rPr lang="en-US" sz="1600" dirty="0" smtClean="0"/>
              <a:t>“difficulty of strictly applying common law concepts such as bias”</a:t>
            </a:r>
          </a:p>
          <a:p>
            <a:pPr lvl="3"/>
            <a:r>
              <a:rPr lang="en-US" sz="1400" dirty="0" err="1" smtClean="0"/>
              <a:t>Nemo</a:t>
            </a:r>
            <a:r>
              <a:rPr lang="en-US" sz="1400" dirty="0" smtClean="0"/>
              <a:t> </a:t>
            </a:r>
            <a:r>
              <a:rPr lang="en-US" sz="1400" dirty="0" err="1" smtClean="0"/>
              <a:t>iudex</a:t>
            </a:r>
            <a:r>
              <a:rPr lang="en-US" sz="1400" dirty="0" smtClean="0"/>
              <a:t> (in </a:t>
            </a:r>
            <a:r>
              <a:rPr lang="en-US" sz="1400" dirty="0" err="1" smtClean="0"/>
              <a:t>causa</a:t>
            </a:r>
            <a:r>
              <a:rPr lang="en-US" sz="1400" dirty="0" smtClean="0"/>
              <a:t> </a:t>
            </a:r>
            <a:r>
              <a:rPr lang="en-US" sz="1400" dirty="0" err="1" smtClean="0"/>
              <a:t>sua</a:t>
            </a:r>
            <a:r>
              <a:rPr lang="en-US" sz="1400" dirty="0" smtClean="0"/>
              <a:t>)</a:t>
            </a:r>
          </a:p>
          <a:p>
            <a:pPr lvl="2"/>
            <a:r>
              <a:rPr lang="en-US" sz="1600" dirty="0" smtClean="0"/>
              <a:t>But also: long-standing practice of Full Board (disruptive effect)</a:t>
            </a:r>
          </a:p>
          <a:p>
            <a:pPr lvl="3"/>
            <a:r>
              <a:rPr lang="en-US" sz="1400" dirty="0" smtClean="0"/>
              <a:t>The new common law (of the Board)</a:t>
            </a:r>
          </a:p>
          <a:p>
            <a:r>
              <a:rPr lang="en-US" sz="1600" dirty="0" smtClean="0"/>
              <a:t>Act: Broad discretion (in interpreting act)</a:t>
            </a:r>
          </a:p>
          <a:p>
            <a:pPr lvl="1"/>
            <a:r>
              <a:rPr lang="en-US" sz="1600" dirty="0" smtClean="0"/>
              <a:t>“At this level of ‘administrative law’, law and policy are to a large degree inseparable.”</a:t>
            </a:r>
          </a:p>
          <a:p>
            <a:pPr lvl="1"/>
            <a:r>
              <a:rPr lang="en-US" sz="1600" dirty="0" smtClean="0"/>
              <a:t>“Board </a:t>
            </a:r>
            <a:r>
              <a:rPr lang="en-US" sz="1600" dirty="0" smtClean="0">
                <a:solidFill>
                  <a:srgbClr val="FF0000"/>
                </a:solidFill>
              </a:rPr>
              <a:t>law</a:t>
            </a:r>
            <a:r>
              <a:rPr lang="en-US" sz="1600" dirty="0" smtClean="0"/>
              <a:t>”</a:t>
            </a:r>
          </a:p>
          <a:p>
            <a:pPr lvl="1"/>
            <a:r>
              <a:rPr lang="en-US" sz="1600" dirty="0" smtClean="0"/>
              <a:t>Fuller: “need for uniformity and stability in the application of the statute and the discretions contained therein”</a:t>
            </a:r>
          </a:p>
          <a:p>
            <a:pPr lvl="2"/>
            <a:r>
              <a:rPr lang="en-US" sz="1600" dirty="0" smtClean="0"/>
              <a:t>80% withdrawn, dismissed, settled, etc. w/o decision</a:t>
            </a:r>
          </a:p>
          <a:p>
            <a:pPr lvl="2"/>
            <a:r>
              <a:rPr lang="en-US" sz="1600" dirty="0" smtClean="0"/>
              <a:t>“great incentive for the Board to articulate its politics clearly and, once articulated, to maintain and apply them”</a:t>
            </a:r>
          </a:p>
          <a:p>
            <a:pPr lvl="1"/>
            <a:r>
              <a:rPr lang="en-US" sz="1600" dirty="0" smtClean="0"/>
              <a:t>But also “reserves right to change its policies are required”</a:t>
            </a:r>
          </a:p>
          <a:p>
            <a:pPr lvl="2"/>
            <a:r>
              <a:rPr lang="en-US" sz="1600" dirty="0" smtClean="0"/>
              <a:t>“to perform its job effectively”; “maximum regulatory effectiveness”</a:t>
            </a:r>
          </a:p>
          <a:p>
            <a:pPr lvl="3"/>
            <a:r>
              <a:rPr lang="en-US" sz="1400" dirty="0" smtClean="0"/>
              <a:t>Plus, it’s really BIG (48+ full- and part-time members!)</a:t>
            </a:r>
          </a:p>
          <a:p>
            <a:pPr lvl="2"/>
            <a:r>
              <a:rPr lang="en-US" sz="1600" dirty="0" smtClean="0"/>
              <a:t>Board knows best</a:t>
            </a:r>
          </a:p>
        </p:txBody>
      </p:sp>
      <p:pic>
        <p:nvPicPr>
          <p:cNvPr id="5" name="Picture 4" descr="hand-peace-2.jpg"/>
          <p:cNvPicPr>
            <a:picLocks noChangeAspect="1"/>
          </p:cNvPicPr>
          <p:nvPr/>
        </p:nvPicPr>
        <p:blipFill>
          <a:blip r:embed="rId2"/>
          <a:stretch>
            <a:fillRect/>
          </a:stretch>
        </p:blipFill>
        <p:spPr>
          <a:xfrm>
            <a:off x="7322975" y="1477207"/>
            <a:ext cx="1363825" cy="13638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solidated Bathurst original decision page 1.jpg"/>
          <p:cNvPicPr>
            <a:picLocks noChangeAspect="1"/>
          </p:cNvPicPr>
          <p:nvPr/>
        </p:nvPicPr>
        <p:blipFill>
          <a:blip r:embed="rId2"/>
          <a:stretch>
            <a:fillRect/>
          </a:stretch>
        </p:blipFill>
        <p:spPr>
          <a:xfrm>
            <a:off x="868235" y="-518319"/>
            <a:ext cx="7218009" cy="77747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9461"/>
          </a:xfrm>
        </p:spPr>
        <p:txBody>
          <a:bodyPr>
            <a:normAutofit/>
          </a:bodyPr>
          <a:lstStyle/>
          <a:p>
            <a:r>
              <a:rPr lang="en-US" sz="3200" dirty="0" smtClean="0"/>
              <a:t>The Full Board	</a:t>
            </a:r>
            <a:endParaRPr lang="en-US" sz="3200" dirty="0"/>
          </a:p>
        </p:txBody>
      </p:sp>
      <p:sp>
        <p:nvSpPr>
          <p:cNvPr id="3" name="Content Placeholder 2"/>
          <p:cNvSpPr>
            <a:spLocks noGrp="1"/>
          </p:cNvSpPr>
          <p:nvPr>
            <p:ph idx="1"/>
          </p:nvPr>
        </p:nvSpPr>
        <p:spPr>
          <a:xfrm>
            <a:off x="0" y="1088470"/>
            <a:ext cx="8980396" cy="4198109"/>
          </a:xfrm>
        </p:spPr>
        <p:txBody>
          <a:bodyPr>
            <a:normAutofit fontScale="62500" lnSpcReduction="20000"/>
          </a:bodyPr>
          <a:lstStyle/>
          <a:p>
            <a:r>
              <a:rPr lang="en-US" dirty="0" smtClean="0"/>
              <a:t>“facilitate a maximum understanding and appreciation throughout the Board of policy developments and to evaluate fully the practical consequences of proposed policy initiatives on </a:t>
            </a:r>
            <a:r>
              <a:rPr lang="en-US" dirty="0" err="1" smtClean="0"/>
              <a:t>labour</a:t>
            </a:r>
            <a:r>
              <a:rPr lang="en-US" dirty="0" smtClean="0"/>
              <a:t> relations and the economy in the Province”</a:t>
            </a:r>
          </a:p>
          <a:p>
            <a:r>
              <a:rPr lang="en-US" dirty="0" smtClean="0"/>
              <a:t>But panel “to make the ultimate decision” and “discussion at a Full Board meeting is limited to the policy implications of a draft decision”</a:t>
            </a:r>
          </a:p>
          <a:p>
            <a:r>
              <a:rPr lang="en-US" dirty="0" smtClean="0"/>
              <a:t>Draft decision, no vote, no attendance, no minutes</a:t>
            </a:r>
          </a:p>
          <a:p>
            <a:r>
              <a:rPr lang="en-US" dirty="0" smtClean="0"/>
              <a:t>“The meetings invariably conclude with the Chairman thanking the members of the panel for outlining their problem to the entire Board and indicating that all Board members look forward to that panel’s final decision whatever it might be.”  Well, in that case…</a:t>
            </a:r>
          </a:p>
          <a:p>
            <a:r>
              <a:rPr lang="en-US" dirty="0" smtClean="0"/>
              <a:t>“Bad” Alternative:</a:t>
            </a:r>
          </a:p>
          <a:p>
            <a:pPr lvl="1"/>
            <a:r>
              <a:rPr lang="en-US" dirty="0" smtClean="0"/>
              <a:t>“driven to discuss … cases informally” !? Oh my!  Say it </a:t>
            </a:r>
            <a:r>
              <a:rPr lang="en-US" dirty="0" err="1" smtClean="0"/>
              <a:t>ain’t</a:t>
            </a:r>
            <a:r>
              <a:rPr lang="en-US" dirty="0" smtClean="0"/>
              <a:t> so!?</a:t>
            </a:r>
          </a:p>
          <a:p>
            <a:r>
              <a:rPr lang="en-US" dirty="0" smtClean="0"/>
              <a:t>We do this all the time: Thursday lunch meetings, convened by The Chairman of the Board, who is also the Chief Executive Officer, to discuss case processing using “computerized case status print-outs”(!)</a:t>
            </a:r>
          </a:p>
          <a:p>
            <a:pPr>
              <a:buNone/>
            </a:pPr>
            <a:endParaRPr lang="en-US" dirty="0"/>
          </a:p>
        </p:txBody>
      </p:sp>
      <p:pic>
        <p:nvPicPr>
          <p:cNvPr id="4" name="Picture 3" descr="lunch.jpeg"/>
          <p:cNvPicPr>
            <a:picLocks noChangeAspect="1"/>
          </p:cNvPicPr>
          <p:nvPr/>
        </p:nvPicPr>
        <p:blipFill>
          <a:blip r:embed="rId2"/>
          <a:stretch>
            <a:fillRect/>
          </a:stretch>
        </p:blipFill>
        <p:spPr>
          <a:xfrm>
            <a:off x="5231680" y="4997024"/>
            <a:ext cx="2794225" cy="1860976"/>
          </a:xfrm>
          <a:prstGeom prst="rect">
            <a:avLst/>
          </a:prstGeom>
        </p:spPr>
      </p:pic>
      <p:pic>
        <p:nvPicPr>
          <p:cNvPr id="5" name="Picture 4" descr="senate01.jpg"/>
          <p:cNvPicPr>
            <a:picLocks noChangeAspect="1"/>
          </p:cNvPicPr>
          <p:nvPr/>
        </p:nvPicPr>
        <p:blipFill>
          <a:blip r:embed="rId3"/>
          <a:stretch>
            <a:fillRect/>
          </a:stretch>
        </p:blipFill>
        <p:spPr>
          <a:xfrm>
            <a:off x="1429104" y="5157939"/>
            <a:ext cx="2254818" cy="1700061"/>
          </a:xfrm>
          <a:prstGeom prst="rect">
            <a:avLst/>
          </a:prstGeom>
        </p:spPr>
      </p:pic>
      <p:sp>
        <p:nvSpPr>
          <p:cNvPr id="6" name="Equal 5"/>
          <p:cNvSpPr/>
          <p:nvPr/>
        </p:nvSpPr>
        <p:spPr>
          <a:xfrm>
            <a:off x="4081998" y="5662952"/>
            <a:ext cx="686813" cy="561296"/>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4251"/>
          </a:xfrm>
        </p:spPr>
        <p:txBody>
          <a:bodyPr>
            <a:normAutofit/>
          </a:bodyPr>
          <a:lstStyle/>
          <a:p>
            <a:r>
              <a:rPr lang="en-US" sz="3200" dirty="0" smtClean="0"/>
              <a:t>We are just like courts!</a:t>
            </a:r>
            <a:endParaRPr lang="en-US" sz="3200" dirty="0"/>
          </a:p>
        </p:txBody>
      </p:sp>
      <p:sp>
        <p:nvSpPr>
          <p:cNvPr id="3" name="Content Placeholder 2"/>
          <p:cNvSpPr>
            <a:spLocks noGrp="1"/>
          </p:cNvSpPr>
          <p:nvPr>
            <p:ph idx="1"/>
          </p:nvPr>
        </p:nvSpPr>
        <p:spPr>
          <a:xfrm>
            <a:off x="457200" y="1140301"/>
            <a:ext cx="8229600" cy="4107674"/>
          </a:xfrm>
        </p:spPr>
        <p:txBody>
          <a:bodyPr>
            <a:normAutofit fontScale="70000" lnSpcReduction="20000"/>
          </a:bodyPr>
          <a:lstStyle/>
          <a:p>
            <a:r>
              <a:rPr lang="en-US" dirty="0" smtClean="0"/>
              <a:t>Who would dare “probe the mental processes” of judges (or jurors)?  No one</a:t>
            </a:r>
          </a:p>
          <a:p>
            <a:pPr lvl="1"/>
            <a:r>
              <a:rPr lang="en-US" dirty="0" smtClean="0"/>
              <a:t>The “inherent nature of judicial </a:t>
            </a:r>
            <a:r>
              <a:rPr lang="en-US" dirty="0" err="1" smtClean="0"/>
              <a:t>decisionmaking</a:t>
            </a:r>
            <a:r>
              <a:rPr lang="en-US" dirty="0" smtClean="0"/>
              <a:t> (!) and administrative law making (!)” is at stake</a:t>
            </a:r>
          </a:p>
          <a:p>
            <a:pPr lvl="1"/>
            <a:r>
              <a:rPr lang="en-US" dirty="0" smtClean="0"/>
              <a:t>“Is it seriously open for a litigant to question Supreme Court justices or other judges about their post-hearing reading, their thinking, and the contribution of their law clerks or brother judges to the </a:t>
            </a:r>
            <a:r>
              <a:rPr lang="en-US" dirty="0" smtClean="0">
                <a:solidFill>
                  <a:srgbClr val="FF0000"/>
                </a:solidFill>
              </a:rPr>
              <a:t>ideas </a:t>
            </a:r>
            <a:r>
              <a:rPr lang="en-US" dirty="0" smtClean="0"/>
              <a:t>expressed in an opinion </a:t>
            </a:r>
            <a:r>
              <a:rPr lang="en-US" dirty="0" smtClean="0">
                <a:solidFill>
                  <a:srgbClr val="FF0000"/>
                </a:solidFill>
              </a:rPr>
              <a:t>published under a justice’s name</a:t>
            </a:r>
            <a:r>
              <a:rPr lang="en-US" dirty="0" smtClean="0"/>
              <a:t>?” No, of course not…?</a:t>
            </a:r>
          </a:p>
          <a:p>
            <a:pPr lvl="1"/>
            <a:r>
              <a:rPr lang="en-US" dirty="0" smtClean="0"/>
              <a:t>We are important, too!  “</a:t>
            </a:r>
            <a:r>
              <a:rPr lang="en-US" dirty="0" err="1" smtClean="0"/>
              <a:t>administrator[s</a:t>
            </a:r>
            <a:r>
              <a:rPr lang="en-US" dirty="0" smtClean="0"/>
              <a:t>] of an important public statute embracing a complex of socio-economic objectives”</a:t>
            </a:r>
          </a:p>
          <a:p>
            <a:pPr lvl="2"/>
            <a:r>
              <a:rPr lang="en-US" dirty="0" smtClean="0"/>
              <a:t>Contrast (Kafka): “administrative agency manned internally by a host of anonymous civil service advisors” </a:t>
            </a:r>
          </a:p>
          <a:p>
            <a:r>
              <a:rPr lang="en-US" dirty="0" smtClean="0"/>
              <a:t>So (lawyers, courts, anybody) show us some respect/deference!</a:t>
            </a:r>
            <a:endParaRPr lang="en-US" dirty="0"/>
          </a:p>
        </p:txBody>
      </p:sp>
      <p:pic>
        <p:nvPicPr>
          <p:cNvPr id="4" name="Picture 3" descr="perkins.jpg"/>
          <p:cNvPicPr>
            <a:picLocks noChangeAspect="1"/>
          </p:cNvPicPr>
          <p:nvPr/>
        </p:nvPicPr>
        <p:blipFill>
          <a:blip r:embed="rId2"/>
          <a:stretch>
            <a:fillRect/>
          </a:stretch>
        </p:blipFill>
        <p:spPr>
          <a:xfrm>
            <a:off x="5504916" y="4986955"/>
            <a:ext cx="2338807" cy="1871045"/>
          </a:xfrm>
          <a:prstGeom prst="rect">
            <a:avLst/>
          </a:prstGeom>
        </p:spPr>
      </p:pic>
      <p:pic>
        <p:nvPicPr>
          <p:cNvPr id="5" name="Picture 4" descr="judge-judy.jpg"/>
          <p:cNvPicPr>
            <a:picLocks noChangeAspect="1"/>
          </p:cNvPicPr>
          <p:nvPr/>
        </p:nvPicPr>
        <p:blipFill>
          <a:blip r:embed="rId3"/>
          <a:stretch>
            <a:fillRect/>
          </a:stretch>
        </p:blipFill>
        <p:spPr>
          <a:xfrm>
            <a:off x="1312475" y="4978705"/>
            <a:ext cx="2505727" cy="1879295"/>
          </a:xfrm>
          <a:prstGeom prst="rect">
            <a:avLst/>
          </a:prstGeom>
        </p:spPr>
      </p:pic>
      <p:sp>
        <p:nvSpPr>
          <p:cNvPr id="6" name="Not Equal 5"/>
          <p:cNvSpPr/>
          <p:nvPr/>
        </p:nvSpPr>
        <p:spPr>
          <a:xfrm>
            <a:off x="4457801" y="5785728"/>
            <a:ext cx="466514" cy="453529"/>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9041"/>
          </a:xfrm>
        </p:spPr>
        <p:txBody>
          <a:bodyPr>
            <a:normAutofit/>
          </a:bodyPr>
          <a:lstStyle/>
          <a:p>
            <a:r>
              <a:rPr lang="en-US" sz="3200" dirty="0" smtClean="0"/>
              <a:t>This case</a:t>
            </a:r>
            <a:endParaRPr lang="en-US" sz="3200" dirty="0"/>
          </a:p>
        </p:txBody>
      </p:sp>
      <p:sp>
        <p:nvSpPr>
          <p:cNvPr id="3" name="Content Placeholder 2"/>
          <p:cNvSpPr>
            <a:spLocks noGrp="1"/>
          </p:cNvSpPr>
          <p:nvPr>
            <p:ph idx="1"/>
          </p:nvPr>
        </p:nvSpPr>
        <p:spPr>
          <a:xfrm>
            <a:off x="457200" y="1023681"/>
            <a:ext cx="8229600" cy="4029924"/>
          </a:xfrm>
        </p:spPr>
        <p:txBody>
          <a:bodyPr>
            <a:normAutofit fontScale="77500" lnSpcReduction="20000"/>
          </a:bodyPr>
          <a:lstStyle/>
          <a:p>
            <a:r>
              <a:rPr lang="en-US" dirty="0" smtClean="0"/>
              <a:t>Full Board didn’t go into facts, only policy</a:t>
            </a:r>
          </a:p>
          <a:p>
            <a:pPr lvl="1"/>
            <a:r>
              <a:rPr lang="en-US" dirty="0" smtClean="0"/>
              <a:t>To wit, “unsolicited disclosure in collective bargaining”</a:t>
            </a:r>
          </a:p>
          <a:p>
            <a:pPr lvl="2"/>
            <a:r>
              <a:rPr lang="en-US" dirty="0" smtClean="0"/>
              <a:t>Did employer have to disclose </a:t>
            </a:r>
            <a:r>
              <a:rPr lang="en-US" dirty="0" err="1" smtClean="0"/>
              <a:t>sua</a:t>
            </a:r>
            <a:r>
              <a:rPr lang="en-US" dirty="0" smtClean="0"/>
              <a:t> </a:t>
            </a:r>
            <a:r>
              <a:rPr lang="en-US" dirty="0" err="1" smtClean="0"/>
              <a:t>sponte</a:t>
            </a:r>
            <a:r>
              <a:rPr lang="en-US" dirty="0" smtClean="0"/>
              <a:t> plans to close factory?</a:t>
            </a:r>
          </a:p>
          <a:p>
            <a:pPr lvl="1"/>
            <a:r>
              <a:rPr lang="en-US" dirty="0" smtClean="0"/>
              <a:t>“In addition to Board members, the Registrar of the Board and its solicitors </a:t>
            </a:r>
            <a:r>
              <a:rPr lang="en-US" dirty="0" smtClean="0">
                <a:solidFill>
                  <a:srgbClr val="FF0000"/>
                </a:solidFill>
              </a:rPr>
              <a:t>may have been </a:t>
            </a:r>
            <a:r>
              <a:rPr lang="en-US" dirty="0" smtClean="0"/>
              <a:t>in attendance.”(!)</a:t>
            </a:r>
          </a:p>
          <a:p>
            <a:r>
              <a:rPr lang="en-US" dirty="0" smtClean="0"/>
              <a:t>Conclusion: “It is our view that the Full Board meeting procedure described above … comply with the principles of natural justice … and, as well, accord with </a:t>
            </a:r>
            <a:r>
              <a:rPr lang="en-US" dirty="0" err="1" smtClean="0"/>
              <a:t>s</a:t>
            </a:r>
            <a:r>
              <a:rPr lang="en-US" dirty="0" smtClean="0"/>
              <a:t>. 102(13)…”</a:t>
            </a:r>
          </a:p>
          <a:p>
            <a:pPr lvl="1"/>
            <a:r>
              <a:rPr lang="en-US" dirty="0" smtClean="0"/>
              <a:t>“natural justice, sensibly applied”</a:t>
            </a:r>
          </a:p>
          <a:p>
            <a:r>
              <a:rPr lang="en-US" dirty="0" smtClean="0"/>
              <a:t>Again, </a:t>
            </a:r>
            <a:r>
              <a:rPr lang="en-US" dirty="0" err="1" smtClean="0"/>
              <a:t>Laskin</a:t>
            </a:r>
            <a:r>
              <a:rPr lang="en-US" dirty="0" smtClean="0"/>
              <a:t> (out with the old): “beginning of </a:t>
            </a:r>
            <a:r>
              <a:rPr lang="en-US" dirty="0" err="1" smtClean="0"/>
              <a:t>labour</a:t>
            </a:r>
            <a:r>
              <a:rPr lang="en-US" dirty="0" smtClean="0"/>
              <a:t> relations legislation” vs. today (mid-20th </a:t>
            </a:r>
            <a:r>
              <a:rPr lang="en-US" dirty="0" err="1" smtClean="0"/>
              <a:t>c</a:t>
            </a:r>
            <a:r>
              <a:rPr lang="en-US" dirty="0" smtClean="0"/>
              <a:t>.)</a:t>
            </a:r>
          </a:p>
          <a:p>
            <a:pPr lvl="1"/>
            <a:r>
              <a:rPr lang="en-US" dirty="0" smtClean="0"/>
              <a:t>“so-called right of the individual to bargain individually” </a:t>
            </a:r>
            <a:endParaRPr lang="en-US" dirty="0"/>
          </a:p>
        </p:txBody>
      </p:sp>
      <p:pic>
        <p:nvPicPr>
          <p:cNvPr id="4" name="Picture 3" descr="empty.jpg"/>
          <p:cNvPicPr>
            <a:picLocks noChangeAspect="1"/>
          </p:cNvPicPr>
          <p:nvPr/>
        </p:nvPicPr>
        <p:blipFill>
          <a:blip r:embed="rId2"/>
          <a:stretch>
            <a:fillRect/>
          </a:stretch>
        </p:blipFill>
        <p:spPr>
          <a:xfrm>
            <a:off x="1231441" y="5053605"/>
            <a:ext cx="2517458" cy="1804395"/>
          </a:xfrm>
          <a:prstGeom prst="rect">
            <a:avLst/>
          </a:prstGeom>
        </p:spPr>
      </p:pic>
      <p:pic>
        <p:nvPicPr>
          <p:cNvPr id="5" name="Picture 4" descr="2008-01-08_105425.gif"/>
          <p:cNvPicPr>
            <a:picLocks noChangeAspect="1"/>
          </p:cNvPicPr>
          <p:nvPr/>
        </p:nvPicPr>
        <p:blipFill>
          <a:blip r:embed="rId3"/>
          <a:stretch>
            <a:fillRect/>
          </a:stretch>
        </p:blipFill>
        <p:spPr>
          <a:xfrm>
            <a:off x="5864876" y="5105034"/>
            <a:ext cx="2470396" cy="1752966"/>
          </a:xfrm>
          <a:prstGeom prst="rect">
            <a:avLst/>
          </a:prstGeom>
        </p:spPr>
      </p:pic>
      <p:sp>
        <p:nvSpPr>
          <p:cNvPr id="6" name="Right Arrow 5"/>
          <p:cNvSpPr/>
          <p:nvPr/>
        </p:nvSpPr>
        <p:spPr>
          <a:xfrm>
            <a:off x="4198627" y="5742319"/>
            <a:ext cx="1282913" cy="3071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1770</TotalTime>
  <Words>2672</Words>
  <Application>Microsoft Macintosh PowerPoint</Application>
  <PresentationFormat>On-screen Show (4:3)</PresentationFormat>
  <Paragraphs>293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Administrative Law </vt:lpstr>
      <vt:lpstr>Consolidated Bathurst Ontario Labour Relations Board (12/83) </vt:lpstr>
      <vt:lpstr>Labour Relations Board Act, 1944</vt:lpstr>
      <vt:lpstr>Or just the preamble… </vt:lpstr>
      <vt:lpstr>The Way We Do Things Around Here:  A Self-Defensive Tour de Force </vt:lpstr>
      <vt:lpstr>PowerPoint Presentation</vt:lpstr>
      <vt:lpstr>The Full Board </vt:lpstr>
      <vt:lpstr>We are just like courts!</vt:lpstr>
      <vt:lpstr>This case</vt:lpstr>
      <vt:lpstr>Consolidated Bathurst Divisional Court (5/85)</vt:lpstr>
      <vt:lpstr>Substance of Process</vt:lpstr>
      <vt:lpstr>Osler dissent… </vt:lpstr>
      <vt:lpstr>Same old, same old</vt:lpstr>
      <vt:lpstr>Court of Appeal (9/86)</vt:lpstr>
      <vt:lpstr>The Board at Work </vt:lpstr>
      <vt:lpstr>No natural justice problem</vt:lpstr>
      <vt:lpstr>Can Sup Ct (3/90)</vt:lpstr>
      <vt:lpstr>More Gonthier  </vt:lpstr>
      <vt:lpstr>Yet More Gonthier</vt:lpstr>
      <vt:lpstr>Gonthier, The End</vt:lpstr>
      <vt:lpstr>Sopinka dissent (+ Lamer)</vt:lpstr>
      <vt:lpstr>Sopinka 2</vt:lpstr>
      <vt:lpstr>The Baker Factors…</vt:lpstr>
      <vt:lpstr>Sopinka: Last and Least</vt:lpstr>
      <vt:lpstr>Sopinka dissent (+ Lamer)</vt:lpstr>
      <vt:lpstr>Sopinka 2</vt:lpstr>
      <vt:lpstr>The Baker Factors…</vt:lpstr>
      <vt:lpstr>Sopinka: Last and Least</vt:lpstr>
    </vt:vector>
  </TitlesOfParts>
  <Company>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 v. Canada</dc:title>
  <dc:creator>Markus Dubber</dc:creator>
  <cp:lastModifiedBy>Markus Dubber</cp:lastModifiedBy>
  <cp:revision>332</cp:revision>
  <dcterms:created xsi:type="dcterms:W3CDTF">2011-12-23T19:34:42Z</dcterms:created>
  <dcterms:modified xsi:type="dcterms:W3CDTF">2013-01-31T13:31:04Z</dcterms:modified>
</cp:coreProperties>
</file>