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69" r:id="rId16"/>
    <p:sldId id="270" r:id="rId17"/>
    <p:sldId id="27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90" d="100"/>
          <a:sy n="90" d="100"/>
        </p:scale>
        <p:origin x="-36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E62C9C-9566-9C4C-B617-3453FB0CCB7A}" type="datetimeFigureOut">
              <a:rPr lang="en-US" smtClean="0"/>
              <a:t>1/31/13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F8D0C-966B-6942-8044-B1BA580000FF}" type="slidenum">
              <a:rPr lang="en-US" smtClean="0"/>
              <a:t>‹#›</a:t>
            </a:fld>
            <a:endParaRPr lang="en-US"/>
          </a:p>
        </p:txBody>
      </p:sp>
    </p:spTree>
    <p:extLst>
      <p:ext uri="{BB962C8B-B14F-4D97-AF65-F5344CB8AC3E}">
        <p14:creationId xmlns:p14="http://schemas.microsoft.com/office/powerpoint/2010/main" val="12707412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45FACA-7EA6-C841-A96F-1E38BE8F927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65BCC1-7874-4A45-B617-53C54A040EF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5BCC1-7874-4A45-B617-53C54A040EF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5BCC1-7874-4A45-B617-53C54A040EF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5BCC1-7874-4A45-B617-53C54A040EF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65BCC1-7874-4A45-B617-53C54A040EF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65BCC1-7874-4A45-B617-53C54A040EFB}"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65BCC1-7874-4A45-B617-53C54A040EFB}" type="datetimeFigureOut">
              <a:rPr lang="en-US" smtClean="0"/>
              <a:pPr/>
              <a:t>1/31/13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65BCC1-7874-4A45-B617-53C54A040EFB}" type="datetimeFigureOut">
              <a:rPr lang="en-US" smtClean="0"/>
              <a:pPr/>
              <a:t>1/31/13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5BCC1-7874-4A45-B617-53C54A040EFB}" type="datetimeFigureOut">
              <a:rPr lang="en-US" smtClean="0"/>
              <a:pPr/>
              <a:t>1/31/13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5BCC1-7874-4A45-B617-53C54A040EFB}"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5BCC1-7874-4A45-B617-53C54A040EFB}"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CCAD2-0DBC-8641-9241-E31EBA2CDB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5BCC1-7874-4A45-B617-53C54A040EFB}" type="datetimeFigureOut">
              <a:rPr lang="en-US" smtClean="0"/>
              <a:pPr/>
              <a:t>1/31/13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CCAD2-0DBC-8641-9241-E31EBA2CDB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	</a:t>
            </a:r>
            <a:endParaRPr lang="en-US" dirty="0"/>
          </a:p>
        </p:txBody>
      </p:sp>
      <p:sp>
        <p:nvSpPr>
          <p:cNvPr id="3" name="Subtitle 2"/>
          <p:cNvSpPr>
            <a:spLocks noGrp="1"/>
          </p:cNvSpPr>
          <p:nvPr>
            <p:ph type="subTitle" idx="1"/>
          </p:nvPr>
        </p:nvSpPr>
        <p:spPr/>
        <p:txBody>
          <a:bodyPr/>
          <a:lstStyle/>
          <a:p>
            <a:r>
              <a:rPr lang="en-US" smtClean="0"/>
              <a:t>Markus </a:t>
            </a:r>
            <a:r>
              <a:rPr lang="en-US" smtClean="0"/>
              <a:t>Dubber</a:t>
            </a:r>
            <a:endParaRPr lang="en-US" dirty="0" smtClean="0"/>
          </a:p>
        </p:txBody>
      </p:sp>
    </p:spTree>
    <p:extLst>
      <p:ext uri="{BB962C8B-B14F-4D97-AF65-F5344CB8AC3E}">
        <p14:creationId xmlns:p14="http://schemas.microsoft.com/office/powerpoint/2010/main" val="5378588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6538"/>
          </a:xfrm>
        </p:spPr>
        <p:txBody>
          <a:bodyPr>
            <a:normAutofit/>
          </a:bodyPr>
          <a:lstStyle/>
          <a:p>
            <a:r>
              <a:rPr lang="en-US" sz="3200" dirty="0" smtClean="0"/>
              <a:t>Which Way Do They Cut? The Factors applied</a:t>
            </a:r>
            <a:endParaRPr lang="en-US" sz="3200" dirty="0"/>
          </a:p>
        </p:txBody>
      </p:sp>
      <p:sp>
        <p:nvSpPr>
          <p:cNvPr id="3" name="Content Placeholder 2"/>
          <p:cNvSpPr>
            <a:spLocks noGrp="1"/>
          </p:cNvSpPr>
          <p:nvPr>
            <p:ph idx="1"/>
          </p:nvPr>
        </p:nvSpPr>
        <p:spPr>
          <a:xfrm>
            <a:off x="268941" y="1195294"/>
            <a:ext cx="8621060" cy="5289177"/>
          </a:xfrm>
        </p:spPr>
        <p:txBody>
          <a:bodyPr>
            <a:normAutofit fontScale="32500" lnSpcReduction="20000"/>
          </a:bodyPr>
          <a:lstStyle/>
          <a:p>
            <a:pPr marL="514350" indent="-514350">
              <a:buFont typeface="+mj-lt"/>
              <a:buAutoNum type="arabicPeriod"/>
            </a:pPr>
            <a:r>
              <a:rPr lang="en-US" sz="5538" dirty="0" smtClean="0"/>
              <a:t>nature of the decision being made and the process followed in making it </a:t>
            </a:r>
          </a:p>
          <a:p>
            <a:pPr lvl="1"/>
            <a:r>
              <a:rPr lang="en-US" sz="5538" dirty="0" smtClean="0"/>
              <a:t>The more (judicial), the merrier</a:t>
            </a:r>
          </a:p>
          <a:p>
            <a:pPr lvl="2"/>
            <a:r>
              <a:rPr lang="en-US" sz="5538" dirty="0" smtClean="0"/>
              <a:t>Tons of discretion – </a:t>
            </a:r>
            <a:r>
              <a:rPr lang="en-US" sz="5538" dirty="0" smtClean="0">
                <a:solidFill>
                  <a:srgbClr val="FF6600"/>
                </a:solidFill>
              </a:rPr>
              <a:t>Canada</a:t>
            </a:r>
          </a:p>
          <a:p>
            <a:pPr marL="514350" indent="-514350">
              <a:buFont typeface="+mj-lt"/>
              <a:buAutoNum type="arabicPeriod"/>
            </a:pPr>
            <a:r>
              <a:rPr lang="en-US" sz="5538" dirty="0" smtClean="0"/>
              <a:t>nature of the statutory scheme and the "terms of the statute pursuant to which the body operates”</a:t>
            </a:r>
          </a:p>
          <a:p>
            <a:pPr marL="914400" lvl="1" indent="-514350"/>
            <a:r>
              <a:rPr lang="en-US" sz="5538" dirty="0" smtClean="0"/>
              <a:t>E.g., no appeal</a:t>
            </a:r>
          </a:p>
          <a:p>
            <a:pPr marL="1314450" lvl="2" indent="-514350"/>
            <a:r>
              <a:rPr lang="en-US" sz="5538" dirty="0" smtClean="0"/>
              <a:t>“</a:t>
            </a:r>
            <a:r>
              <a:rPr lang="en-US" sz="5538" dirty="0" smtClean="0">
                <a:solidFill>
                  <a:srgbClr val="FF0000"/>
                </a:solidFill>
              </a:rPr>
              <a:t>Exception </a:t>
            </a:r>
            <a:r>
              <a:rPr lang="en-US" sz="5538" dirty="0" smtClean="0"/>
              <a:t>to the general principles of Canadian immigration law” -- </a:t>
            </a:r>
            <a:r>
              <a:rPr lang="en-US" sz="5538" dirty="0" smtClean="0">
                <a:solidFill>
                  <a:srgbClr val="FF6600"/>
                </a:solidFill>
              </a:rPr>
              <a:t>Canada</a:t>
            </a:r>
          </a:p>
          <a:p>
            <a:pPr marL="1314450" lvl="2" indent="-514350"/>
            <a:r>
              <a:rPr lang="en-US" sz="5538" dirty="0" smtClean="0"/>
              <a:t>No appeal, exc. with leave… -- </a:t>
            </a:r>
            <a:r>
              <a:rPr lang="en-US" sz="5538" dirty="0" smtClean="0">
                <a:solidFill>
                  <a:srgbClr val="0000FF"/>
                </a:solidFill>
              </a:rPr>
              <a:t>Baker</a:t>
            </a:r>
          </a:p>
          <a:p>
            <a:pPr marL="514350" indent="-514350">
              <a:buFont typeface="+mj-lt"/>
              <a:buAutoNum type="arabicPeriod"/>
            </a:pPr>
            <a:r>
              <a:rPr lang="en-US" sz="5538" dirty="0" smtClean="0"/>
              <a:t>the importance of the decision to the individual or individuals affected</a:t>
            </a:r>
          </a:p>
          <a:p>
            <a:pPr marL="914400" lvl="1" indent="-514350"/>
            <a:r>
              <a:rPr lang="en-US" sz="5538" dirty="0" smtClean="0">
                <a:solidFill>
                  <a:srgbClr val="0000FF"/>
                </a:solidFill>
              </a:rPr>
              <a:t>Baker </a:t>
            </a:r>
          </a:p>
          <a:p>
            <a:pPr marL="514350" indent="-514350">
              <a:buFont typeface="+mj-lt"/>
              <a:buAutoNum type="arabicPeriod"/>
            </a:pPr>
            <a:r>
              <a:rPr lang="en-US" sz="5538" dirty="0" smtClean="0"/>
              <a:t>legitimate expectations of the person challenging the decision </a:t>
            </a:r>
          </a:p>
          <a:p>
            <a:pPr marL="914400" lvl="1" indent="-514350"/>
            <a:r>
              <a:rPr lang="en-US" sz="5538" dirty="0" smtClean="0"/>
              <a:t>Can’t break promises re: process, or re: outcome w/o due process</a:t>
            </a:r>
          </a:p>
          <a:p>
            <a:pPr marL="1314450" lvl="2" indent="-514350"/>
            <a:r>
              <a:rPr lang="en-US" sz="5538" dirty="0" smtClean="0"/>
              <a:t>Convention on the Rights of the Child not like administrative promises -- </a:t>
            </a:r>
            <a:r>
              <a:rPr lang="en-US" sz="5538" dirty="0" smtClean="0">
                <a:solidFill>
                  <a:srgbClr val="FF6600"/>
                </a:solidFill>
              </a:rPr>
              <a:t>Canada</a:t>
            </a:r>
          </a:p>
          <a:p>
            <a:pPr marL="514350" indent="-514350">
              <a:buFont typeface="+mj-lt"/>
              <a:buAutoNum type="arabicPeriod"/>
            </a:pPr>
            <a:r>
              <a:rPr lang="en-US" sz="5538" dirty="0" smtClean="0"/>
              <a:t>agency’s choice of procedures</a:t>
            </a:r>
          </a:p>
          <a:p>
            <a:pPr marL="914400" lvl="1" indent="-514350"/>
            <a:r>
              <a:rPr lang="en-US" sz="5538" dirty="0" smtClean="0">
                <a:solidFill>
                  <a:srgbClr val="FF6600"/>
                </a:solidFill>
              </a:rPr>
              <a:t>Canada </a:t>
            </a:r>
            <a:r>
              <a:rPr lang="en-US" sz="5538" dirty="0" smtClean="0"/>
              <a:t>(obviously…)</a:t>
            </a:r>
          </a:p>
          <a:p>
            <a:pPr marL="514350" indent="-514350">
              <a:buFont typeface="+mj-lt"/>
              <a:buAutoNum type="arabicPeriod"/>
            </a:pPr>
            <a:r>
              <a:rPr lang="en-US" sz="5538" dirty="0" smtClean="0"/>
              <a:t>list not exhaustive …</a:t>
            </a:r>
          </a:p>
          <a:p>
            <a:pPr marL="514350" indent="-514350">
              <a:buFont typeface="+mj-lt"/>
              <a:buAutoNum type="arabicPeriod"/>
            </a:pPr>
            <a:endParaRPr lang="en-US" sz="5538" dirty="0" smtClean="0"/>
          </a:p>
          <a:p>
            <a:pPr marL="514350" indent="-514350">
              <a:buNone/>
            </a:pPr>
            <a:r>
              <a:rPr lang="en-US" sz="5538" i="1" dirty="0" smtClean="0"/>
              <a:t>And how about Mr. Nicholson?</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7127"/>
          </a:xfrm>
        </p:spPr>
        <p:txBody>
          <a:bodyPr>
            <a:normAutofit fontScale="90000"/>
          </a:bodyPr>
          <a:lstStyle/>
          <a:p>
            <a:r>
              <a:rPr lang="en-US" sz="3200" dirty="0" smtClean="0"/>
              <a:t>Conclusion</a:t>
            </a:r>
            <a:r>
              <a:rPr lang="en-US" dirty="0" smtClean="0"/>
              <a:t>	</a:t>
            </a:r>
            <a:endParaRPr lang="en-US" dirty="0"/>
          </a:p>
        </p:txBody>
      </p:sp>
      <p:sp>
        <p:nvSpPr>
          <p:cNvPr id="3" name="Content Placeholder 2"/>
          <p:cNvSpPr>
            <a:spLocks noGrp="1"/>
          </p:cNvSpPr>
          <p:nvPr>
            <p:ph idx="1"/>
          </p:nvPr>
        </p:nvSpPr>
        <p:spPr>
          <a:xfrm>
            <a:off x="457200" y="1120588"/>
            <a:ext cx="8229600" cy="5005575"/>
          </a:xfrm>
        </p:spPr>
        <p:txBody>
          <a:bodyPr>
            <a:normAutofit fontScale="85000" lnSpcReduction="20000"/>
          </a:bodyPr>
          <a:lstStyle/>
          <a:p>
            <a:r>
              <a:rPr lang="en-US" dirty="0" smtClean="0"/>
              <a:t>“Thus, it can be seen that although some of the factors suggest stricter requirements under the duty of fairness, others suggest more relaxed requirements further from the judicial model.”</a:t>
            </a:r>
          </a:p>
          <a:p>
            <a:pPr lvl="1"/>
            <a:r>
              <a:rPr lang="en-US" dirty="0" smtClean="0"/>
              <a:t>Indeed!</a:t>
            </a:r>
          </a:p>
          <a:p>
            <a:r>
              <a:rPr lang="en-US" dirty="0" smtClean="0"/>
              <a:t>more than “minimal”: “the circumstances require a </a:t>
            </a:r>
            <a:r>
              <a:rPr lang="en-US" dirty="0" smtClean="0">
                <a:solidFill>
                  <a:srgbClr val="FF0000"/>
                </a:solidFill>
              </a:rPr>
              <a:t>full and fair </a:t>
            </a:r>
            <a:r>
              <a:rPr lang="en-US" dirty="0" smtClean="0"/>
              <a:t>consideration of the issues, and the claimant and others whose important interests are affected by the decision in a fundamental way must have a meaningful opportunity to present the various types of evidence relevant to their case and have it </a:t>
            </a:r>
            <a:r>
              <a:rPr lang="en-US" dirty="0" smtClean="0">
                <a:solidFill>
                  <a:srgbClr val="FF0000"/>
                </a:solidFill>
              </a:rPr>
              <a:t>fully and fairly </a:t>
            </a:r>
            <a:r>
              <a:rPr lang="en-US" dirty="0" smtClean="0"/>
              <a:t>considered.”</a:t>
            </a:r>
          </a:p>
          <a:p>
            <a:pPr lvl="1"/>
            <a:r>
              <a:rPr lang="en-US" dirty="0" smtClean="0"/>
              <a:t>Still mini-NJ (</a:t>
            </a:r>
            <a:r>
              <a:rPr lang="en-US" i="1" dirty="0" smtClean="0"/>
              <a:t>Nicholson</a:t>
            </a:r>
            <a:r>
              <a:rPr lang="en-US" dirty="0" smtClean="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380"/>
          </a:xfrm>
        </p:spPr>
        <p:txBody>
          <a:bodyPr>
            <a:normAutofit fontScale="90000"/>
          </a:bodyPr>
          <a:lstStyle/>
          <a:p>
            <a:r>
              <a:rPr lang="en-US" sz="3200" dirty="0" smtClean="0"/>
              <a:t>In particular</a:t>
            </a:r>
            <a:endParaRPr lang="en-US" sz="3200" dirty="0"/>
          </a:p>
        </p:txBody>
      </p:sp>
      <p:sp>
        <p:nvSpPr>
          <p:cNvPr id="3" name="Content Placeholder 2"/>
          <p:cNvSpPr>
            <a:spLocks noGrp="1"/>
          </p:cNvSpPr>
          <p:nvPr>
            <p:ph idx="1"/>
          </p:nvPr>
        </p:nvSpPr>
        <p:spPr>
          <a:xfrm>
            <a:off x="201347" y="1087715"/>
            <a:ext cx="8686800" cy="3063093"/>
          </a:xfrm>
        </p:spPr>
        <p:txBody>
          <a:bodyPr>
            <a:normAutofit fontScale="70000" lnSpcReduction="20000"/>
          </a:bodyPr>
          <a:lstStyle/>
          <a:p>
            <a:r>
              <a:rPr lang="en-US" dirty="0" smtClean="0"/>
              <a:t>No oral hearing/notice required—no problem</a:t>
            </a:r>
          </a:p>
          <a:p>
            <a:pPr lvl="1"/>
            <a:r>
              <a:rPr lang="en-US" dirty="0" smtClean="0"/>
              <a:t>Written submissions enough</a:t>
            </a:r>
          </a:p>
          <a:p>
            <a:r>
              <a:rPr lang="en-US" dirty="0" smtClean="0"/>
              <a:t>Reasons required—when/where?</a:t>
            </a:r>
          </a:p>
          <a:p>
            <a:pPr lvl="1"/>
            <a:r>
              <a:rPr lang="en-US" dirty="0" smtClean="0"/>
              <a:t>“where the decision has important significance for the individual, when there is a statutory right of appeal, </a:t>
            </a:r>
            <a:r>
              <a:rPr lang="en-US" dirty="0" smtClean="0">
                <a:solidFill>
                  <a:srgbClr val="FF0000"/>
                </a:solidFill>
              </a:rPr>
              <a:t>or in other circumstances</a:t>
            </a:r>
            <a:r>
              <a:rPr lang="en-US" dirty="0" smtClean="0"/>
              <a:t>” </a:t>
            </a:r>
          </a:p>
          <a:p>
            <a:pPr lvl="1"/>
            <a:r>
              <a:rPr lang="en-US" dirty="0" smtClean="0"/>
              <a:t>Why?</a:t>
            </a:r>
          </a:p>
          <a:p>
            <a:pPr lvl="2"/>
            <a:r>
              <a:rPr lang="en-US" dirty="0" smtClean="0"/>
              <a:t>Unnecessary, not required, delay, cost…</a:t>
            </a:r>
          </a:p>
          <a:p>
            <a:pPr lvl="2"/>
            <a:r>
              <a:rPr lang="en-US" dirty="0" smtClean="0"/>
              <a:t>BUT: useful (transparency…), better </a:t>
            </a:r>
            <a:r>
              <a:rPr lang="en-US" dirty="0" err="1" smtClean="0"/>
              <a:t>decisionmaking</a:t>
            </a:r>
            <a:r>
              <a:rPr lang="en-US" dirty="0" smtClean="0"/>
              <a:t>, “the process of writing reasons”</a:t>
            </a:r>
          </a:p>
          <a:p>
            <a:pPr lvl="1"/>
            <a:r>
              <a:rPr lang="en-US" dirty="0" smtClean="0"/>
              <a:t>Still: no problem—Lorenz’s notes = “reasons”</a:t>
            </a:r>
          </a:p>
          <a:p>
            <a:endParaRPr lang="en-US" dirty="0"/>
          </a:p>
        </p:txBody>
      </p:sp>
      <p:pic>
        <p:nvPicPr>
          <p:cNvPr id="4" name="Picture 3" descr="RollerCoaster.jpg"/>
          <p:cNvPicPr>
            <a:picLocks noChangeAspect="1"/>
          </p:cNvPicPr>
          <p:nvPr/>
        </p:nvPicPr>
        <p:blipFill>
          <a:blip r:embed="rId2"/>
          <a:stretch>
            <a:fillRect/>
          </a:stretch>
        </p:blipFill>
        <p:spPr>
          <a:xfrm>
            <a:off x="5278559" y="3993679"/>
            <a:ext cx="3609588" cy="270719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68"/>
          </a:xfrm>
        </p:spPr>
        <p:txBody>
          <a:bodyPr>
            <a:normAutofit fontScale="90000"/>
          </a:bodyPr>
          <a:lstStyle/>
          <a:p>
            <a:r>
              <a:rPr lang="en-US" sz="3200" dirty="0" smtClean="0"/>
              <a:t>Proc Fair II: Bias</a:t>
            </a:r>
            <a:endParaRPr lang="en-US" sz="3200" dirty="0"/>
          </a:p>
        </p:txBody>
      </p:sp>
      <p:sp>
        <p:nvSpPr>
          <p:cNvPr id="3" name="Content Placeholder 2"/>
          <p:cNvSpPr>
            <a:spLocks noGrp="1"/>
          </p:cNvSpPr>
          <p:nvPr>
            <p:ph idx="1"/>
          </p:nvPr>
        </p:nvSpPr>
        <p:spPr>
          <a:xfrm>
            <a:off x="457200" y="1030942"/>
            <a:ext cx="6211691" cy="5588000"/>
          </a:xfrm>
        </p:spPr>
        <p:txBody>
          <a:bodyPr>
            <a:normAutofit fontScale="62500" lnSpcReduction="20000"/>
          </a:bodyPr>
          <a:lstStyle/>
          <a:p>
            <a:r>
              <a:rPr lang="en-US" dirty="0" smtClean="0"/>
              <a:t>free from a </a:t>
            </a:r>
            <a:r>
              <a:rPr lang="en-US" dirty="0" smtClean="0">
                <a:solidFill>
                  <a:srgbClr val="FF0000"/>
                </a:solidFill>
              </a:rPr>
              <a:t>reasonable </a:t>
            </a:r>
            <a:r>
              <a:rPr lang="en-US" dirty="0" smtClean="0"/>
              <a:t>apprehension of bias, by an impartial decision-maker </a:t>
            </a:r>
          </a:p>
          <a:p>
            <a:pPr lvl="1"/>
            <a:r>
              <a:rPr lang="en-US" dirty="0" smtClean="0"/>
              <a:t>Lorenz, too (not just </a:t>
            </a:r>
            <a:r>
              <a:rPr lang="en-US" dirty="0" err="1" smtClean="0"/>
              <a:t>Caden</a:t>
            </a:r>
            <a:r>
              <a:rPr lang="en-US" dirty="0" smtClean="0"/>
              <a:t>): central role &amp; notes = reasons</a:t>
            </a:r>
          </a:p>
          <a:p>
            <a:r>
              <a:rPr lang="en-US" dirty="0" smtClean="0"/>
              <a:t>Test: </a:t>
            </a:r>
          </a:p>
          <a:p>
            <a:pPr lvl="1"/>
            <a:r>
              <a:rPr lang="en-US" dirty="0" smtClean="0"/>
              <a:t>the apprehension of bias must be a </a:t>
            </a:r>
            <a:r>
              <a:rPr lang="en-US" dirty="0" smtClean="0">
                <a:solidFill>
                  <a:srgbClr val="FF0000"/>
                </a:solidFill>
              </a:rPr>
              <a:t>reasonable </a:t>
            </a:r>
            <a:r>
              <a:rPr lang="en-US" dirty="0" smtClean="0"/>
              <a:t>one, held by </a:t>
            </a:r>
            <a:r>
              <a:rPr lang="en-US" dirty="0" smtClean="0">
                <a:solidFill>
                  <a:srgbClr val="FF0000"/>
                </a:solidFill>
              </a:rPr>
              <a:t>reasonable </a:t>
            </a:r>
            <a:r>
              <a:rPr lang="en-US" dirty="0" smtClean="0"/>
              <a:t>and right minded persons, applying themselves to the question and obtaining thereon the required information... [</a:t>
            </a:r>
            <a:r>
              <a:rPr lang="en-US" dirty="0" err="1" smtClean="0"/>
              <a:t>T]hat</a:t>
            </a:r>
            <a:r>
              <a:rPr lang="en-US" dirty="0" smtClean="0"/>
              <a:t> test is ‘what would an informed person, viewing the matter realistically and practically — and having thought the matter through — conclude. Would he think that it is more likely than not that [the decision-maker], whether consciously or unconsciously, would not decide fairly.’ </a:t>
            </a:r>
          </a:p>
          <a:p>
            <a:pPr lvl="2"/>
            <a:r>
              <a:rPr lang="en-US" dirty="0" smtClean="0"/>
              <a:t>Reasonable persons’ reasonable apprehension of unreasonableness</a:t>
            </a:r>
          </a:p>
          <a:p>
            <a:r>
              <a:rPr lang="en-US" dirty="0" smtClean="0"/>
              <a:t>Flexible, based on context (important, sensitive immigration decisions)</a:t>
            </a:r>
          </a:p>
          <a:p>
            <a:pPr lvl="1"/>
            <a:r>
              <a:rPr lang="en-US" dirty="0" smtClean="0"/>
              <a:t>Here: immigration decisions demand sensitivity and understanding by those making them. They require a recognition of diversity, an understanding of others, and an openness to difference. </a:t>
            </a:r>
          </a:p>
          <a:p>
            <a:pPr lvl="2"/>
            <a:r>
              <a:rPr lang="en-US" dirty="0" smtClean="0"/>
              <a:t>Reasonable expectation?</a:t>
            </a:r>
            <a:endParaRPr lang="en-US" dirty="0"/>
          </a:p>
        </p:txBody>
      </p:sp>
      <p:pic>
        <p:nvPicPr>
          <p:cNvPr id="4" name="Picture 3" descr="rollercoaster2_pa.jpg"/>
          <p:cNvPicPr>
            <a:picLocks noChangeAspect="1"/>
          </p:cNvPicPr>
          <p:nvPr/>
        </p:nvPicPr>
        <p:blipFill>
          <a:blip r:embed="rId2"/>
          <a:stretch>
            <a:fillRect/>
          </a:stretch>
        </p:blipFill>
        <p:spPr>
          <a:xfrm>
            <a:off x="6668891" y="274638"/>
            <a:ext cx="2475109" cy="247510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Different Bakers</a:t>
            </a:r>
            <a:endParaRPr lang="en-US" dirty="0"/>
          </a:p>
        </p:txBody>
      </p:sp>
      <p:sp>
        <p:nvSpPr>
          <p:cNvPr id="3" name="Content Placeholder 2"/>
          <p:cNvSpPr>
            <a:spLocks noGrp="1"/>
          </p:cNvSpPr>
          <p:nvPr>
            <p:ph idx="1"/>
          </p:nvPr>
        </p:nvSpPr>
        <p:spPr>
          <a:xfrm>
            <a:off x="457200" y="1600200"/>
            <a:ext cx="5840740" cy="4525963"/>
          </a:xfrm>
        </p:spPr>
        <p:txBody>
          <a:bodyPr>
            <a:normAutofit fontScale="77500" lnSpcReduction="20000"/>
          </a:bodyPr>
          <a:lstStyle/>
          <a:p>
            <a:r>
              <a:rPr lang="en-US" dirty="0" smtClean="0"/>
              <a:t>Trial vs. appeal vs. sup ct (vs. admin opinion, see </a:t>
            </a:r>
            <a:r>
              <a:rPr lang="en-US" i="1" dirty="0" err="1" smtClean="0"/>
              <a:t>Batic</a:t>
            </a:r>
            <a:r>
              <a:rPr lang="en-US" dirty="0" smtClean="0"/>
              <a:t>)</a:t>
            </a:r>
          </a:p>
          <a:p>
            <a:pPr lvl="1"/>
            <a:r>
              <a:rPr lang="en-US" dirty="0" smtClean="0"/>
              <a:t>Tendentious facts in app </a:t>
            </a:r>
            <a:r>
              <a:rPr lang="en-US" dirty="0" err="1" smtClean="0"/>
              <a:t>cts</a:t>
            </a:r>
            <a:endParaRPr lang="en-US" dirty="0" smtClean="0"/>
          </a:p>
          <a:p>
            <a:pPr lvl="1"/>
            <a:r>
              <a:rPr lang="en-US" dirty="0" smtClean="0"/>
              <a:t>Different approaches</a:t>
            </a:r>
          </a:p>
          <a:p>
            <a:pPr lvl="2"/>
            <a:r>
              <a:rPr lang="en-US" dirty="0" smtClean="0"/>
              <a:t>Issues</a:t>
            </a:r>
          </a:p>
          <a:p>
            <a:pPr lvl="2"/>
            <a:r>
              <a:rPr lang="en-US" dirty="0" smtClean="0"/>
              <a:t>Viewpoints</a:t>
            </a:r>
          </a:p>
          <a:p>
            <a:pPr lvl="3"/>
            <a:r>
              <a:rPr lang="en-US" dirty="0" smtClean="0"/>
              <a:t>Attitudes (Willis): toward admin agencies/legislature</a:t>
            </a:r>
          </a:p>
          <a:p>
            <a:pPr lvl="4"/>
            <a:r>
              <a:rPr lang="en-US" dirty="0" smtClean="0"/>
              <a:t>Proximity to agency (repeat players)</a:t>
            </a:r>
          </a:p>
          <a:p>
            <a:pPr lvl="2"/>
            <a:r>
              <a:rPr lang="en-US" dirty="0" smtClean="0"/>
              <a:t>Rule of law/rule of (</a:t>
            </a:r>
            <a:r>
              <a:rPr lang="en-US" dirty="0" err="1" smtClean="0"/>
              <a:t>wo)men</a:t>
            </a:r>
            <a:endParaRPr lang="en-US" dirty="0" smtClean="0"/>
          </a:p>
          <a:p>
            <a:pPr lvl="1"/>
            <a:r>
              <a:rPr lang="en-US" dirty="0" smtClean="0"/>
              <a:t>Different styles</a:t>
            </a:r>
          </a:p>
          <a:p>
            <a:pPr lvl="2"/>
            <a:r>
              <a:rPr lang="en-US" dirty="0" smtClean="0"/>
              <a:t>Formal/informal, expansive/narrow, discursive/focused (dicta!), grand/not so grand, creative/orderly (Llewellyn)</a:t>
            </a:r>
          </a:p>
          <a:p>
            <a:pPr lvl="2"/>
            <a:r>
              <a:rPr lang="en-US" dirty="0" smtClean="0"/>
              <a:t>Status</a:t>
            </a:r>
            <a:endParaRPr lang="en-US" dirty="0"/>
          </a:p>
        </p:txBody>
      </p:sp>
      <p:pic>
        <p:nvPicPr>
          <p:cNvPr id="4" name="Picture 3" descr="odd-couple-posters.jpg"/>
          <p:cNvPicPr>
            <a:picLocks noChangeAspect="1"/>
          </p:cNvPicPr>
          <p:nvPr/>
        </p:nvPicPr>
        <p:blipFill>
          <a:blip r:embed="rId2"/>
          <a:stretch>
            <a:fillRect/>
          </a:stretch>
        </p:blipFill>
        <p:spPr>
          <a:xfrm>
            <a:off x="6417630" y="3757807"/>
            <a:ext cx="2480153" cy="310019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9123"/>
          </a:xfrm>
        </p:spPr>
        <p:txBody>
          <a:bodyPr>
            <a:normAutofit fontScale="90000"/>
          </a:bodyPr>
          <a:lstStyle/>
          <a:p>
            <a:r>
              <a:rPr lang="en-US" sz="3200" dirty="0" err="1" smtClean="0"/>
              <a:t>Batic</a:t>
            </a:r>
            <a:r>
              <a:rPr lang="en-US" sz="3200" dirty="0" smtClean="0"/>
              <a:t> </a:t>
            </a:r>
            <a:r>
              <a:rPr lang="en-US" sz="3200" dirty="0" err="1" smtClean="0"/>
              <a:t>v</a:t>
            </a:r>
            <a:r>
              <a:rPr lang="en-US" sz="3200" dirty="0" smtClean="0"/>
              <a:t>. CICB</a:t>
            </a:r>
            <a:endParaRPr lang="en-US" sz="3200" dirty="0"/>
          </a:p>
        </p:txBody>
      </p:sp>
      <p:sp>
        <p:nvSpPr>
          <p:cNvPr id="3" name="Content Placeholder 2"/>
          <p:cNvSpPr>
            <a:spLocks noGrp="1"/>
          </p:cNvSpPr>
          <p:nvPr>
            <p:ph idx="1"/>
          </p:nvPr>
        </p:nvSpPr>
        <p:spPr>
          <a:xfrm>
            <a:off x="189778" y="773761"/>
            <a:ext cx="8954222" cy="5752106"/>
          </a:xfrm>
        </p:spPr>
        <p:txBody>
          <a:bodyPr>
            <a:noAutofit/>
          </a:bodyPr>
          <a:lstStyle/>
          <a:p>
            <a:pPr algn="ctr">
              <a:buNone/>
            </a:pPr>
            <a:r>
              <a:rPr lang="en-US" sz="2000" dirty="0" smtClean="0"/>
              <a:t>[1983] O.J. No. 1910,  Ontario Supreme Court - High Court of Justice, Divisional Court</a:t>
            </a:r>
          </a:p>
          <a:p>
            <a:endParaRPr lang="en-US" sz="2000" dirty="0" smtClean="0"/>
          </a:p>
          <a:p>
            <a:r>
              <a:rPr lang="en-US" sz="2000" dirty="0" smtClean="0"/>
              <a:t>Limited jurisdiction; error of law “plainly demonstrated”</a:t>
            </a:r>
          </a:p>
          <a:p>
            <a:pPr lvl="1"/>
            <a:r>
              <a:rPr lang="en-US" sz="1800" dirty="0" smtClean="0"/>
              <a:t>23. [A] decision of the Board is final except that an appeal lies to the Divisional Court from any decision of the Board on </a:t>
            </a:r>
            <a:r>
              <a:rPr lang="en-US" sz="1800" dirty="0" smtClean="0">
                <a:solidFill>
                  <a:srgbClr val="FF0000"/>
                </a:solidFill>
              </a:rPr>
              <a:t>any question of law</a:t>
            </a:r>
            <a:r>
              <a:rPr lang="en-US" sz="1800" dirty="0" smtClean="0"/>
              <a:t>. </a:t>
            </a:r>
          </a:p>
          <a:p>
            <a:r>
              <a:rPr lang="en-US" sz="2000" dirty="0" smtClean="0"/>
              <a:t>From the action it took in denying the application, it is apparent that certain evidence was accepted and other evidence rejected and it is quite clear that there was evidence upon which the Board could reach the conclusion it obviously did.  </a:t>
            </a:r>
            <a:r>
              <a:rPr lang="en-US" sz="2000" dirty="0" smtClean="0">
                <a:solidFill>
                  <a:srgbClr val="FF0000"/>
                </a:solidFill>
              </a:rPr>
              <a:t>Without stating that conclusion specifically</a:t>
            </a:r>
            <a:r>
              <a:rPr lang="en-US" sz="2000" dirty="0" smtClean="0"/>
              <a:t>, the Board invoked </a:t>
            </a:r>
            <a:r>
              <a:rPr lang="en-US" sz="2000" dirty="0" err="1" smtClean="0"/>
              <a:t>s-ss</a:t>
            </a:r>
            <a:r>
              <a:rPr lang="en-US" sz="2000" dirty="0" smtClean="0"/>
              <a:t>. 17(1) and 17(2) of its constituent statute and denied the application.</a:t>
            </a:r>
          </a:p>
          <a:p>
            <a:pPr lvl="1"/>
            <a:r>
              <a:rPr lang="en-US" sz="1800" dirty="0" smtClean="0"/>
              <a:t>17(1) In determining whether to make an order for compensation and the amount thereof, the Board shall have regard to all relevant circumstances, including any </a:t>
            </a:r>
            <a:r>
              <a:rPr lang="en-US" sz="1800" dirty="0" err="1" smtClean="0"/>
              <a:t>behaviour</a:t>
            </a:r>
            <a:r>
              <a:rPr lang="en-US" sz="1800" dirty="0" smtClean="0"/>
              <a:t> of the victim that may have directly or indirectly </a:t>
            </a:r>
            <a:r>
              <a:rPr lang="en-US" sz="1800" dirty="0" smtClean="0">
                <a:solidFill>
                  <a:srgbClr val="FF0000"/>
                </a:solidFill>
              </a:rPr>
              <a:t>contributed</a:t>
            </a:r>
            <a:r>
              <a:rPr lang="en-US" sz="1800" dirty="0" smtClean="0"/>
              <a:t> to his or her injury or death.</a:t>
            </a:r>
          </a:p>
          <a:p>
            <a:pPr lvl="1">
              <a:buNone/>
            </a:pPr>
            <a:r>
              <a:rPr lang="en-US" sz="1800" dirty="0" smtClean="0"/>
              <a:t>	(2)  The Board may, in its discretion, refuse to make an order for compensation or order a reduced amount of compensation where it is satisfied that the applicant has refused </a:t>
            </a:r>
            <a:r>
              <a:rPr lang="en-US" sz="1800" dirty="0" smtClean="0">
                <a:solidFill>
                  <a:srgbClr val="FF0000"/>
                </a:solidFill>
              </a:rPr>
              <a:t>reasonable co-operation </a:t>
            </a:r>
            <a:r>
              <a:rPr lang="en-US" sz="1800" dirty="0" smtClean="0"/>
              <a:t>with, or failed to report promptly the offence to, a law enforcement agency. </a:t>
            </a:r>
          </a:p>
          <a:p>
            <a:pPr lvl="1"/>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8000" y="253999"/>
            <a:ext cx="8055430" cy="5324535"/>
          </a:xfrm>
          <a:prstGeom prst="rect">
            <a:avLst/>
          </a:prstGeom>
        </p:spPr>
        <p:txBody>
          <a:bodyPr wrap="square">
            <a:spAutoFit/>
          </a:bodyPr>
          <a:lstStyle/>
          <a:p>
            <a:r>
              <a:rPr lang="en-US" dirty="0" smtClean="0"/>
              <a:t>	</a:t>
            </a:r>
            <a:r>
              <a:rPr lang="en-US" sz="2000" dirty="0" smtClean="0"/>
              <a:t>It cannot be stated too frequently that it is </a:t>
            </a:r>
            <a:r>
              <a:rPr lang="en-US" sz="2000" dirty="0" smtClean="0">
                <a:solidFill>
                  <a:srgbClr val="FF0000"/>
                </a:solidFill>
              </a:rPr>
              <a:t>desirable </a:t>
            </a:r>
            <a:r>
              <a:rPr lang="en-US" sz="2000" dirty="0" smtClean="0"/>
              <a:t>that a tribunal of this nature whose findings affect many individuals in unfortunate circumstances </a:t>
            </a:r>
            <a:r>
              <a:rPr lang="en-US" sz="2000" dirty="0" smtClean="0">
                <a:solidFill>
                  <a:srgbClr val="FF0000"/>
                </a:solidFill>
              </a:rPr>
              <a:t>should </a:t>
            </a:r>
            <a:r>
              <a:rPr lang="en-US" sz="2000" dirty="0" smtClean="0"/>
              <a:t>state for the benefit of those individuals and of others who may in the future be affected, the grounds upon which it reaches its conclusion with some precision. It is desirable also that the Board indicate with precision </a:t>
            </a:r>
            <a:r>
              <a:rPr lang="en-US" sz="2000" dirty="0" smtClean="0">
                <a:solidFill>
                  <a:srgbClr val="FF0000"/>
                </a:solidFill>
              </a:rPr>
              <a:t>the way in which it relates those parts of the statute </a:t>
            </a:r>
            <a:r>
              <a:rPr lang="en-US" sz="2000" dirty="0" smtClean="0"/>
              <a:t>on which it relies to its findings of fact. The Board's failure to do so here is </a:t>
            </a:r>
            <a:r>
              <a:rPr lang="en-US" sz="2000" dirty="0" smtClean="0">
                <a:solidFill>
                  <a:srgbClr val="FF0000"/>
                </a:solidFill>
              </a:rPr>
              <a:t>regrettable</a:t>
            </a:r>
            <a:r>
              <a:rPr lang="en-US" sz="2000" dirty="0" smtClean="0"/>
              <a:t>. We are, however, limited in the action we may take and we are unable to find a specific error in law in what the Board has done in this instance. Evidence existed which the Board has obviously accepted which justifies the action taken and that evidence was quite sufficient to support the application of </a:t>
            </a:r>
            <a:r>
              <a:rPr lang="en-US" sz="2000" dirty="0" err="1" smtClean="0"/>
              <a:t>s-ss</a:t>
            </a:r>
            <a:r>
              <a:rPr lang="en-US" sz="2000" dirty="0" smtClean="0"/>
              <a:t>. 17(1) and 17(2).</a:t>
            </a:r>
          </a:p>
          <a:p>
            <a:r>
              <a:rPr lang="en-US" sz="2000" dirty="0" smtClean="0"/>
              <a:t>	The application must accordingly be denied, but we are all of the opinion that because of the lack of clarity in the Board's decision, it should compensate the appellant for its </a:t>
            </a:r>
            <a:r>
              <a:rPr lang="en-US" sz="2000" dirty="0" smtClean="0">
                <a:solidFill>
                  <a:srgbClr val="FF0000"/>
                </a:solidFill>
              </a:rPr>
              <a:t>costs </a:t>
            </a:r>
            <a:r>
              <a:rPr lang="en-US" sz="2000" dirty="0" smtClean="0"/>
              <a:t>of this application. The appeal will therefore be dismissed, but the costs of the appellant will be paid by the respondent.</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5534"/>
          </a:xfrm>
        </p:spPr>
        <p:txBody>
          <a:bodyPr>
            <a:normAutofit fontScale="90000"/>
          </a:bodyPr>
          <a:lstStyle/>
          <a:p>
            <a:r>
              <a:rPr lang="en-US" sz="3200" dirty="0" err="1" smtClean="0"/>
              <a:t>Batic</a:t>
            </a:r>
            <a:r>
              <a:rPr lang="en-US" sz="3200" dirty="0" smtClean="0"/>
              <a:t> round-up</a:t>
            </a:r>
            <a:endParaRPr lang="en-US" sz="3200" dirty="0"/>
          </a:p>
        </p:txBody>
      </p:sp>
      <p:sp>
        <p:nvSpPr>
          <p:cNvPr id="3" name="Content Placeholder 2"/>
          <p:cNvSpPr>
            <a:spLocks noGrp="1"/>
          </p:cNvSpPr>
          <p:nvPr>
            <p:ph idx="1"/>
          </p:nvPr>
        </p:nvSpPr>
        <p:spPr>
          <a:xfrm>
            <a:off x="183305" y="916582"/>
            <a:ext cx="8798665" cy="5761375"/>
          </a:xfrm>
        </p:spPr>
        <p:txBody>
          <a:bodyPr numCol="2">
            <a:normAutofit fontScale="62500" lnSpcReduction="20000"/>
          </a:bodyPr>
          <a:lstStyle/>
          <a:p>
            <a:r>
              <a:rPr lang="en-US" dirty="0" smtClean="0"/>
              <a:t>Rule of law?</a:t>
            </a:r>
          </a:p>
          <a:p>
            <a:pPr lvl="1"/>
            <a:r>
              <a:rPr lang="en-US" dirty="0" smtClean="0"/>
              <a:t>Specificity</a:t>
            </a:r>
          </a:p>
          <a:p>
            <a:pPr lvl="2"/>
            <a:r>
              <a:rPr lang="en-US" dirty="0" smtClean="0"/>
              <a:t>“less than precise”</a:t>
            </a:r>
          </a:p>
          <a:p>
            <a:pPr lvl="1"/>
            <a:r>
              <a:rPr lang="en-US" dirty="0" smtClean="0"/>
              <a:t>Publicity</a:t>
            </a:r>
          </a:p>
          <a:p>
            <a:pPr lvl="2"/>
            <a:r>
              <a:rPr lang="en-US" dirty="0" smtClean="0"/>
              <a:t>Opinion</a:t>
            </a:r>
          </a:p>
          <a:p>
            <a:pPr lvl="2"/>
            <a:r>
              <a:rPr lang="en-US" dirty="0" smtClean="0"/>
              <a:t>Reasoning</a:t>
            </a:r>
          </a:p>
          <a:p>
            <a:pPr lvl="3"/>
            <a:r>
              <a:rPr lang="en-US" dirty="0" smtClean="0"/>
              <a:t>Justification?</a:t>
            </a:r>
          </a:p>
          <a:p>
            <a:pPr lvl="2"/>
            <a:r>
              <a:rPr lang="en-US" dirty="0" smtClean="0"/>
              <a:t>Audience?</a:t>
            </a:r>
          </a:p>
          <a:p>
            <a:pPr lvl="3"/>
            <a:r>
              <a:rPr lang="en-US" dirty="0" smtClean="0"/>
              <a:t>Public</a:t>
            </a:r>
          </a:p>
          <a:p>
            <a:pPr lvl="3"/>
            <a:r>
              <a:rPr lang="en-US" dirty="0" smtClean="0"/>
              <a:t>Claimant</a:t>
            </a:r>
          </a:p>
          <a:p>
            <a:pPr lvl="3"/>
            <a:r>
              <a:rPr lang="en-US" dirty="0" smtClean="0"/>
              <a:t>Itself: recordkeeping</a:t>
            </a:r>
          </a:p>
          <a:p>
            <a:pPr lvl="1"/>
            <a:r>
              <a:rPr lang="en-US" dirty="0" smtClean="0"/>
              <a:t>Respect</a:t>
            </a:r>
          </a:p>
          <a:p>
            <a:pPr lvl="2"/>
            <a:r>
              <a:rPr lang="en-US" dirty="0" smtClean="0"/>
              <a:t>Ct. vs. Administrative agency</a:t>
            </a:r>
          </a:p>
          <a:p>
            <a:pPr lvl="3"/>
            <a:r>
              <a:rPr lang="en-US" dirty="0" smtClean="0"/>
              <a:t>Appellate review vs. friendly suggestion</a:t>
            </a:r>
          </a:p>
          <a:p>
            <a:pPr lvl="2"/>
            <a:r>
              <a:rPr lang="en-US" dirty="0" smtClean="0"/>
              <a:t>Ct. vs. Legislature</a:t>
            </a:r>
          </a:p>
          <a:p>
            <a:pPr lvl="2"/>
            <a:r>
              <a:rPr lang="en-US" dirty="0" smtClean="0"/>
              <a:t>Ad agency vs. claimant</a:t>
            </a:r>
          </a:p>
          <a:p>
            <a:r>
              <a:rPr lang="en-US" dirty="0" smtClean="0"/>
              <a:t>Duty of Fairness</a:t>
            </a:r>
          </a:p>
          <a:p>
            <a:pPr lvl="1"/>
            <a:r>
              <a:rPr lang="en-US" dirty="0" smtClean="0"/>
              <a:t>Giving reasons (in form) vs. giving reasons (in substance)</a:t>
            </a:r>
          </a:p>
          <a:p>
            <a:pPr lvl="2"/>
            <a:r>
              <a:rPr lang="en-US" dirty="0" smtClean="0"/>
              <a:t>Who needs reasons? Who needs rules? Facts, facts, facts</a:t>
            </a:r>
          </a:p>
          <a:p>
            <a:pPr lvl="2"/>
            <a:r>
              <a:rPr lang="en-US" dirty="0" smtClean="0"/>
              <a:t>Fuller: form vs. substance/managerial direction vs. rule of law</a:t>
            </a:r>
          </a:p>
          <a:p>
            <a:pPr lvl="2"/>
            <a:r>
              <a:rPr lang="en-US" dirty="0" smtClean="0"/>
              <a:t>What is it </a:t>
            </a:r>
            <a:r>
              <a:rPr lang="en-US" i="1" dirty="0" smtClean="0"/>
              <a:t>good </a:t>
            </a:r>
            <a:r>
              <a:rPr lang="en-US" dirty="0" smtClean="0"/>
              <a:t>for?</a:t>
            </a:r>
          </a:p>
          <a:p>
            <a:r>
              <a:rPr lang="en-US" dirty="0" smtClean="0"/>
              <a:t>Burden of proof</a:t>
            </a:r>
          </a:p>
          <a:p>
            <a:pPr lvl="1"/>
            <a:r>
              <a:rPr lang="en-US" dirty="0" smtClean="0"/>
              <a:t>Truth/bench trial</a:t>
            </a:r>
          </a:p>
          <a:p>
            <a:pPr lvl="1"/>
            <a:r>
              <a:rPr lang="en-US" dirty="0" smtClean="0"/>
              <a:t>Jury/experts</a:t>
            </a:r>
          </a:p>
          <a:p>
            <a:pPr>
              <a:buNone/>
            </a:pPr>
            <a:endParaRPr lang="en-US" dirty="0" smtClean="0"/>
          </a:p>
          <a:p>
            <a:r>
              <a:rPr lang="en-US" dirty="0" smtClean="0"/>
              <a:t>Victim Compensation (Substance)</a:t>
            </a:r>
          </a:p>
          <a:p>
            <a:pPr lvl="1"/>
            <a:r>
              <a:rPr lang="en-US" sz="2909" dirty="0" smtClean="0"/>
              <a:t>Intoxication</a:t>
            </a:r>
          </a:p>
          <a:p>
            <a:pPr lvl="2"/>
            <a:r>
              <a:rPr lang="en-US" sz="2909" dirty="0" smtClean="0"/>
              <a:t>Significance?</a:t>
            </a:r>
          </a:p>
          <a:p>
            <a:pPr lvl="1"/>
            <a:r>
              <a:rPr lang="en-US" sz="2909" dirty="0" smtClean="0"/>
              <a:t>72(1): contribution? To injury vs. to </a:t>
            </a:r>
            <a:r>
              <a:rPr lang="en-US" sz="2909" i="1" dirty="0" smtClean="0"/>
              <a:t>criminal </a:t>
            </a:r>
            <a:r>
              <a:rPr lang="en-US" sz="2909" dirty="0" smtClean="0"/>
              <a:t>injury</a:t>
            </a:r>
          </a:p>
          <a:p>
            <a:pPr lvl="1"/>
            <a:r>
              <a:rPr lang="en-US" sz="2909" dirty="0" smtClean="0"/>
              <a:t>72(2): co-operation (failure </a:t>
            </a:r>
            <a:r>
              <a:rPr lang="en-US" sz="2909" smtClean="0"/>
              <a:t>to report)</a:t>
            </a:r>
          </a:p>
          <a:p>
            <a:pPr lvl="2"/>
            <a:r>
              <a:rPr lang="en-US" sz="2909" dirty="0" smtClean="0"/>
              <a:t>Relevance?</a:t>
            </a:r>
          </a:p>
          <a:p>
            <a:pPr lvl="3"/>
            <a:r>
              <a:rPr lang="en-US" sz="2909" dirty="0" smtClean="0"/>
              <a:t>Character/Innocence/”Victim”/Pretender</a:t>
            </a:r>
          </a:p>
          <a:p>
            <a:pPr lvl="3"/>
            <a:r>
              <a:rPr lang="en-US" sz="2909" dirty="0" smtClean="0"/>
              <a:t>“costs” as punishment</a:t>
            </a:r>
          </a:p>
          <a:p>
            <a:r>
              <a:rPr lang="en-US" sz="3143" dirty="0" smtClean="0"/>
              <a:t>No offender</a:t>
            </a:r>
          </a:p>
          <a:p>
            <a:pPr lvl="1"/>
            <a:r>
              <a:rPr lang="en-US" sz="2857" dirty="0" smtClean="0"/>
              <a:t>Claimant vs. police</a:t>
            </a:r>
          </a:p>
          <a:p>
            <a:endParaRPr lang="en-US" dirty="0" smtClean="0"/>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Baker </a:t>
            </a:r>
            <a:r>
              <a:rPr lang="en-US" dirty="0" err="1" smtClean="0"/>
              <a:t>v</a:t>
            </a:r>
            <a:r>
              <a:rPr lang="en-US" dirty="0" smtClean="0"/>
              <a:t>. Canada</a:t>
            </a:r>
            <a:endParaRPr lang="en-US" dirty="0"/>
          </a:p>
        </p:txBody>
      </p:sp>
      <p:sp>
        <p:nvSpPr>
          <p:cNvPr id="3" name="Content Placeholder 2"/>
          <p:cNvSpPr>
            <a:spLocks noGrp="1"/>
          </p:cNvSpPr>
          <p:nvPr>
            <p:ph idx="1"/>
          </p:nvPr>
        </p:nvSpPr>
        <p:spPr>
          <a:xfrm>
            <a:off x="457200" y="1180354"/>
            <a:ext cx="8229600" cy="4945810"/>
          </a:xfrm>
        </p:spPr>
        <p:txBody>
          <a:bodyPr>
            <a:normAutofit fontScale="92500" lnSpcReduction="10000"/>
          </a:bodyPr>
          <a:lstStyle/>
          <a:p>
            <a:pPr algn="ctr">
              <a:buNone/>
            </a:pPr>
            <a:r>
              <a:rPr lang="en-US" dirty="0" smtClean="0"/>
              <a:t>((1995) 101 F.T.R. 110 (FCTD) [06/95]</a:t>
            </a:r>
          </a:p>
          <a:p>
            <a:pPr algn="ctr">
              <a:buNone/>
            </a:pPr>
            <a:r>
              <a:rPr lang="en-US" dirty="0" smtClean="0">
                <a:solidFill>
                  <a:srgbClr val="FF0000"/>
                </a:solidFill>
              </a:rPr>
              <a:t>Federal </a:t>
            </a:r>
            <a:r>
              <a:rPr lang="en-US" dirty="0" smtClean="0"/>
              <a:t>Court Trial Division</a:t>
            </a:r>
          </a:p>
          <a:p>
            <a:endParaRPr lang="en-US" dirty="0" smtClean="0"/>
          </a:p>
          <a:p>
            <a:r>
              <a:rPr lang="en-US" dirty="0" smtClean="0"/>
              <a:t>Mavis Baker, “worked illegally” ‘81-’92, 4 kids, ‘92: paranoid schizophrenic, 1 yr mental health centre; 6-yr-o twins </a:t>
            </a:r>
            <a:r>
              <a:rPr lang="en-US" dirty="0" err="1" smtClean="0"/>
              <a:t>w</a:t>
            </a:r>
            <a:r>
              <a:rPr lang="en-US" dirty="0" smtClean="0"/>
              <a:t>/ father; 10- and 3-yo foster care</a:t>
            </a:r>
          </a:p>
          <a:p>
            <a:r>
              <a:rPr lang="en-US" dirty="0" smtClean="0"/>
              <a:t>‘93: out-patient; landing application H&amp;C; ‘94: denied by letter, w/o reasons; case history notes produced upon request</a:t>
            </a:r>
            <a:endParaRPr lang="en-US" dirty="0"/>
          </a:p>
        </p:txBody>
      </p:sp>
      <p:pic>
        <p:nvPicPr>
          <p:cNvPr id="4" name="Picture 3" descr="tnx150_baecker-brot.gif"/>
          <p:cNvPicPr>
            <a:picLocks noChangeAspect="1"/>
          </p:cNvPicPr>
          <p:nvPr/>
        </p:nvPicPr>
        <p:blipFill>
          <a:blip r:embed="rId2"/>
          <a:stretch>
            <a:fillRect/>
          </a:stretch>
        </p:blipFill>
        <p:spPr>
          <a:xfrm>
            <a:off x="0" y="227854"/>
            <a:ext cx="1905000" cy="1905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
            <a:ext cx="9143999" cy="6632584"/>
          </a:xfrm>
          <a:prstGeom prst="rect">
            <a:avLst/>
          </a:prstGeom>
        </p:spPr>
        <p:txBody>
          <a:bodyPr wrap="square" numCol="2" spcCol="274320">
            <a:spAutoFit/>
          </a:bodyPr>
          <a:lstStyle/>
          <a:p>
            <a:r>
              <a:rPr lang="en-US" sz="1700" dirty="0" smtClean="0"/>
              <a:t>PC is unemployed - on Welfare. No income shown - no assets. Has four </a:t>
            </a:r>
            <a:r>
              <a:rPr lang="en-US" sz="1700" dirty="0" err="1" smtClean="0"/>
              <a:t>Cdn</a:t>
            </a:r>
            <a:r>
              <a:rPr lang="en-US" sz="1700" dirty="0" smtClean="0"/>
              <a:t>.-born children- four other children in Jamaica- HAS A TOTAL OF EIGHT CHILDREN</a:t>
            </a:r>
          </a:p>
          <a:p>
            <a:r>
              <a:rPr lang="en-US" sz="1700" dirty="0" smtClean="0"/>
              <a:t>Says only two children are in her "direct custody". (No info on who has </a:t>
            </a:r>
            <a:r>
              <a:rPr lang="en-US" sz="1700" dirty="0" err="1" smtClean="0"/>
              <a:t>ghe</a:t>
            </a:r>
            <a:r>
              <a:rPr lang="en-US" sz="1700" dirty="0" smtClean="0"/>
              <a:t> [sic] other two).</a:t>
            </a:r>
          </a:p>
          <a:p>
            <a:r>
              <a:rPr lang="en-US" sz="1700" dirty="0" smtClean="0"/>
              <a:t>There is nothing for her in Jamaica - hasn't been there in a long time - no longer close to her children there - no jobs there - she has no skills other than as a domestic - children would suffer - can't take them with her and can't leave them with anyone here. Says has suffered from a mental disorder since '81 - is now an outpatient and is improving. If sent back will have a relapse.</a:t>
            </a:r>
          </a:p>
          <a:p>
            <a:r>
              <a:rPr lang="en-US" sz="1700" dirty="0" smtClean="0"/>
              <a:t>Letter from Children's Aid - they say PC has been diagnosed as a paranoid schizophrenic. - children would </a:t>
            </a:r>
            <a:r>
              <a:rPr lang="en-US" sz="1700" dirty="0" err="1" smtClean="0"/>
              <a:t>suf-fer</a:t>
            </a:r>
            <a:r>
              <a:rPr lang="en-US" sz="1700" dirty="0" smtClean="0"/>
              <a:t> if returned -</a:t>
            </a:r>
          </a:p>
          <a:p>
            <a:r>
              <a:rPr lang="en-US" sz="1700" dirty="0" smtClean="0"/>
              <a:t>Letter of Aug. '93 from psychiatrist from Ont. </a:t>
            </a:r>
            <a:r>
              <a:rPr lang="en-US" sz="1700" dirty="0" err="1" smtClean="0"/>
              <a:t>Govm't</a:t>
            </a:r>
            <a:r>
              <a:rPr lang="en-US" sz="1700" dirty="0" smtClean="0"/>
              <a:t>. Says PC had post-partum psychosis and had a brief </a:t>
            </a:r>
            <a:r>
              <a:rPr lang="en-US" sz="1700" dirty="0" err="1" smtClean="0"/>
              <a:t>epi-sode</a:t>
            </a:r>
            <a:r>
              <a:rPr lang="en-US" sz="1700" dirty="0" smtClean="0"/>
              <a:t> of psychosis in Jam. when was 25 yrs. old. Is now an out-patient and is doing relatively well - deportation would be an extremely stressful experience.</a:t>
            </a:r>
          </a:p>
          <a:p>
            <a:r>
              <a:rPr lang="en-US" sz="1700" dirty="0" smtClean="0"/>
              <a:t>Lawyer says PS [sic] is sole caregiver and single parent of two </a:t>
            </a:r>
            <a:r>
              <a:rPr lang="en-US" sz="1700" dirty="0" err="1" smtClean="0"/>
              <a:t>Cdn</a:t>
            </a:r>
            <a:r>
              <a:rPr lang="en-US" sz="1700" dirty="0" smtClean="0"/>
              <a:t> born children. Pc's mental condition would suffer a setback if she is deported etc.</a:t>
            </a:r>
          </a:p>
          <a:p>
            <a:r>
              <a:rPr lang="en-US" sz="1700" dirty="0" smtClean="0"/>
              <a:t>This case is a </a:t>
            </a:r>
            <a:r>
              <a:rPr lang="en-US" sz="1700" dirty="0" err="1" smtClean="0"/>
              <a:t>catastrophy</a:t>
            </a:r>
            <a:r>
              <a:rPr lang="en-US" sz="1700" dirty="0" smtClean="0"/>
              <a:t> [sic]. It is also an indictment of our "system" that the client came as a visitor in Aug. '81, was not ordered deported until Dec. '92 and in APRIL '94 IS STILL HERE!</a:t>
            </a:r>
          </a:p>
          <a:p>
            <a:r>
              <a:rPr lang="en-US" sz="1700" dirty="0" smtClean="0"/>
              <a:t>The PC is a paranoid schizophrenic and on welfare. She has no qualifications other than as a domestic. She has FOUR CHILDREN IN JAMAICA AND ANOTHER FOUR BORN HERE. She will, of course, be a </a:t>
            </a:r>
            <a:r>
              <a:rPr lang="en-US" sz="1700" dirty="0" err="1" smtClean="0"/>
              <a:t>tremen-dous</a:t>
            </a:r>
            <a:r>
              <a:rPr lang="en-US" sz="1700" dirty="0" smtClean="0"/>
              <a:t> strain on our social welfare systems for (probably) the rest of her life. There are no H&amp;C factors other than her FOUR CANADIAN-BORN CHILDREN. Do we let her stay because of that? I am of the opinion that Can-</a:t>
            </a:r>
            <a:r>
              <a:rPr lang="en-US" sz="1700" dirty="0" err="1" smtClean="0"/>
              <a:t>ada</a:t>
            </a:r>
            <a:r>
              <a:rPr lang="en-US" sz="1700" dirty="0" smtClean="0"/>
              <a:t> can no longer afford this kind of generosity. However, because of the circumstances involved, there is a </a:t>
            </a:r>
            <a:r>
              <a:rPr lang="en-US" sz="1700" dirty="0" err="1" smtClean="0"/>
              <a:t>po-tential</a:t>
            </a:r>
            <a:r>
              <a:rPr lang="en-US" sz="1700" dirty="0" smtClean="0"/>
              <a:t> for adverse publicity. I recommend refusal but you may wish to clear this with someone at Region.</a:t>
            </a:r>
          </a:p>
          <a:p>
            <a:r>
              <a:rPr lang="en-US" sz="1700" dirty="0" smtClean="0"/>
              <a:t>There is also a potential for violence - see charge of" assault with a weapon".</a:t>
            </a:r>
            <a:endParaRPr lang="en-US" sz="17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9294"/>
            <a:ext cx="9144000" cy="7386638"/>
          </a:xfrm>
          <a:prstGeom prst="rect">
            <a:avLst/>
          </a:prstGeom>
        </p:spPr>
        <p:txBody>
          <a:bodyPr wrap="square">
            <a:spAutoFit/>
          </a:bodyPr>
          <a:lstStyle/>
          <a:p>
            <a:pPr>
              <a:buFont typeface="Arial"/>
              <a:buChar char="•"/>
            </a:pPr>
            <a:r>
              <a:rPr lang="en-US" sz="2400" dirty="0" smtClean="0"/>
              <a:t>Process: No reasons, no problem</a:t>
            </a:r>
          </a:p>
          <a:p>
            <a:pPr lvl="1"/>
            <a:r>
              <a:rPr lang="en-US" dirty="0" smtClean="0"/>
              <a:t>“[</a:t>
            </a:r>
            <a:r>
              <a:rPr lang="en-US" dirty="0" err="1" smtClean="0"/>
              <a:t>W]hen</a:t>
            </a:r>
            <a:r>
              <a:rPr lang="en-US" dirty="0" smtClean="0"/>
              <a:t> the Court of Appeal combined the lack of a requirement for reasons with a heavy burden on the applicant, it meant, in practical terms, that in the absence of evidence to the contrary, it was to be </a:t>
            </a:r>
            <a:r>
              <a:rPr lang="en-US" dirty="0" smtClean="0">
                <a:solidFill>
                  <a:srgbClr val="FF0000"/>
                </a:solidFill>
              </a:rPr>
              <a:t>presumed </a:t>
            </a:r>
            <a:r>
              <a:rPr lang="en-US" dirty="0" smtClean="0"/>
              <a:t>that an H &amp; C decision was made properly. … Accordingly, I will not require Officer </a:t>
            </a:r>
            <a:r>
              <a:rPr lang="en-US" dirty="0" err="1" smtClean="0"/>
              <a:t>Caden</a:t>
            </a:r>
            <a:r>
              <a:rPr lang="en-US" dirty="0" smtClean="0"/>
              <a:t> to file an affidavit, and I will not send the matter back for a redetermination only because there is no affidavit.” </a:t>
            </a:r>
          </a:p>
          <a:p>
            <a:pPr>
              <a:buFont typeface="Arial"/>
              <a:buChar char="•"/>
            </a:pPr>
            <a:r>
              <a:rPr lang="en-US" sz="2400" dirty="0" smtClean="0"/>
              <a:t>“Substance”: plenty of evidence, no bias</a:t>
            </a:r>
          </a:p>
          <a:p>
            <a:pPr lvl="1">
              <a:buFont typeface="Arial"/>
              <a:buChar char="•"/>
            </a:pPr>
            <a:r>
              <a:rPr lang="en-US" sz="2000" dirty="0" smtClean="0"/>
              <a:t>“conclusion” ("She will, of course, be a </a:t>
            </a:r>
            <a:r>
              <a:rPr lang="en-US" sz="2000" dirty="0" smtClean="0">
                <a:solidFill>
                  <a:srgbClr val="FF0000"/>
                </a:solidFill>
              </a:rPr>
              <a:t>tremendous strain on our social welfare </a:t>
            </a:r>
            <a:r>
              <a:rPr lang="en-US" sz="2000" dirty="0" smtClean="0"/>
              <a:t>systems for (probably) the rest of her life”) not supported by evidence: sure it is </a:t>
            </a:r>
          </a:p>
          <a:p>
            <a:pPr lvl="2"/>
            <a:r>
              <a:rPr lang="en-US" dirty="0" smtClean="0"/>
              <a:t>“I think it reasonable to conclude that the experts do not expect the applicant to work. Indeed, the C.A.S. does not even forecast that she will be able to care for all four children. In my view, when Dr. Collins said that the applicant will be a productive member of society, he meant that she will be able to care for at least some, and hopefully, all of her children. Had he anticipated her return to the workplace, I am convinced that he would have said something about it in clear terms.”</a:t>
            </a:r>
          </a:p>
          <a:p>
            <a:pPr lvl="1">
              <a:buFont typeface="Arial"/>
              <a:buChar char="•"/>
            </a:pPr>
            <a:r>
              <a:rPr lang="en-US" sz="2000" dirty="0" smtClean="0"/>
              <a:t>bias: "catastrophe”, "indictment of our system”</a:t>
            </a:r>
          </a:p>
          <a:p>
            <a:pPr lvl="2">
              <a:buFont typeface="Arial"/>
              <a:buChar char="•"/>
            </a:pPr>
            <a:r>
              <a:rPr lang="en-US" dirty="0" smtClean="0"/>
              <a:t>[</a:t>
            </a:r>
            <a:r>
              <a:rPr lang="en-US" dirty="0" err="1" smtClean="0"/>
              <a:t>H]is</a:t>
            </a:r>
            <a:r>
              <a:rPr lang="en-US" dirty="0" smtClean="0"/>
              <a:t> views are not relevant, but even if they were, I am not satisfied that the language he used displayed a bias against the applicant. Rather, it displayed an anger and frustration with Canadian immigration law enforcement. </a:t>
            </a:r>
          </a:p>
          <a:p>
            <a:pPr lvl="2">
              <a:buFont typeface="Arial"/>
              <a:buChar char="•"/>
            </a:pPr>
            <a:r>
              <a:rPr lang="en-US" dirty="0" smtClean="0"/>
              <a:t>No blatant error is to be found in the officer's notes. His expressions of personal opinion were unfortunate, but they do not taint the decision-maker [</a:t>
            </a:r>
            <a:r>
              <a:rPr lang="en-US" dirty="0" err="1" smtClean="0"/>
              <a:t>Caden</a:t>
            </a:r>
            <a:r>
              <a:rPr lang="en-US" dirty="0" smtClean="0"/>
              <a:t>]. </a:t>
            </a:r>
          </a:p>
          <a:p>
            <a:pPr>
              <a:buFont typeface="Arial"/>
              <a:buChar char="•"/>
            </a:pPr>
            <a:r>
              <a:rPr lang="en-US" sz="2400" dirty="0" smtClean="0"/>
              <a:t>Independence of trial court? Informal style, deference, presumption</a:t>
            </a:r>
          </a:p>
          <a:p>
            <a:pPr>
              <a:buFont typeface="Arial"/>
              <a:buChar char="•"/>
            </a:pPr>
            <a:endParaRPr lang="en-US" dirty="0" smtClean="0"/>
          </a:p>
          <a:p>
            <a:pPr>
              <a:buFont typeface="Arial"/>
              <a:buChar char="•"/>
            </a:pPr>
            <a:endParaRPr lang="en-US" dirty="0" smtClean="0"/>
          </a:p>
          <a:p>
            <a:pPr lvl="1">
              <a:buFont typeface="Arial"/>
              <a:buChar cha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Court of Appeal (11/96)	</a:t>
            </a:r>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Certified question:</a:t>
            </a:r>
          </a:p>
          <a:p>
            <a:pPr lvl="1"/>
            <a:r>
              <a:rPr lang="en-US" dirty="0" smtClean="0"/>
              <a:t>Given that the Immigration Act does not expressly incorporate the language of Canada's international obligations with respect to the International Convention on the Rights of the Child, must federal immigration authorities treat the best interests of the Canadian child as a primary consideration in assessing an applicant under </a:t>
            </a:r>
            <a:r>
              <a:rPr lang="en-US" dirty="0" err="1" smtClean="0"/>
              <a:t>s</a:t>
            </a:r>
            <a:r>
              <a:rPr lang="en-US" dirty="0" smtClean="0"/>
              <a:t>. 114(2) of the Immigration Act?</a:t>
            </a:r>
          </a:p>
          <a:p>
            <a:r>
              <a:rPr lang="en-US" dirty="0" smtClean="0"/>
              <a:t>Nothing re: process, bias</a:t>
            </a:r>
          </a:p>
          <a:p>
            <a:pPr lvl="1"/>
            <a:r>
              <a:rPr lang="en-US" dirty="0" smtClean="0"/>
              <a:t>Not certified; not raised below</a:t>
            </a:r>
          </a:p>
          <a:p>
            <a:r>
              <a:rPr lang="en-US" dirty="0" smtClean="0"/>
              <a:t>Formal, procedure, limited role, narrow</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6331"/>
          </a:xfrm>
        </p:spPr>
        <p:txBody>
          <a:bodyPr>
            <a:noAutofit/>
          </a:bodyPr>
          <a:lstStyle/>
          <a:p>
            <a:r>
              <a:rPr lang="en-US" sz="3200" dirty="0" smtClean="0"/>
              <a:t>Immigration Act, R.S.C., 1985, </a:t>
            </a:r>
            <a:r>
              <a:rPr lang="en-US" sz="3200" dirty="0" err="1" smtClean="0"/>
              <a:t>c</a:t>
            </a:r>
            <a:r>
              <a:rPr lang="en-US" sz="3200" dirty="0" smtClean="0"/>
              <a:t>. I-2 </a:t>
            </a:r>
            <a:endParaRPr lang="en-US" sz="3200" dirty="0"/>
          </a:p>
        </p:txBody>
      </p:sp>
      <p:sp>
        <p:nvSpPr>
          <p:cNvPr id="3" name="Content Placeholder 2"/>
          <p:cNvSpPr>
            <a:spLocks noGrp="1"/>
          </p:cNvSpPr>
          <p:nvPr>
            <p:ph idx="1"/>
          </p:nvPr>
        </p:nvSpPr>
        <p:spPr>
          <a:xfrm>
            <a:off x="0" y="957036"/>
            <a:ext cx="9144000" cy="5558179"/>
          </a:xfrm>
        </p:spPr>
        <p:txBody>
          <a:bodyPr>
            <a:noAutofit/>
          </a:bodyPr>
          <a:lstStyle/>
          <a:p>
            <a:pPr>
              <a:buNone/>
            </a:pPr>
            <a:r>
              <a:rPr lang="en-US" sz="1700" dirty="0" smtClean="0"/>
              <a:t> 82.1 (1) An application for judicial review under the </a:t>
            </a:r>
            <a:r>
              <a:rPr lang="en-US" sz="1700" i="1" dirty="0" smtClean="0"/>
              <a:t>Federal Court Act</a:t>
            </a:r>
            <a:r>
              <a:rPr lang="en-US" sz="1700" dirty="0" smtClean="0"/>
              <a:t> with respect to any decision or order made, or any matter arising, under this Act or the rules or regulations </a:t>
            </a:r>
            <a:r>
              <a:rPr lang="en-US" sz="1700" dirty="0" err="1" smtClean="0"/>
              <a:t>thereunder</a:t>
            </a:r>
            <a:r>
              <a:rPr lang="en-US" sz="1700" dirty="0" smtClean="0"/>
              <a:t> may be commenced only with </a:t>
            </a:r>
            <a:r>
              <a:rPr lang="en-US" sz="1700" dirty="0" smtClean="0">
                <a:solidFill>
                  <a:srgbClr val="FF0000"/>
                </a:solidFill>
              </a:rPr>
              <a:t>leave </a:t>
            </a:r>
            <a:r>
              <a:rPr lang="en-US" sz="1700" dirty="0" smtClean="0"/>
              <a:t>of a judge of the Federal Court — Trial Division.</a:t>
            </a:r>
          </a:p>
          <a:p>
            <a:pPr>
              <a:buNone/>
            </a:pPr>
            <a:r>
              <a:rPr lang="en-US" sz="1700" dirty="0" smtClean="0"/>
              <a:t>83. (1) A judgment of the Federal Court — Trial Division on an application for judicial review with respect to any decision or order made, or any matter arising, under this Act or the rules or regulations </a:t>
            </a:r>
            <a:r>
              <a:rPr lang="en-US" sz="1700" dirty="0" err="1" smtClean="0"/>
              <a:t>thereunder</a:t>
            </a:r>
            <a:r>
              <a:rPr lang="en-US" sz="1700" dirty="0" smtClean="0"/>
              <a:t> may be appealed to the Federal Court of Appeal only if the Federal Court — Trial Division has at the time of rendering judgment </a:t>
            </a:r>
            <a:r>
              <a:rPr lang="en-US" sz="1700" dirty="0" smtClean="0">
                <a:solidFill>
                  <a:srgbClr val="FF0000"/>
                </a:solidFill>
              </a:rPr>
              <a:t>certified </a:t>
            </a:r>
            <a:r>
              <a:rPr lang="en-US" sz="1700" dirty="0" smtClean="0"/>
              <a:t>that a </a:t>
            </a:r>
            <a:r>
              <a:rPr lang="en-US" sz="1700" dirty="0" smtClean="0">
                <a:solidFill>
                  <a:srgbClr val="FF0000"/>
                </a:solidFill>
              </a:rPr>
              <a:t>serious question of general importance</a:t>
            </a:r>
            <a:r>
              <a:rPr lang="en-US" sz="1700" dirty="0" smtClean="0"/>
              <a:t> is involved and </a:t>
            </a:r>
            <a:r>
              <a:rPr lang="en-US" sz="1700" dirty="0" smtClean="0">
                <a:solidFill>
                  <a:srgbClr val="FF0000"/>
                </a:solidFill>
              </a:rPr>
              <a:t>has stated that question</a:t>
            </a:r>
            <a:r>
              <a:rPr lang="en-US" sz="1700" dirty="0" smtClean="0"/>
              <a:t>.</a:t>
            </a:r>
          </a:p>
          <a:p>
            <a:pPr>
              <a:buNone/>
            </a:pPr>
            <a:r>
              <a:rPr lang="en-US" sz="1700" dirty="0" smtClean="0"/>
              <a:t>114. (2) The Governor in Council </a:t>
            </a:r>
            <a:r>
              <a:rPr lang="en-US" sz="1700" dirty="0" smtClean="0">
                <a:solidFill>
                  <a:srgbClr val="FF0000"/>
                </a:solidFill>
              </a:rPr>
              <a:t>may</a:t>
            </a:r>
            <a:r>
              <a:rPr lang="en-US" sz="1700" dirty="0" smtClean="0"/>
              <a:t>, by regulation, authorize the Minister to </a:t>
            </a:r>
            <a:r>
              <a:rPr lang="en-US" sz="1700" dirty="0" smtClean="0">
                <a:solidFill>
                  <a:srgbClr val="FF0000"/>
                </a:solidFill>
              </a:rPr>
              <a:t>exempt </a:t>
            </a:r>
            <a:r>
              <a:rPr lang="en-US" sz="1700" dirty="0" smtClean="0"/>
              <a:t>any person from any regulation made under subsection (1) or otherwise facilitate the admission of any person where the Minister is satisfied that the person should be exempted from that regulation or that the person's admission should be facilitated owing to the existence of </a:t>
            </a:r>
            <a:r>
              <a:rPr lang="en-US" sz="1700" dirty="0" smtClean="0">
                <a:solidFill>
                  <a:srgbClr val="FF0000"/>
                </a:solidFill>
              </a:rPr>
              <a:t>compassionate or humanitarian considerations</a:t>
            </a:r>
            <a:r>
              <a:rPr lang="en-US" sz="1700" dirty="0" smtClean="0"/>
              <a:t>.</a:t>
            </a:r>
          </a:p>
          <a:p>
            <a:pPr>
              <a:buNone/>
            </a:pPr>
            <a:r>
              <a:rPr lang="en-US" sz="1700" dirty="0" smtClean="0"/>
              <a:t> </a:t>
            </a:r>
          </a:p>
          <a:p>
            <a:pPr algn="ctr">
              <a:buNone/>
            </a:pPr>
            <a:r>
              <a:rPr lang="en-US" sz="2000" b="1" dirty="0" smtClean="0"/>
              <a:t>Immigration Regulations, 1978, SOR/78-172, as </a:t>
            </a:r>
            <a:r>
              <a:rPr lang="en-US" sz="2000" b="1" dirty="0" err="1" smtClean="0"/>
              <a:t>amemded</a:t>
            </a:r>
            <a:r>
              <a:rPr lang="en-US" sz="2000" b="1" dirty="0" smtClean="0"/>
              <a:t> [sic] by SOR/93-44 </a:t>
            </a:r>
          </a:p>
          <a:p>
            <a:pPr>
              <a:buNone/>
            </a:pPr>
            <a:r>
              <a:rPr lang="en-US" sz="1700" dirty="0" smtClean="0"/>
              <a:t>2.1 The Minister is hereby authorized to </a:t>
            </a:r>
            <a:r>
              <a:rPr lang="en-US" sz="1700" dirty="0" smtClean="0">
                <a:solidFill>
                  <a:srgbClr val="FF0000"/>
                </a:solidFill>
              </a:rPr>
              <a:t>exempt </a:t>
            </a:r>
            <a:r>
              <a:rPr lang="en-US" sz="1700" dirty="0" smtClean="0"/>
              <a:t>any person from any regulation made under subsection 114(1) of the Act or otherwise facilitate the admission to Canada of any person where the Minister is satisfied that the person should be exempted from that regulation or that the person's admission should be facilitated owing to the existence of compassionate or humanitarian considerations. </a:t>
            </a:r>
            <a:endParaRPr lang="en-US" sz="17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1950"/>
          </a:xfrm>
        </p:spPr>
        <p:txBody>
          <a:bodyPr>
            <a:normAutofit/>
          </a:bodyPr>
          <a:lstStyle/>
          <a:p>
            <a:r>
              <a:rPr lang="en-US" sz="3200" dirty="0" smtClean="0"/>
              <a:t>Sup Ct (7/99)</a:t>
            </a:r>
            <a:endParaRPr lang="en-US" sz="3200" dirty="0"/>
          </a:p>
        </p:txBody>
      </p:sp>
      <p:sp>
        <p:nvSpPr>
          <p:cNvPr id="3" name="Content Placeholder 2"/>
          <p:cNvSpPr>
            <a:spLocks noGrp="1"/>
          </p:cNvSpPr>
          <p:nvPr>
            <p:ph idx="1"/>
          </p:nvPr>
        </p:nvSpPr>
        <p:spPr>
          <a:xfrm>
            <a:off x="457200" y="1045882"/>
            <a:ext cx="6863976" cy="5812118"/>
          </a:xfrm>
        </p:spPr>
        <p:txBody>
          <a:bodyPr>
            <a:normAutofit fontScale="70000" lnSpcReduction="20000"/>
          </a:bodyPr>
          <a:lstStyle/>
          <a:p>
            <a:r>
              <a:rPr lang="en-US" dirty="0" err="1" smtClean="0"/>
              <a:t>L'Heureux-Dubé</a:t>
            </a:r>
            <a:r>
              <a:rPr lang="en-US" dirty="0" smtClean="0"/>
              <a:t> </a:t>
            </a:r>
          </a:p>
          <a:p>
            <a:pPr lvl="1"/>
            <a:r>
              <a:rPr lang="en-US" dirty="0" err="1" smtClean="0"/>
              <a:t>S.Ct</a:t>
            </a:r>
            <a:r>
              <a:rPr lang="en-US" dirty="0" smtClean="0"/>
              <a:t>. Style: expansive, discursive, “grand” (Llewellyn)</a:t>
            </a:r>
            <a:r>
              <a:rPr lang="en-US" smtClean="0"/>
              <a:t>, substance</a:t>
            </a:r>
          </a:p>
          <a:p>
            <a:r>
              <a:rPr lang="en-US" dirty="0" smtClean="0"/>
              <a:t>All admin, all the time</a:t>
            </a:r>
          </a:p>
          <a:p>
            <a:pPr lvl="1"/>
            <a:r>
              <a:rPr lang="en-US" sz="2581" dirty="0" smtClean="0"/>
              <a:t>“Because…the issues raised can be resolved under the principles of administrative law and statutory interpretation, I find it unnecessary to consider the various </a:t>
            </a:r>
            <a:r>
              <a:rPr lang="en-US" sz="2581" i="1" dirty="0" smtClean="0"/>
              <a:t>Charter</a:t>
            </a:r>
            <a:r>
              <a:rPr lang="en-US" sz="2581" dirty="0" smtClean="0"/>
              <a:t> issues raised by the appellant”</a:t>
            </a:r>
          </a:p>
          <a:p>
            <a:r>
              <a:rPr lang="en-US" dirty="0" smtClean="0"/>
              <a:t>Formulation of certified question no problem</a:t>
            </a:r>
          </a:p>
          <a:p>
            <a:pPr lvl="1"/>
            <a:r>
              <a:rPr lang="en-US" sz="2581" dirty="0" smtClean="0"/>
              <a:t>“The wording of </a:t>
            </a:r>
            <a:r>
              <a:rPr lang="en-US" sz="2581" dirty="0" err="1" smtClean="0"/>
              <a:t>s</a:t>
            </a:r>
            <a:r>
              <a:rPr lang="en-US" sz="2581" dirty="0" smtClean="0"/>
              <a:t>. 83(1) </a:t>
            </a:r>
            <a:r>
              <a:rPr lang="en-US" sz="2581" dirty="0" smtClean="0">
                <a:solidFill>
                  <a:srgbClr val="FF0000"/>
                </a:solidFill>
              </a:rPr>
              <a:t>suggests </a:t>
            </a:r>
            <a:r>
              <a:rPr lang="en-US" sz="2581" dirty="0" smtClean="0"/>
              <a:t>[that] if a question of general importance has been certified, this … does not confine the Court of Appeal or this Court to answering the stated question or issues directly related to it.”</a:t>
            </a:r>
          </a:p>
          <a:p>
            <a:pPr lvl="2"/>
            <a:r>
              <a:rPr lang="en-US" dirty="0" smtClean="0"/>
              <a:t>Rule of law? Procedure vs. substance? Deference (to lower ct./to admin agency)?</a:t>
            </a:r>
          </a:p>
          <a:p>
            <a:pPr lvl="2"/>
            <a:r>
              <a:rPr lang="en-US" dirty="0" smtClean="0"/>
              <a:t>Statutory interpretation?</a:t>
            </a:r>
          </a:p>
          <a:p>
            <a:r>
              <a:rPr lang="en-US" dirty="0" smtClean="0"/>
              <a:t>The scheme</a:t>
            </a:r>
          </a:p>
          <a:p>
            <a:pPr lvl="1"/>
            <a:r>
              <a:rPr lang="en-US" sz="2581" dirty="0" smtClean="0"/>
              <a:t>“Statute” authorizes Governor in Council to authorize minister to </a:t>
            </a:r>
            <a:r>
              <a:rPr lang="en-US" sz="2581" dirty="0" smtClean="0">
                <a:solidFill>
                  <a:srgbClr val="FF0000"/>
                </a:solidFill>
              </a:rPr>
              <a:t>exempt </a:t>
            </a:r>
            <a:r>
              <a:rPr lang="en-US" sz="2581" dirty="0" smtClean="0"/>
              <a:t>on H&amp;C (C/H) grounds who delegates to immigration officer who has </a:t>
            </a:r>
            <a:r>
              <a:rPr lang="en-US" sz="2581" dirty="0" smtClean="0">
                <a:solidFill>
                  <a:srgbClr val="FF0000"/>
                </a:solidFill>
              </a:rPr>
              <a:t>manual </a:t>
            </a:r>
            <a:r>
              <a:rPr lang="en-US" sz="2581" dirty="0" smtClean="0"/>
              <a:t>with </a:t>
            </a:r>
            <a:r>
              <a:rPr lang="en-US" sz="2581" dirty="0" smtClean="0">
                <a:solidFill>
                  <a:srgbClr val="FF0000"/>
                </a:solidFill>
              </a:rPr>
              <a:t>guidelines </a:t>
            </a:r>
          </a:p>
          <a:p>
            <a:pPr lvl="2"/>
            <a:r>
              <a:rPr lang="en-US" dirty="0" smtClean="0"/>
              <a:t>What </a:t>
            </a:r>
            <a:r>
              <a:rPr lang="en-US" dirty="0" smtClean="0">
                <a:solidFill>
                  <a:srgbClr val="FF0000"/>
                </a:solidFill>
              </a:rPr>
              <a:t>would </a:t>
            </a:r>
            <a:r>
              <a:rPr lang="en-US" dirty="0" smtClean="0"/>
              <a:t>a reasonable person do? </a:t>
            </a:r>
          </a:p>
          <a:p>
            <a:pPr lvl="1"/>
            <a:endParaRPr lang="en-US" dirty="0" smtClean="0"/>
          </a:p>
        </p:txBody>
      </p:sp>
      <p:pic>
        <p:nvPicPr>
          <p:cNvPr id="5" name="Picture 4" descr="apollo manual.jpg"/>
          <p:cNvPicPr>
            <a:picLocks noChangeAspect="1"/>
          </p:cNvPicPr>
          <p:nvPr/>
        </p:nvPicPr>
        <p:blipFill>
          <a:blip r:embed="rId2"/>
          <a:stretch>
            <a:fillRect/>
          </a:stretch>
        </p:blipFill>
        <p:spPr>
          <a:xfrm>
            <a:off x="7270584" y="4504347"/>
            <a:ext cx="1873415" cy="217361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law) procedural fairness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Applies to H&amp;C: </a:t>
            </a:r>
          </a:p>
          <a:p>
            <a:pPr lvl="1"/>
            <a:r>
              <a:rPr lang="en-US" dirty="0" smtClean="0"/>
              <a:t>administrative decision &amp; affects "the rights, privileges or interests of an individual" (</a:t>
            </a:r>
            <a:r>
              <a:rPr lang="en-US" i="1" dirty="0" smtClean="0"/>
              <a:t>Nicholson?</a:t>
            </a:r>
            <a:r>
              <a:rPr lang="en-US" dirty="0" smtClean="0"/>
              <a:t>)</a:t>
            </a:r>
          </a:p>
          <a:p>
            <a:r>
              <a:rPr lang="en-US" dirty="0" smtClean="0"/>
              <a:t>Flexible &amp; variable</a:t>
            </a:r>
          </a:p>
          <a:p>
            <a:pPr>
              <a:buNone/>
            </a:pPr>
            <a:endParaRPr lang="en-US" dirty="0" smtClean="0"/>
          </a:p>
          <a:p>
            <a:pPr>
              <a:buNone/>
            </a:pPr>
            <a:endParaRPr lang="en-US" dirty="0" smtClean="0"/>
          </a:p>
          <a:p>
            <a:r>
              <a:rPr lang="en-US" dirty="0" smtClean="0"/>
              <a:t>Bottom line:</a:t>
            </a:r>
          </a:p>
          <a:p>
            <a:pPr lvl="1"/>
            <a:r>
              <a:rPr lang="en-US" dirty="0" smtClean="0"/>
              <a:t>[</a:t>
            </a:r>
            <a:r>
              <a:rPr lang="en-US" dirty="0" err="1" smtClean="0"/>
              <a:t>T]he</a:t>
            </a:r>
            <a:r>
              <a:rPr lang="en-US" dirty="0" smtClean="0"/>
              <a:t> purpose of the </a:t>
            </a:r>
            <a:r>
              <a:rPr lang="en-US" dirty="0" smtClean="0">
                <a:solidFill>
                  <a:srgbClr val="FF0000"/>
                </a:solidFill>
              </a:rPr>
              <a:t>participatory </a:t>
            </a:r>
            <a:r>
              <a:rPr lang="en-US" dirty="0" smtClean="0"/>
              <a:t>rights contained within the duty of procedural fairness is to ensure that administrative decisions are made using a </a:t>
            </a:r>
            <a:r>
              <a:rPr lang="en-US" dirty="0" smtClean="0">
                <a:solidFill>
                  <a:srgbClr val="FF0000"/>
                </a:solidFill>
              </a:rPr>
              <a:t>fair and open procedure</a:t>
            </a:r>
            <a:r>
              <a:rPr lang="en-US" dirty="0" smtClean="0"/>
              <a:t>, appropriate to the decision being made and its statutory, institutional, and social </a:t>
            </a:r>
            <a:r>
              <a:rPr lang="en-US" dirty="0" smtClean="0">
                <a:solidFill>
                  <a:srgbClr val="FF0000"/>
                </a:solidFill>
              </a:rPr>
              <a:t>context</a:t>
            </a:r>
            <a:r>
              <a:rPr lang="en-US" dirty="0" smtClean="0"/>
              <a:t>, with an </a:t>
            </a:r>
            <a:r>
              <a:rPr lang="en-US" dirty="0" smtClean="0">
                <a:solidFill>
                  <a:srgbClr val="FF0000"/>
                </a:solidFill>
              </a:rPr>
              <a:t>opportunity </a:t>
            </a:r>
            <a:r>
              <a:rPr lang="en-US" dirty="0" smtClean="0"/>
              <a:t>for those affected by the decision to put forward their views and evidence fully and have them considered by the decision-maker. (22)</a:t>
            </a:r>
          </a:p>
        </p:txBody>
      </p:sp>
      <p:pic>
        <p:nvPicPr>
          <p:cNvPr id="4" name="Picture 3" descr="047SLINKY.JPG"/>
          <p:cNvPicPr>
            <a:picLocks noChangeAspect="1"/>
          </p:cNvPicPr>
          <p:nvPr/>
        </p:nvPicPr>
        <p:blipFill>
          <a:blip r:embed="rId2"/>
          <a:stretch>
            <a:fillRect/>
          </a:stretch>
        </p:blipFill>
        <p:spPr>
          <a:xfrm>
            <a:off x="3934643" y="2699898"/>
            <a:ext cx="1974544" cy="1335386"/>
          </a:xfrm>
          <a:prstGeom prst="rect">
            <a:avLst/>
          </a:prstGeom>
        </p:spPr>
      </p:pic>
      <p:pic>
        <p:nvPicPr>
          <p:cNvPr id="5" name="Picture 4" descr="Trudi-Marc-Chameleon-Stuffed-Animal.jpg"/>
          <p:cNvPicPr>
            <a:picLocks noChangeAspect="1"/>
          </p:cNvPicPr>
          <p:nvPr/>
        </p:nvPicPr>
        <p:blipFill>
          <a:blip r:embed="rId3"/>
          <a:stretch>
            <a:fillRect/>
          </a:stretch>
        </p:blipFill>
        <p:spPr>
          <a:xfrm>
            <a:off x="6519163" y="2699898"/>
            <a:ext cx="2167637" cy="133538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Participatory rights--What’s owed? </a:t>
            </a:r>
            <a:br>
              <a:rPr lang="en-US" sz="3200" dirty="0" smtClean="0"/>
            </a:br>
            <a:r>
              <a:rPr lang="en-US" sz="3200" dirty="0" smtClean="0"/>
              <a:t>The </a:t>
            </a:r>
            <a:r>
              <a:rPr lang="en-US" sz="3200" i="1" dirty="0" smtClean="0"/>
              <a:t>Baker</a:t>
            </a:r>
            <a:r>
              <a:rPr lang="en-US" sz="3200" dirty="0" smtClean="0"/>
              <a:t> Factors…</a:t>
            </a:r>
            <a:endParaRPr lang="en-US" sz="3200" i="1"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US" dirty="0" smtClean="0"/>
              <a:t>nature of the decision being made and the process followed in making it </a:t>
            </a:r>
          </a:p>
          <a:p>
            <a:pPr lvl="1"/>
            <a:r>
              <a:rPr lang="en-US" dirty="0" smtClean="0"/>
              <a:t>The more (judicial), the more (rights)</a:t>
            </a:r>
          </a:p>
          <a:p>
            <a:pPr marL="514350" indent="-514350">
              <a:buFont typeface="+mj-lt"/>
              <a:buAutoNum type="arabicPeriod"/>
            </a:pPr>
            <a:r>
              <a:rPr lang="en-US" dirty="0" smtClean="0"/>
              <a:t>nature of the statutory scheme and the "terms of the statute pursuant to which the body operates”</a:t>
            </a:r>
          </a:p>
          <a:p>
            <a:pPr marL="914400" lvl="1" indent="-514350"/>
            <a:r>
              <a:rPr lang="en-US" dirty="0" smtClean="0"/>
              <a:t>E.g., no appeal</a:t>
            </a:r>
          </a:p>
          <a:p>
            <a:pPr marL="514350" indent="-514350">
              <a:buFont typeface="+mj-lt"/>
              <a:buAutoNum type="arabicPeriod"/>
            </a:pPr>
            <a:r>
              <a:rPr lang="en-US" dirty="0" smtClean="0"/>
              <a:t>the importance of the decision to the individual or individuals affected </a:t>
            </a:r>
          </a:p>
          <a:p>
            <a:pPr marL="514350" indent="-514350">
              <a:buFont typeface="+mj-lt"/>
              <a:buAutoNum type="arabicPeriod"/>
            </a:pPr>
            <a:r>
              <a:rPr lang="en-US" dirty="0" smtClean="0"/>
              <a:t>legitimate expectations of the person challenging the decision </a:t>
            </a:r>
          </a:p>
          <a:p>
            <a:pPr marL="914400" lvl="1" indent="-514350"/>
            <a:r>
              <a:rPr lang="en-US" dirty="0" smtClean="0"/>
              <a:t>Can’t break promises re: process, </a:t>
            </a:r>
          </a:p>
          <a:p>
            <a:pPr marL="914400" lvl="1" indent="-514350">
              <a:buNone/>
            </a:pPr>
            <a:r>
              <a:rPr lang="en-US" dirty="0" smtClean="0"/>
              <a:t>	or re: outcome w/o due process</a:t>
            </a:r>
          </a:p>
          <a:p>
            <a:pPr marL="514350" indent="-514350">
              <a:buFont typeface="+mj-lt"/>
              <a:buAutoNum type="arabicPeriod"/>
            </a:pPr>
            <a:r>
              <a:rPr lang="en-US" dirty="0" smtClean="0"/>
              <a:t>agency’s choice of procedures</a:t>
            </a:r>
          </a:p>
          <a:p>
            <a:pPr marL="514350" indent="-514350">
              <a:buFont typeface="+mj-lt"/>
              <a:buAutoNum type="arabicPeriod"/>
            </a:pPr>
            <a:r>
              <a:rPr lang="en-US" dirty="0" smtClean="0"/>
              <a:t>list not exhaustive etc. etc. etc. …</a:t>
            </a:r>
            <a:endParaRPr lang="en-US" dirty="0"/>
          </a:p>
        </p:txBody>
      </p:sp>
      <p:pic>
        <p:nvPicPr>
          <p:cNvPr id="4" name="Picture 3" descr="_44184785_king_and_i_getty.jpg"/>
          <p:cNvPicPr>
            <a:picLocks noChangeAspect="1"/>
          </p:cNvPicPr>
          <p:nvPr/>
        </p:nvPicPr>
        <p:blipFill>
          <a:blip r:embed="rId2"/>
          <a:stretch>
            <a:fillRect/>
          </a:stretch>
        </p:blipFill>
        <p:spPr>
          <a:xfrm>
            <a:off x="5677647" y="4592975"/>
            <a:ext cx="3009152" cy="2055848"/>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TotalTime>
  <Words>2326</Words>
  <Application>Microsoft Macintosh PowerPoint</Application>
  <PresentationFormat>On-screen Show (4:3)</PresentationFormat>
  <Paragraphs>171</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Administrative Law </vt:lpstr>
      <vt:lpstr>Baker v. Canada</vt:lpstr>
      <vt:lpstr>PowerPoint Presentation</vt:lpstr>
      <vt:lpstr>PowerPoint Presentation</vt:lpstr>
      <vt:lpstr>Federal Court of Appeal (11/96) </vt:lpstr>
      <vt:lpstr>Immigration Act, R.S.C., 1985, c. I-2 </vt:lpstr>
      <vt:lpstr>Sup Ct (7/99)</vt:lpstr>
      <vt:lpstr>(Common law) procedural fairness</vt:lpstr>
      <vt:lpstr>Participatory rights--What’s owed?  The Baker Factors…</vt:lpstr>
      <vt:lpstr>Which Way Do They Cut? The Factors applied</vt:lpstr>
      <vt:lpstr>Conclusion </vt:lpstr>
      <vt:lpstr>In particular</vt:lpstr>
      <vt:lpstr>Proc Fair II: Bias</vt:lpstr>
      <vt:lpstr>Different Bakers</vt:lpstr>
      <vt:lpstr>Batic v. CICB</vt:lpstr>
      <vt:lpstr>PowerPoint Presentation</vt:lpstr>
      <vt:lpstr>Batic round-up</vt:lpstr>
    </vt:vector>
  </TitlesOfParts>
  <Company>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Baker v. Canada</dc:title>
  <dc:creator>Markus Dubber</dc:creator>
  <cp:lastModifiedBy>Markus Dubber</cp:lastModifiedBy>
  <cp:revision>74</cp:revision>
  <dcterms:created xsi:type="dcterms:W3CDTF">2011-12-23T19:25:05Z</dcterms:created>
  <dcterms:modified xsi:type="dcterms:W3CDTF">2013-01-31T13:30:59Z</dcterms:modified>
</cp:coreProperties>
</file>