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71" r:id="rId2"/>
    <p:sldId id="262" r:id="rId3"/>
    <p:sldId id="263" r:id="rId4"/>
    <p:sldId id="264" r:id="rId5"/>
    <p:sldId id="265" r:id="rId6"/>
    <p:sldId id="266" r:id="rId7"/>
    <p:sldId id="267" r:id="rId8"/>
    <p:sldId id="268" r:id="rId9"/>
    <p:sldId id="269" r:id="rId10"/>
    <p:sldId id="27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Dubber"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90" d="100"/>
          <a:sy n="90" d="100"/>
        </p:scale>
        <p:origin x="-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20T18:56:03.89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78DF9-71F6-444E-B060-50A932566781}" type="datetimeFigureOut">
              <a:rPr lang="en-US" smtClean="0"/>
              <a:pPr/>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FEADF-BD0D-1044-9CF3-7247A73A9591}" type="slidenum">
              <a:rPr lang="en-US" smtClean="0"/>
              <a:pPr/>
              <a:t>‹#›</a:t>
            </a:fld>
            <a:endParaRPr lang="en-US"/>
          </a:p>
        </p:txBody>
      </p:sp>
    </p:spTree>
    <p:extLst>
      <p:ext uri="{BB962C8B-B14F-4D97-AF65-F5344CB8AC3E}">
        <p14:creationId xmlns:p14="http://schemas.microsoft.com/office/powerpoint/2010/main" val="2793379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5FACA-7EA6-C841-A96F-1E38BE8F927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2BE83-39B3-194E-AD4C-F45B86285B6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2BE83-39B3-194E-AD4C-F45B86285B6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2BE83-39B3-194E-AD4C-F45B86285B6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2BE83-39B3-194E-AD4C-F45B86285B6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2BE83-39B3-194E-AD4C-F45B86285B6C}"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2BE83-39B3-194E-AD4C-F45B86285B6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2BE83-39B3-194E-AD4C-F45B86285B6C}"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2BE83-39B3-194E-AD4C-F45B86285B6C}"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2BE83-39B3-194E-AD4C-F45B86285B6C}"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2BE83-39B3-194E-AD4C-F45B86285B6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2BE83-39B3-194E-AD4C-F45B86285B6C}"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45EBE-9C7F-F441-8193-E8F60CB0BE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2BE83-39B3-194E-AD4C-F45B86285B6C}"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45EBE-9C7F-F441-8193-E8F60CB0BE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Administrative Law	</a:t>
            </a:r>
            <a:endParaRPr lang="en-US" dirty="0"/>
          </a:p>
        </p:txBody>
      </p:sp>
      <p:sp>
        <p:nvSpPr>
          <p:cNvPr id="3" name="Subtitle 2"/>
          <p:cNvSpPr>
            <a:spLocks noGrp="1"/>
          </p:cNvSpPr>
          <p:nvPr>
            <p:ph type="subTitle" idx="1"/>
          </p:nvPr>
        </p:nvSpPr>
        <p:spPr/>
        <p:txBody>
          <a:bodyPr/>
          <a:lstStyle/>
          <a:p>
            <a:r>
              <a:rPr lang="en-US" smtClean="0"/>
              <a:t>Markus </a:t>
            </a:r>
            <a:r>
              <a:rPr lang="en-US" smtClean="0"/>
              <a:t>Dubber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Martland</a:t>
            </a:r>
            <a:r>
              <a:rPr lang="en-US" dirty="0" smtClean="0"/>
              <a:t> dissent</a:t>
            </a:r>
            <a:endParaRPr lang="en-US" dirty="0"/>
          </a:p>
        </p:txBody>
      </p:sp>
      <p:sp>
        <p:nvSpPr>
          <p:cNvPr id="3" name="Content Placeholder 2"/>
          <p:cNvSpPr>
            <a:spLocks noGrp="1"/>
          </p:cNvSpPr>
          <p:nvPr>
            <p:ph idx="1"/>
          </p:nvPr>
        </p:nvSpPr>
        <p:spPr>
          <a:xfrm>
            <a:off x="457200" y="1600201"/>
            <a:ext cx="8229600" cy="4149024"/>
          </a:xfrm>
        </p:spPr>
        <p:txBody>
          <a:bodyPr>
            <a:normAutofit fontScale="70000" lnSpcReduction="20000"/>
          </a:bodyPr>
          <a:lstStyle/>
          <a:p>
            <a:r>
              <a:rPr lang="en-US" dirty="0" smtClean="0"/>
              <a:t>Court of Appeals got it right:</a:t>
            </a:r>
          </a:p>
          <a:p>
            <a:pPr lvl="1"/>
            <a:r>
              <a:rPr lang="en-US" dirty="0" smtClean="0"/>
              <a:t>Statutory interpretation</a:t>
            </a:r>
          </a:p>
          <a:p>
            <a:pPr lvl="2"/>
            <a:r>
              <a:rPr lang="en-US" dirty="0" smtClean="0"/>
              <a:t>At pleasure, probation</a:t>
            </a:r>
          </a:p>
          <a:p>
            <a:pPr lvl="1"/>
            <a:r>
              <a:rPr lang="en-US" i="1" dirty="0" smtClean="0"/>
              <a:t>Ridge </a:t>
            </a:r>
            <a:r>
              <a:rPr lang="en-US" i="1" dirty="0" err="1" smtClean="0"/>
              <a:t>v</a:t>
            </a:r>
            <a:r>
              <a:rPr lang="en-US" i="1" dirty="0" smtClean="0"/>
              <a:t>. Baldwin </a:t>
            </a:r>
            <a:r>
              <a:rPr lang="en-US" dirty="0" smtClean="0"/>
              <a:t>involved statute authorizing dismissal of constable for negligence, not at pleasure appointment</a:t>
            </a:r>
          </a:p>
          <a:p>
            <a:r>
              <a:rPr lang="en-US" dirty="0" smtClean="0"/>
              <a:t>Upshot:</a:t>
            </a:r>
          </a:p>
          <a:p>
            <a:pPr lvl="1"/>
            <a:r>
              <a:rPr lang="en-US" dirty="0" smtClean="0"/>
              <a:t>The only interest involved [in the decision] was that of the Board itself.  Its decision was </a:t>
            </a:r>
            <a:r>
              <a:rPr lang="en-US" dirty="0" smtClean="0">
                <a:solidFill>
                  <a:srgbClr val="FF0000"/>
                </a:solidFill>
              </a:rPr>
              <a:t>purely administrative</a:t>
            </a:r>
            <a:r>
              <a:rPr lang="en-US" dirty="0" smtClean="0"/>
              <a:t>.  This being so, it was under no duty to explain to the appellant why his services were no longer required, or to give him an opportunity to be heard.  It could have taken that course as a matter of </a:t>
            </a:r>
            <a:r>
              <a:rPr lang="en-US" dirty="0" smtClean="0">
                <a:solidFill>
                  <a:srgbClr val="FF0000"/>
                </a:solidFill>
              </a:rPr>
              <a:t>courtesy</a:t>
            </a:r>
            <a:r>
              <a:rPr lang="en-US" dirty="0" smtClean="0"/>
              <a:t>, but its failure to do so was not a breach of any </a:t>
            </a:r>
            <a:r>
              <a:rPr lang="en-US" dirty="0" smtClean="0">
                <a:solidFill>
                  <a:srgbClr val="FF0000"/>
                </a:solidFill>
              </a:rPr>
              <a:t>legal duty </a:t>
            </a:r>
            <a:r>
              <a:rPr lang="en-US" dirty="0" smtClean="0"/>
              <a:t>to the appellant.</a:t>
            </a:r>
          </a:p>
          <a:p>
            <a:pPr lvl="2"/>
            <a:r>
              <a:rPr lang="en-US" sz="2571" dirty="0" smtClean="0"/>
              <a:t>conceptual vs. functional?</a:t>
            </a:r>
            <a:endParaRPr lang="en-US" sz="2571" dirty="0"/>
          </a:p>
        </p:txBody>
      </p:sp>
      <p:pic>
        <p:nvPicPr>
          <p:cNvPr id="4" name="Picture 3" descr="The Bad.png"/>
          <p:cNvPicPr>
            <a:picLocks noChangeAspect="1"/>
          </p:cNvPicPr>
          <p:nvPr/>
        </p:nvPicPr>
        <p:blipFill>
          <a:blip r:embed="rId2"/>
          <a:stretch>
            <a:fillRect/>
          </a:stretch>
        </p:blipFill>
        <p:spPr>
          <a:xfrm flipH="1">
            <a:off x="784438" y="5226146"/>
            <a:ext cx="1908131" cy="1046157"/>
          </a:xfrm>
          <a:prstGeom prst="rect">
            <a:avLst/>
          </a:prstGeom>
        </p:spPr>
      </p:pic>
      <p:pic>
        <p:nvPicPr>
          <p:cNvPr id="5" name="Picture 4" descr="The Good.png"/>
          <p:cNvPicPr>
            <a:picLocks noChangeAspect="1"/>
          </p:cNvPicPr>
          <p:nvPr/>
        </p:nvPicPr>
        <p:blipFill>
          <a:blip r:embed="rId3"/>
          <a:stretch>
            <a:fillRect/>
          </a:stretch>
        </p:blipFill>
        <p:spPr>
          <a:xfrm>
            <a:off x="2977471" y="5194837"/>
            <a:ext cx="1982857" cy="11087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Nicholson </a:t>
            </a:r>
            <a:r>
              <a:rPr lang="en-US" dirty="0" err="1" smtClean="0"/>
              <a:t>v</a:t>
            </a:r>
            <a:r>
              <a:rPr lang="en-US" dirty="0" smtClean="0"/>
              <a:t>. </a:t>
            </a:r>
            <a:r>
              <a:rPr lang="en-US" dirty="0" err="1" smtClean="0"/>
              <a:t>Haldimand</a:t>
            </a:r>
            <a:r>
              <a:rPr lang="en-US" dirty="0" smtClean="0"/>
              <a:t>-Norfolk</a:t>
            </a:r>
            <a:endParaRPr lang="en-US" dirty="0"/>
          </a:p>
        </p:txBody>
      </p:sp>
      <p:sp>
        <p:nvSpPr>
          <p:cNvPr id="6" name="Content Placeholder 5"/>
          <p:cNvSpPr>
            <a:spLocks noGrp="1"/>
          </p:cNvSpPr>
          <p:nvPr>
            <p:ph idx="1"/>
          </p:nvPr>
        </p:nvSpPr>
        <p:spPr>
          <a:xfrm>
            <a:off x="457200" y="1600200"/>
            <a:ext cx="6134100" cy="4525963"/>
          </a:xfrm>
        </p:spPr>
        <p:txBody>
          <a:bodyPr>
            <a:normAutofit fontScale="77500" lnSpcReduction="20000"/>
          </a:bodyPr>
          <a:lstStyle/>
          <a:p>
            <a:pPr algn="ctr">
              <a:buNone/>
            </a:pPr>
            <a:r>
              <a:rPr lang="en-US" sz="3027" dirty="0" smtClean="0"/>
              <a:t>[1979] 1 S.C.R. 311</a:t>
            </a:r>
          </a:p>
          <a:p>
            <a:pPr algn="ctr">
              <a:buNone/>
            </a:pPr>
            <a:r>
              <a:rPr lang="en-US" sz="3027" dirty="0" err="1" smtClean="0"/>
              <a:t>Laskin</a:t>
            </a:r>
            <a:r>
              <a:rPr lang="en-US" sz="3027" dirty="0" smtClean="0"/>
              <a:t>, C.J. (yes, </a:t>
            </a:r>
            <a:r>
              <a:rPr lang="en-US" sz="3027" i="1" dirty="0" smtClean="0"/>
              <a:t>that</a:t>
            </a:r>
            <a:r>
              <a:rPr lang="en-US" sz="3027" dirty="0" smtClean="0"/>
              <a:t> </a:t>
            </a:r>
            <a:r>
              <a:rPr lang="en-US" sz="3027" dirty="0" err="1" smtClean="0"/>
              <a:t>Laskin</a:t>
            </a:r>
            <a:r>
              <a:rPr lang="en-US" dirty="0" smtClean="0"/>
              <a:t>)</a:t>
            </a:r>
          </a:p>
          <a:p>
            <a:pPr algn="ctr">
              <a:buNone/>
            </a:pPr>
            <a:r>
              <a:rPr lang="en-US" dirty="0" smtClean="0"/>
              <a:t>[5-to-4]</a:t>
            </a:r>
          </a:p>
          <a:p>
            <a:endParaRPr lang="en-US" dirty="0" smtClean="0"/>
          </a:p>
          <a:p>
            <a:r>
              <a:rPr lang="en-US" dirty="0" smtClean="0"/>
              <a:t>Hired March 1, 1973, one year probation, promoted March 1, 1974, fired in letter of June 10, 1974 (letter from Deputy Chief of Police on behalf of Board of Commissioners of Police)</a:t>
            </a:r>
          </a:p>
          <a:p>
            <a:r>
              <a:rPr lang="en-US" dirty="0" smtClean="0"/>
              <a:t>(1) No reasons, (2) no notice, (3) no hearing</a:t>
            </a:r>
          </a:p>
          <a:p>
            <a:r>
              <a:rPr lang="en-US" dirty="0" smtClean="0"/>
              <a:t>Duty of (procedural) fairness? yes, sort of (natural justice with a small “</a:t>
            </a:r>
            <a:r>
              <a:rPr lang="en-US" dirty="0" err="1" smtClean="0"/>
              <a:t>n</a:t>
            </a:r>
            <a:r>
              <a:rPr lang="en-US" dirty="0" smtClean="0"/>
              <a:t>” (and a small “</a:t>
            </a:r>
            <a:r>
              <a:rPr lang="en-US" dirty="0" err="1" smtClean="0"/>
              <a:t>j</a:t>
            </a:r>
            <a:r>
              <a:rPr lang="en-US" dirty="0" smtClean="0"/>
              <a:t>”…)) [halfway house…]</a:t>
            </a:r>
            <a:endParaRPr lang="en-US" dirty="0"/>
          </a:p>
        </p:txBody>
      </p:sp>
      <p:pic>
        <p:nvPicPr>
          <p:cNvPr id="8" name="Picture 7" descr="willis group.png"/>
          <p:cNvPicPr>
            <a:picLocks noChangeAspect="1"/>
          </p:cNvPicPr>
          <p:nvPr/>
        </p:nvPicPr>
        <p:blipFill>
          <a:blip r:embed="rId2"/>
          <a:stretch>
            <a:fillRect/>
          </a:stretch>
        </p:blipFill>
        <p:spPr>
          <a:xfrm>
            <a:off x="6591300" y="1150498"/>
            <a:ext cx="2311400" cy="1991604"/>
          </a:xfrm>
          <a:prstGeom prst="rect">
            <a:avLst/>
          </a:prstGeom>
        </p:spPr>
      </p:pic>
      <p:cxnSp>
        <p:nvCxnSpPr>
          <p:cNvPr id="10" name="Straight Arrow Connector 9"/>
          <p:cNvCxnSpPr/>
          <p:nvPr/>
        </p:nvCxnSpPr>
        <p:spPr>
          <a:xfrm flipV="1">
            <a:off x="4470400" y="1625600"/>
            <a:ext cx="307340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Bora-Laskin.jpg"/>
          <p:cNvPicPr>
            <a:picLocks noChangeAspect="1"/>
          </p:cNvPicPr>
          <p:nvPr/>
        </p:nvPicPr>
        <p:blipFill>
          <a:blip r:embed="rId3"/>
          <a:stretch>
            <a:fillRect/>
          </a:stretch>
        </p:blipFill>
        <p:spPr>
          <a:xfrm>
            <a:off x="6591300" y="3806952"/>
            <a:ext cx="2311400" cy="3051048"/>
          </a:xfrm>
          <a:prstGeom prst="rect">
            <a:avLst/>
          </a:prstGeom>
        </p:spPr>
      </p:pic>
      <p:sp>
        <p:nvSpPr>
          <p:cNvPr id="9" name="TextBox 8"/>
          <p:cNvSpPr txBox="1"/>
          <p:nvPr/>
        </p:nvSpPr>
        <p:spPr>
          <a:xfrm>
            <a:off x="6985000" y="3105399"/>
            <a:ext cx="1549400" cy="261610"/>
          </a:xfrm>
          <a:prstGeom prst="rect">
            <a:avLst/>
          </a:prstGeom>
          <a:noFill/>
        </p:spPr>
        <p:txBody>
          <a:bodyPr wrap="square" rtlCol="0">
            <a:spAutoFit/>
          </a:bodyPr>
          <a:lstStyle/>
          <a:p>
            <a:pPr algn="ctr"/>
            <a:r>
              <a:rPr lang="en-US" sz="1100" dirty="0" smtClean="0"/>
              <a:t>Before</a:t>
            </a:r>
            <a:endParaRPr lang="en-US" sz="1100" dirty="0"/>
          </a:p>
        </p:txBody>
      </p:sp>
      <p:sp>
        <p:nvSpPr>
          <p:cNvPr id="11" name="TextBox 10"/>
          <p:cNvSpPr txBox="1"/>
          <p:nvPr/>
        </p:nvSpPr>
        <p:spPr>
          <a:xfrm>
            <a:off x="7391400" y="3497814"/>
            <a:ext cx="673616" cy="261610"/>
          </a:xfrm>
          <a:prstGeom prst="rect">
            <a:avLst/>
          </a:prstGeom>
          <a:noFill/>
        </p:spPr>
        <p:txBody>
          <a:bodyPr wrap="square" rtlCol="0">
            <a:spAutoFit/>
          </a:bodyPr>
          <a:lstStyle/>
          <a:p>
            <a:pPr algn="ctr"/>
            <a:r>
              <a:rPr lang="en-US" sz="1100" dirty="0" smtClean="0"/>
              <a:t>After</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5101"/>
            <a:ext cx="8801100" cy="6924974"/>
          </a:xfrm>
          <a:prstGeom prst="rect">
            <a:avLst/>
          </a:prstGeom>
        </p:spPr>
        <p:txBody>
          <a:bodyPr wrap="square">
            <a:spAutoFit/>
          </a:bodyPr>
          <a:lstStyle/>
          <a:p>
            <a:pPr algn="ctr"/>
            <a:r>
              <a:rPr lang="en-US" sz="2400" dirty="0" smtClean="0"/>
              <a:t>The Police Act, R.S.O. 1970, </a:t>
            </a:r>
            <a:r>
              <a:rPr lang="en-US" sz="2400" dirty="0" err="1" smtClean="0"/>
              <a:t>c</a:t>
            </a:r>
            <a:r>
              <a:rPr lang="en-US" sz="2400" dirty="0" smtClean="0"/>
              <a:t>. 351</a:t>
            </a:r>
          </a:p>
          <a:p>
            <a:endParaRPr lang="en-US" dirty="0" smtClean="0"/>
          </a:p>
          <a:p>
            <a:r>
              <a:rPr lang="en-US" dirty="0" smtClean="0"/>
              <a:t>sec. 72(1)(a)</a:t>
            </a:r>
          </a:p>
          <a:p>
            <a:r>
              <a:rPr lang="en-US" dirty="0" smtClean="0"/>
              <a:t>[Lieutenant-Governor may make regulations] for the government of police forces and governing the conduct, duties, suspension and dismissal of members of police forces.</a:t>
            </a:r>
          </a:p>
          <a:p>
            <a:endParaRPr lang="en-US" dirty="0" smtClean="0"/>
          </a:p>
          <a:p>
            <a:pPr lvl="0" algn="ctr"/>
            <a:r>
              <a:rPr lang="en-US" sz="2400" dirty="0" smtClean="0">
                <a:solidFill>
                  <a:prstClr val="black"/>
                </a:solidFill>
              </a:rPr>
              <a:t>Regulation 680</a:t>
            </a:r>
          </a:p>
          <a:p>
            <a:endParaRPr lang="en-US" dirty="0" smtClean="0"/>
          </a:p>
          <a:p>
            <a:r>
              <a:rPr lang="en-US" dirty="0" smtClean="0"/>
              <a:t>sec. 27. No chief of police, constable or other police officer is subject to any penalty under this Part except after a hearing and final disposition of a charge on appeal as provided by this Part, or after the time for appeal has expired, but nothing herein affects the authority of a board or council, </a:t>
            </a:r>
          </a:p>
          <a:p>
            <a:pPr marL="342900" indent="-342900"/>
            <a:r>
              <a:rPr lang="en-US" dirty="0" smtClean="0"/>
              <a:t>(a) subject to the consent of the Commission, to dispense with the services of any member of a police force for the purpose of reducing the size of or abolishing the police force, where the reduction or abolition is not in contravention of the Act; </a:t>
            </a:r>
          </a:p>
          <a:p>
            <a:pPr marL="342900" indent="-342900"/>
            <a:r>
              <a:rPr lang="en-US" dirty="0" smtClean="0"/>
              <a:t>(</a:t>
            </a:r>
            <a:r>
              <a:rPr lang="en-US" dirty="0" err="1" smtClean="0"/>
              <a:t>b</a:t>
            </a:r>
            <a:r>
              <a:rPr lang="en-US" dirty="0" smtClean="0"/>
              <a:t>) to </a:t>
            </a:r>
            <a:r>
              <a:rPr lang="en-US" dirty="0" smtClean="0">
                <a:solidFill>
                  <a:srgbClr val="FF0000"/>
                </a:solidFill>
              </a:rPr>
              <a:t>dispense </a:t>
            </a:r>
            <a:r>
              <a:rPr lang="en-US" dirty="0" smtClean="0"/>
              <a:t>with the services of any constable </a:t>
            </a:r>
            <a:r>
              <a:rPr lang="en-US" dirty="0" smtClean="0">
                <a:solidFill>
                  <a:srgbClr val="FF0000"/>
                </a:solidFill>
              </a:rPr>
              <a:t>within eighteen months </a:t>
            </a:r>
            <a:r>
              <a:rPr lang="en-US" dirty="0" smtClean="0"/>
              <a:t>of his becoming a constable; …</a:t>
            </a:r>
          </a:p>
          <a:p>
            <a:pPr marL="342900" indent="-342900"/>
            <a:r>
              <a:rPr lang="en-US" dirty="0" smtClean="0"/>
              <a:t>(</a:t>
            </a:r>
            <a:r>
              <a:rPr lang="en-US" dirty="0" err="1" smtClean="0"/>
              <a:t>e</a:t>
            </a:r>
            <a:r>
              <a:rPr lang="en-US" dirty="0" smtClean="0"/>
              <a:t>) to </a:t>
            </a:r>
            <a:r>
              <a:rPr lang="en-US" dirty="0" smtClean="0">
                <a:solidFill>
                  <a:srgbClr val="FF0000"/>
                </a:solidFill>
              </a:rPr>
              <a:t>discharge </a:t>
            </a:r>
            <a:r>
              <a:rPr lang="en-US" dirty="0" smtClean="0"/>
              <a:t>or place on retirement, if he is entitled thereto, any member of the force who, on the evidence of two legally qualified medical practitioners is, due to mental or physical disability, incapable of performing his duties in a manner fitted to satisfy the requirements of his position but any decision of the board or council made pursuant to this clause may be appealed to the Commission.</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00" y="1181100"/>
            <a:ext cx="184666"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lstStyle/>
          <a:p>
            <a:r>
              <a:rPr lang="en-US" dirty="0" smtClean="0"/>
              <a:t>Divisional Court</a:t>
            </a:r>
            <a:endParaRPr lang="en-US" dirty="0"/>
          </a:p>
        </p:txBody>
      </p:sp>
      <p:sp>
        <p:nvSpPr>
          <p:cNvPr id="5" name="Content Placeholder 4"/>
          <p:cNvSpPr>
            <a:spLocks noGrp="1"/>
          </p:cNvSpPr>
          <p:nvPr>
            <p:ph idx="1"/>
          </p:nvPr>
        </p:nvSpPr>
        <p:spPr>
          <a:xfrm>
            <a:off x="457200" y="1600200"/>
            <a:ext cx="7289800" cy="5257800"/>
          </a:xfrm>
        </p:spPr>
        <p:txBody>
          <a:bodyPr>
            <a:normAutofit fontScale="85000" lnSpcReduction="10000"/>
          </a:bodyPr>
          <a:lstStyle/>
          <a:p>
            <a:r>
              <a:rPr lang="en-US" dirty="0" smtClean="0"/>
              <a:t>Natural justice applies to administrative tribunals [ministerial acts] and courts </a:t>
            </a:r>
          </a:p>
          <a:p>
            <a:pPr>
              <a:buNone/>
            </a:pPr>
            <a:r>
              <a:rPr lang="en-US" dirty="0" smtClean="0"/>
              <a:t>	[judicial acts] alike</a:t>
            </a:r>
          </a:p>
          <a:p>
            <a:pPr lvl="1"/>
            <a:r>
              <a:rPr lang="en-US" dirty="0" smtClean="0"/>
              <a:t>Why? Because </a:t>
            </a:r>
            <a:r>
              <a:rPr lang="en-US" i="1" dirty="0" smtClean="0"/>
              <a:t>Ridge </a:t>
            </a:r>
            <a:r>
              <a:rPr lang="en-US" i="1" dirty="0" err="1" smtClean="0"/>
              <a:t>v</a:t>
            </a:r>
            <a:r>
              <a:rPr lang="en-US" i="1" dirty="0" smtClean="0"/>
              <a:t>. Baldwin</a:t>
            </a:r>
            <a:r>
              <a:rPr lang="en-US" dirty="0" smtClean="0"/>
              <a:t> ([1963] 2 W.L.R. 935, [1964] AC 40) says so</a:t>
            </a:r>
          </a:p>
          <a:p>
            <a:r>
              <a:rPr lang="en-US" dirty="0" smtClean="0"/>
              <a:t> Statutory interpretation</a:t>
            </a:r>
          </a:p>
          <a:p>
            <a:pPr lvl="1"/>
            <a:r>
              <a:rPr lang="en-US" dirty="0" smtClean="0"/>
              <a:t>27(b) as impossible exception</a:t>
            </a:r>
          </a:p>
          <a:p>
            <a:pPr lvl="2"/>
            <a:r>
              <a:rPr lang="en-US" dirty="0" smtClean="0"/>
              <a:t>“Can it be …?  I do not believe that it can.”</a:t>
            </a:r>
          </a:p>
          <a:p>
            <a:r>
              <a:rPr lang="en-US" dirty="0" smtClean="0"/>
              <a:t>Natural justice applies to plaintiff</a:t>
            </a:r>
          </a:p>
          <a:p>
            <a:pPr lvl="1"/>
            <a:r>
              <a:rPr lang="en-US" dirty="0" err="1" smtClean="0"/>
              <a:t>b/c</a:t>
            </a:r>
            <a:r>
              <a:rPr lang="en-US" dirty="0" smtClean="0"/>
              <a:t> “office holder” (but not at pleasure…), not servant (not “simply an employee”—see </a:t>
            </a:r>
            <a:r>
              <a:rPr lang="en-US" dirty="0" err="1" smtClean="0"/>
              <a:t>Laskin</a:t>
            </a:r>
            <a:r>
              <a:rPr lang="en-US" dirty="0" smtClean="0"/>
              <a:t>)</a:t>
            </a:r>
          </a:p>
          <a:p>
            <a:pPr lvl="2"/>
            <a:r>
              <a:rPr lang="en-US" dirty="0" smtClean="0"/>
              <a:t>Independence of police officers?</a:t>
            </a:r>
          </a:p>
          <a:p>
            <a:pPr lvl="3"/>
            <a:r>
              <a:rPr lang="en-US" dirty="0" smtClean="0"/>
              <a:t>Discretion: Compulsory Prosecution (</a:t>
            </a:r>
            <a:r>
              <a:rPr lang="en-US" dirty="0" err="1" smtClean="0"/>
              <a:t>Legalitätsprinzip</a:t>
            </a:r>
            <a:r>
              <a:rPr lang="en-US" dirty="0" smtClean="0"/>
              <a:t>); vagueness</a:t>
            </a:r>
          </a:p>
          <a:p>
            <a:pPr lvl="1"/>
            <a:endParaRPr lang="en-US" dirty="0"/>
          </a:p>
        </p:txBody>
      </p:sp>
      <p:pic>
        <p:nvPicPr>
          <p:cNvPr id="6" name="Picture 5" descr="nicholson phone 2.png">
            <a:hlinkClick r:id="" action="ppaction://noaction" highlightClick="1">
              <a:snd r:embed="rId2" name="Ring"/>
            </a:hlinkClick>
          </p:cNvPr>
          <p:cNvPicPr>
            <a:picLocks noChangeAspect="1"/>
          </p:cNvPicPr>
          <p:nvPr/>
        </p:nvPicPr>
        <p:blipFill>
          <a:blip r:embed="rId3"/>
          <a:stretch>
            <a:fillRect/>
          </a:stretch>
        </p:blipFill>
        <p:spPr>
          <a:xfrm>
            <a:off x="6953250" y="124589"/>
            <a:ext cx="1962150" cy="25860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Ontario Court of Appeal</a:t>
            </a:r>
            <a:endParaRPr lang="en-US" dirty="0"/>
          </a:p>
        </p:txBody>
      </p:sp>
      <p:sp>
        <p:nvSpPr>
          <p:cNvPr id="3" name="Content Placeholder 2"/>
          <p:cNvSpPr>
            <a:spLocks noGrp="1"/>
          </p:cNvSpPr>
          <p:nvPr>
            <p:ph idx="1"/>
          </p:nvPr>
        </p:nvSpPr>
        <p:spPr/>
        <p:txBody>
          <a:bodyPr/>
          <a:lstStyle/>
          <a:p>
            <a:r>
              <a:rPr lang="en-US" dirty="0" smtClean="0"/>
              <a:t>Statutory interpretation</a:t>
            </a:r>
          </a:p>
          <a:p>
            <a:pPr lvl="1"/>
            <a:r>
              <a:rPr lang="en-US" dirty="0" smtClean="0"/>
              <a:t>27(b): “dispense with”: probationary </a:t>
            </a:r>
          </a:p>
          <a:p>
            <a:pPr lvl="2"/>
            <a:r>
              <a:rPr lang="en-US" dirty="0" smtClean="0"/>
              <a:t> vs. “dismiss” (20(2), 23(7)) or “discharge” (27(e))</a:t>
            </a:r>
          </a:p>
          <a:p>
            <a:pPr lvl="1"/>
            <a:r>
              <a:rPr lang="en-US" dirty="0" err="1" smtClean="0"/>
              <a:t>Expressio</a:t>
            </a:r>
            <a:r>
              <a:rPr lang="en-US" dirty="0" smtClean="0"/>
              <a:t> </a:t>
            </a:r>
            <a:r>
              <a:rPr lang="en-US" dirty="0" err="1" smtClean="0"/>
              <a:t>unius</a:t>
            </a:r>
            <a:r>
              <a:rPr lang="en-US" dirty="0" smtClean="0"/>
              <a:t>!</a:t>
            </a:r>
          </a:p>
          <a:p>
            <a:pPr lvl="2"/>
            <a:r>
              <a:rPr lang="en-US" dirty="0" smtClean="0"/>
              <a:t>Notice and hearing required elsewhere in statute, therefore…</a:t>
            </a:r>
          </a:p>
          <a:p>
            <a:r>
              <a:rPr lang="en-US" dirty="0" smtClean="0"/>
              <a:t>Constable at common law</a:t>
            </a:r>
          </a:p>
          <a:p>
            <a:pPr lvl="1"/>
            <a:r>
              <a:rPr lang="en-US" dirty="0" smtClean="0"/>
              <a:t>Office holder at pleasure: no right to fairness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2"/>
          </a:xfrm>
        </p:spPr>
        <p:txBody>
          <a:bodyPr/>
          <a:lstStyle/>
          <a:p>
            <a:r>
              <a:rPr lang="en-US" dirty="0" smtClean="0"/>
              <a:t>Supreme Court (</a:t>
            </a:r>
            <a:r>
              <a:rPr lang="en-US" dirty="0" err="1" smtClean="0"/>
              <a:t>Laskin</a:t>
            </a:r>
            <a:r>
              <a:rPr lang="en-US" dirty="0" smtClean="0"/>
              <a:t>)</a:t>
            </a:r>
            <a:endParaRPr lang="en-US" dirty="0"/>
          </a:p>
        </p:txBody>
      </p:sp>
      <p:sp>
        <p:nvSpPr>
          <p:cNvPr id="3" name="Content Placeholder 2"/>
          <p:cNvSpPr>
            <a:spLocks noGrp="1"/>
          </p:cNvSpPr>
          <p:nvPr>
            <p:ph idx="1"/>
          </p:nvPr>
        </p:nvSpPr>
        <p:spPr>
          <a:xfrm>
            <a:off x="2011680" y="1244601"/>
            <a:ext cx="7132320" cy="3492499"/>
          </a:xfrm>
        </p:spPr>
        <p:txBody>
          <a:bodyPr>
            <a:normAutofit fontScale="77500" lnSpcReduction="20000"/>
          </a:bodyPr>
          <a:lstStyle/>
          <a:p>
            <a:r>
              <a:rPr lang="en-US" dirty="0" smtClean="0"/>
              <a:t>Office holder, but not at pleasure</a:t>
            </a:r>
          </a:p>
          <a:p>
            <a:pPr lvl="1"/>
            <a:r>
              <a:rPr lang="en-US" dirty="0" err="1" smtClean="0"/>
              <a:t>CA’s</a:t>
            </a:r>
            <a:r>
              <a:rPr lang="en-US" dirty="0" smtClean="0"/>
              <a:t> common law constable analogy “inapt”</a:t>
            </a:r>
          </a:p>
          <a:p>
            <a:pPr lvl="1"/>
            <a:r>
              <a:rPr lang="en-US" i="1" dirty="0" smtClean="0"/>
              <a:t>but </a:t>
            </a:r>
            <a:r>
              <a:rPr lang="en-US" dirty="0" smtClean="0"/>
              <a:t>(obiter dictum): </a:t>
            </a:r>
            <a:r>
              <a:rPr lang="en-US" i="1" dirty="0" smtClean="0"/>
              <a:t>even if </a:t>
            </a:r>
            <a:r>
              <a:rPr lang="en-US" dirty="0" smtClean="0"/>
              <a:t>at pleasure, entitled to natural justice (20); “</a:t>
            </a:r>
            <a:r>
              <a:rPr lang="en-US" dirty="0" smtClean="0">
                <a:solidFill>
                  <a:srgbClr val="FF0000"/>
                </a:solidFill>
              </a:rPr>
              <a:t>anachronistic </a:t>
            </a:r>
            <a:r>
              <a:rPr lang="en-US" dirty="0" err="1" smtClean="0"/>
              <a:t>flavour</a:t>
            </a:r>
            <a:r>
              <a:rPr lang="en-US" dirty="0" smtClean="0"/>
              <a:t> in the light of collective agreements”</a:t>
            </a:r>
          </a:p>
          <a:p>
            <a:r>
              <a:rPr lang="en-US" dirty="0" smtClean="0"/>
              <a:t>“[</a:t>
            </a:r>
            <a:r>
              <a:rPr lang="en-US" dirty="0" err="1" smtClean="0"/>
              <a:t>T]he</a:t>
            </a:r>
            <a:r>
              <a:rPr lang="en-US" dirty="0" smtClean="0"/>
              <a:t> frame of the Act and regulations </a:t>
            </a:r>
            <a:r>
              <a:rPr lang="en-US" dirty="0" err="1" smtClean="0"/>
              <a:t>thereunder</a:t>
            </a:r>
            <a:r>
              <a:rPr lang="en-US" dirty="0" smtClean="0"/>
              <a:t> [“a code for police constables(!)”] has left the words ‘at pleasure’ behind as </a:t>
            </a:r>
            <a:r>
              <a:rPr lang="en-US" dirty="0" smtClean="0">
                <a:solidFill>
                  <a:srgbClr val="FF0000"/>
                </a:solidFill>
              </a:rPr>
              <a:t>relics </a:t>
            </a:r>
            <a:r>
              <a:rPr lang="en-US" dirty="0" smtClean="0"/>
              <a:t>of Crown law which no longer governs the relations of police and Boards or Municipal Councils.”</a:t>
            </a:r>
          </a:p>
        </p:txBody>
      </p:sp>
      <p:pic>
        <p:nvPicPr>
          <p:cNvPr id="6" name="Picture 5" descr="StonehedgeEngland.png"/>
          <p:cNvPicPr>
            <a:picLocks noChangeAspect="1"/>
          </p:cNvPicPr>
          <p:nvPr/>
        </p:nvPicPr>
        <p:blipFill>
          <a:blip r:embed="rId2"/>
          <a:stretch>
            <a:fillRect/>
          </a:stretch>
        </p:blipFill>
        <p:spPr>
          <a:xfrm>
            <a:off x="5791200" y="4521554"/>
            <a:ext cx="3352800" cy="2336446"/>
          </a:xfrm>
          <a:prstGeom prst="rect">
            <a:avLst/>
          </a:prstGeom>
        </p:spPr>
      </p:pic>
      <p:pic>
        <p:nvPicPr>
          <p:cNvPr id="8" name="Picture 7" descr="night-watch-man.png"/>
          <p:cNvPicPr>
            <a:picLocks noChangeAspect="1"/>
          </p:cNvPicPr>
          <p:nvPr/>
        </p:nvPicPr>
        <p:blipFill>
          <a:blip r:embed="rId3"/>
          <a:stretch>
            <a:fillRect/>
          </a:stretch>
        </p:blipFill>
        <p:spPr>
          <a:xfrm>
            <a:off x="0" y="1244601"/>
            <a:ext cx="2011680" cy="388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9262"/>
          </a:xfrm>
        </p:spPr>
        <p:txBody>
          <a:bodyPr>
            <a:normAutofit fontScale="90000"/>
          </a:bodyPr>
          <a:lstStyle/>
          <a:p>
            <a:r>
              <a:rPr lang="en-US" dirty="0" smtClean="0"/>
              <a:t>Supreme Ct. cont’d</a:t>
            </a:r>
            <a:endParaRPr lang="en-US" dirty="0"/>
          </a:p>
        </p:txBody>
      </p:sp>
      <p:sp>
        <p:nvSpPr>
          <p:cNvPr id="3" name="Content Placeholder 2"/>
          <p:cNvSpPr>
            <a:spLocks noGrp="1"/>
          </p:cNvSpPr>
          <p:nvPr>
            <p:ph idx="1"/>
          </p:nvPr>
        </p:nvSpPr>
        <p:spPr>
          <a:xfrm>
            <a:off x="0" y="876300"/>
            <a:ext cx="9144000" cy="5981700"/>
          </a:xfrm>
        </p:spPr>
        <p:txBody>
          <a:bodyPr>
            <a:normAutofit fontScale="55000" lnSpcReduction="20000"/>
          </a:bodyPr>
          <a:lstStyle/>
          <a:p>
            <a:r>
              <a:rPr lang="en-US" sz="3636" dirty="0" smtClean="0"/>
              <a:t>Statutory interpretation:</a:t>
            </a:r>
          </a:p>
          <a:p>
            <a:pPr lvl="1"/>
            <a:r>
              <a:rPr lang="en-US" sz="3158" dirty="0" smtClean="0"/>
              <a:t>In so far as the Ontario Court of Appeal based its conclusion on the </a:t>
            </a:r>
            <a:r>
              <a:rPr lang="en-US" sz="3158" i="1" dirty="0" err="1" smtClean="0">
                <a:solidFill>
                  <a:srgbClr val="FF0000"/>
                </a:solidFill>
              </a:rPr>
              <a:t>expressio</a:t>
            </a:r>
            <a:r>
              <a:rPr lang="en-US" sz="3158" i="1" dirty="0" smtClean="0">
                <a:solidFill>
                  <a:srgbClr val="FF0000"/>
                </a:solidFill>
              </a:rPr>
              <a:t> </a:t>
            </a:r>
            <a:r>
              <a:rPr lang="en-US" sz="3158" i="1" dirty="0" err="1" smtClean="0">
                <a:solidFill>
                  <a:srgbClr val="FF0000"/>
                </a:solidFill>
              </a:rPr>
              <a:t>unius</a:t>
            </a:r>
            <a:r>
              <a:rPr lang="en-US" sz="3158" dirty="0" smtClean="0">
                <a:solidFill>
                  <a:srgbClr val="FF0000"/>
                </a:solidFill>
              </a:rPr>
              <a:t> </a:t>
            </a:r>
            <a:r>
              <a:rPr lang="en-US" sz="3158" dirty="0" smtClean="0"/>
              <a:t>rule of construction, it has carried the </a:t>
            </a:r>
            <a:r>
              <a:rPr lang="en-US" sz="3158" dirty="0" smtClean="0">
                <a:solidFill>
                  <a:srgbClr val="FF0000"/>
                </a:solidFill>
              </a:rPr>
              <a:t>maxim </a:t>
            </a:r>
            <a:r>
              <a:rPr lang="en-US" sz="3158" dirty="0" smtClean="0"/>
              <a:t>much </a:t>
            </a:r>
            <a:r>
              <a:rPr lang="en-US" sz="3158" dirty="0" smtClean="0">
                <a:solidFill>
                  <a:srgbClr val="FF0000"/>
                </a:solidFill>
              </a:rPr>
              <a:t>too far</a:t>
            </a:r>
            <a:r>
              <a:rPr lang="en-US" sz="3158" dirty="0" smtClean="0"/>
              <a:t>. …”[</a:t>
            </a:r>
            <a:r>
              <a:rPr lang="en-US" sz="3158" dirty="0" err="1" smtClean="0"/>
              <a:t>T]he</a:t>
            </a:r>
            <a:r>
              <a:rPr lang="en-US" sz="3158" dirty="0" smtClean="0"/>
              <a:t> maxim ought not to be applied when its application, having regard to the subject-matter to which it is to be applied, leads to inconsistency or injustice". [</a:t>
            </a:r>
            <a:r>
              <a:rPr lang="en-US" sz="3158" i="1" dirty="0" smtClean="0">
                <a:solidFill>
                  <a:srgbClr val="FF0000"/>
                </a:solidFill>
              </a:rPr>
              <a:t>mischief maxim?</a:t>
            </a:r>
            <a:r>
              <a:rPr lang="en-US" sz="3158" dirty="0" smtClean="0"/>
              <a:t>] This statement commends itself to me and I think it relevant to the present case where we are dealing with the holder of a public office, engaged in duties connected with the </a:t>
            </a:r>
            <a:r>
              <a:rPr lang="en-US" sz="3158" dirty="0" smtClean="0">
                <a:solidFill>
                  <a:srgbClr val="FF0000"/>
                </a:solidFill>
              </a:rPr>
              <a:t>maintenance of public order and preservation of the peace</a:t>
            </a:r>
            <a:r>
              <a:rPr lang="en-US" sz="3158" dirty="0" smtClean="0"/>
              <a:t>, important values in any society. </a:t>
            </a:r>
          </a:p>
          <a:p>
            <a:pPr lvl="1"/>
            <a:r>
              <a:rPr lang="en-US" sz="3158" dirty="0" err="1" smtClean="0"/>
              <a:t>CA’s</a:t>
            </a:r>
            <a:r>
              <a:rPr lang="en-US" sz="3158" dirty="0" smtClean="0"/>
              <a:t> statutory interpretation “involved importing the term ‘at pleasure,’ with its connotation (!) of peremptory power of dismissal”</a:t>
            </a:r>
          </a:p>
          <a:p>
            <a:pPr marL="1200150" lvl="3" indent="-342900"/>
            <a:r>
              <a:rPr lang="en-US" sz="3158" dirty="0" smtClean="0"/>
              <a:t>[</a:t>
            </a:r>
            <a:r>
              <a:rPr lang="en-US" sz="3158" dirty="0" err="1" smtClean="0"/>
              <a:t>I]n</a:t>
            </a:r>
            <a:r>
              <a:rPr lang="en-US" sz="3158" dirty="0" smtClean="0"/>
              <a:t> so far as the judgment of the Ontario Court of Appeal is based on </a:t>
            </a:r>
            <a:r>
              <a:rPr lang="en-US" sz="3158" dirty="0" smtClean="0">
                <a:solidFill>
                  <a:srgbClr val="FF0000"/>
                </a:solidFill>
              </a:rPr>
              <a:t>reading</a:t>
            </a:r>
            <a:r>
              <a:rPr lang="en-US" sz="3158" dirty="0" smtClean="0"/>
              <a:t> the words “at pleasure” (as importing(!) arbitrary power) </a:t>
            </a:r>
            <a:r>
              <a:rPr lang="en-US" sz="3158" dirty="0" smtClean="0">
                <a:solidFill>
                  <a:srgbClr val="FF0000"/>
                </a:solidFill>
              </a:rPr>
              <a:t>into </a:t>
            </a:r>
            <a:r>
              <a:rPr lang="en-US" sz="3158" dirty="0" err="1" smtClean="0"/>
              <a:t>s</a:t>
            </a:r>
            <a:r>
              <a:rPr lang="en-US" sz="3158" dirty="0" smtClean="0"/>
              <a:t>. 27(b), or the term “probationary” (with similar import), it results in reducing the status of the office of police constable to that involved in a </a:t>
            </a:r>
            <a:r>
              <a:rPr lang="en-US" sz="3158" dirty="0" smtClean="0">
                <a:solidFill>
                  <a:srgbClr val="FF0000"/>
                </a:solidFill>
              </a:rPr>
              <a:t>master-servant </a:t>
            </a:r>
            <a:r>
              <a:rPr lang="en-US" sz="3158" dirty="0" smtClean="0"/>
              <a:t>relationship … I do not regard this as either an obvious or a necessary </a:t>
            </a:r>
            <a:r>
              <a:rPr lang="en-US" sz="3158" dirty="0" smtClean="0">
                <a:solidFill>
                  <a:srgbClr val="FF0000"/>
                </a:solidFill>
              </a:rPr>
              <a:t>gloss </a:t>
            </a:r>
            <a:r>
              <a:rPr lang="en-US" sz="3158" dirty="0" smtClean="0"/>
              <a:t>on </a:t>
            </a:r>
            <a:r>
              <a:rPr lang="en-US" sz="3158" dirty="0" err="1" smtClean="0"/>
              <a:t>s</a:t>
            </a:r>
            <a:r>
              <a:rPr lang="en-US" sz="3158" dirty="0" smtClean="0"/>
              <a:t>. 27(b).</a:t>
            </a:r>
          </a:p>
          <a:p>
            <a:r>
              <a:rPr lang="en-US" sz="3636" dirty="0" smtClean="0"/>
              <a:t>Instead, focus on absence (of “at pleasure”) [absence means absence vs. absence means presence]</a:t>
            </a:r>
          </a:p>
          <a:p>
            <a:pPr lvl="1"/>
            <a:r>
              <a:rPr lang="en-US" sz="3158" dirty="0" smtClean="0"/>
              <a:t>The </a:t>
            </a:r>
            <a:r>
              <a:rPr lang="en-US" sz="3158" dirty="0" smtClean="0">
                <a:solidFill>
                  <a:srgbClr val="FF0000"/>
                </a:solidFill>
              </a:rPr>
              <a:t>dropping </a:t>
            </a:r>
            <a:r>
              <a:rPr lang="en-US" sz="3158" dirty="0" smtClean="0"/>
              <a:t>of the phrase “at pleasure” from the statutory provision … indicates to me a turning away from the </a:t>
            </a:r>
            <a:r>
              <a:rPr lang="en-US" sz="3158" dirty="0" smtClean="0">
                <a:solidFill>
                  <a:srgbClr val="FF0000"/>
                </a:solidFill>
              </a:rPr>
              <a:t>old </a:t>
            </a:r>
            <a:r>
              <a:rPr lang="en-US" sz="3158" dirty="0" smtClean="0"/>
              <a:t>common law rule even in cases where the full period of time has not fully run.  The status employed by the office holder must now be taken to have more substance than to be </a:t>
            </a:r>
            <a:r>
              <a:rPr lang="en-US" sz="3158" dirty="0" smtClean="0">
                <a:solidFill>
                  <a:srgbClr val="FF0000"/>
                </a:solidFill>
              </a:rPr>
              <a:t>dependent upon the whim of the Board </a:t>
            </a:r>
            <a:r>
              <a:rPr lang="en-US" sz="3158" dirty="0" smtClean="0"/>
              <a:t>up to the point where it has been enjoyed for 18 months.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Laskin’s</a:t>
            </a:r>
            <a:r>
              <a:rPr lang="en-US" dirty="0" smtClean="0"/>
              <a:t> Halfway House</a:t>
            </a:r>
            <a:endParaRPr lang="en-US" dirty="0"/>
          </a:p>
        </p:txBody>
      </p:sp>
      <p:sp>
        <p:nvSpPr>
          <p:cNvPr id="3" name="Content Placeholder 2"/>
          <p:cNvSpPr>
            <a:spLocks noGrp="1"/>
          </p:cNvSpPr>
          <p:nvPr>
            <p:ph idx="1"/>
          </p:nvPr>
        </p:nvSpPr>
        <p:spPr>
          <a:xfrm>
            <a:off x="177800" y="1600201"/>
            <a:ext cx="8509000" cy="4521199"/>
          </a:xfrm>
        </p:spPr>
        <p:txBody>
          <a:bodyPr>
            <a:normAutofit fontScale="62500" lnSpcReduction="20000"/>
          </a:bodyPr>
          <a:lstStyle/>
          <a:p>
            <a:r>
              <a:rPr lang="en-US" dirty="0" smtClean="0"/>
              <a:t>More Rand-talk: </a:t>
            </a:r>
          </a:p>
          <a:p>
            <a:pPr lvl="1"/>
            <a:r>
              <a:rPr lang="en-US" dirty="0" smtClean="0"/>
              <a:t>The effect of the judgment below is that a constable who has served eighteen months or more is afforded protection against arbitrary discipline or discharge through the requirement of notice and hearing and appellate review, but there is no protection at all, </a:t>
            </a:r>
            <a:r>
              <a:rPr lang="en-US" dirty="0" smtClean="0">
                <a:solidFill>
                  <a:srgbClr val="FF0000"/>
                </a:solidFill>
              </a:rPr>
              <a:t>no halfway house</a:t>
            </a:r>
            <a:r>
              <a:rPr lang="en-US" dirty="0" smtClean="0"/>
              <a:t>, between the observance of natural justice aforesaid and </a:t>
            </a:r>
            <a:r>
              <a:rPr lang="en-US" dirty="0" smtClean="0">
                <a:solidFill>
                  <a:srgbClr val="FF0000"/>
                </a:solidFill>
              </a:rPr>
              <a:t>arbitrary </a:t>
            </a:r>
            <a:r>
              <a:rPr lang="en-US" dirty="0" smtClean="0"/>
              <a:t>removal in the case of a constable who has held office for less than eighteen months. </a:t>
            </a:r>
          </a:p>
          <a:p>
            <a:r>
              <a:rPr lang="en-US" dirty="0" smtClean="0"/>
              <a:t>The Halfway House (lower-case natural justice, natural justice </a:t>
            </a:r>
            <a:r>
              <a:rPr lang="en-US" dirty="0" err="1" smtClean="0"/>
              <a:t>lite</a:t>
            </a:r>
            <a:r>
              <a:rPr lang="en-US" dirty="0" smtClean="0"/>
              <a:t>, mini-NJ…): what, precisely, is Nicholson owed?</a:t>
            </a:r>
          </a:p>
          <a:p>
            <a:pPr lvl="1"/>
            <a:r>
              <a:rPr lang="en-US" dirty="0" smtClean="0"/>
              <a:t>Depends… (fair, not arbitrary…); </a:t>
            </a:r>
            <a:r>
              <a:rPr lang="en-US" dirty="0" err="1" smtClean="0"/>
              <a:t>Goldilock-y</a:t>
            </a:r>
            <a:r>
              <a:rPr lang="en-US" dirty="0" smtClean="0"/>
              <a:t>: </a:t>
            </a:r>
            <a:r>
              <a:rPr lang="en-US" smtClean="0"/>
              <a:t>just right</a:t>
            </a:r>
          </a:p>
          <a:p>
            <a:pPr lvl="1"/>
            <a:r>
              <a:rPr lang="en-US" dirty="0" smtClean="0"/>
              <a:t>“If there were too much elaboration of procedural safeguards, nothing could be done simply and quickly and cheaply. Administrative or executive efficiency and economy should not be too readily sacrificed.”</a:t>
            </a:r>
          </a:p>
          <a:p>
            <a:pPr lvl="1"/>
            <a:r>
              <a:rPr lang="en-US" dirty="0" smtClean="0"/>
              <a:t>Classification? quasi-judicial (22)</a:t>
            </a:r>
          </a:p>
          <a:p>
            <a:pPr lvl="2"/>
            <a:r>
              <a:rPr lang="en-US" dirty="0" smtClean="0"/>
              <a:t>Conceptual vs. functional (</a:t>
            </a:r>
            <a:r>
              <a:rPr lang="en-US" dirty="0" err="1" smtClean="0"/>
              <a:t>Mullan</a:t>
            </a:r>
            <a:r>
              <a:rPr lang="en-US" dirty="0" smtClean="0"/>
              <a:t>…) (23)</a:t>
            </a:r>
          </a:p>
          <a:p>
            <a:pPr lvl="2"/>
            <a:r>
              <a:rPr lang="en-US" dirty="0" smtClean="0"/>
              <a:t>Can’t tell quasi-judicial from judicial from administrative</a:t>
            </a:r>
          </a:p>
          <a:p>
            <a:pPr lvl="3"/>
            <a:r>
              <a:rPr lang="en-US" dirty="0" smtClean="0"/>
              <a:t>Why try?  Who cares?  </a:t>
            </a:r>
          </a:p>
          <a:p>
            <a:pPr lvl="2"/>
            <a:endParaRPr lang="en-US" dirty="0" smtClean="0"/>
          </a:p>
          <a:p>
            <a:endParaRPr lang="en-US" dirty="0" smtClean="0"/>
          </a:p>
          <a:p>
            <a:pPr>
              <a:buNone/>
            </a:pPr>
            <a:endParaRPr lang="en-US" dirty="0" smtClean="0"/>
          </a:p>
        </p:txBody>
      </p:sp>
      <p:pic>
        <p:nvPicPr>
          <p:cNvPr id="4" name="Picture 3" descr="goodbaduglyset.jpg"/>
          <p:cNvPicPr>
            <a:picLocks noChangeAspect="1"/>
          </p:cNvPicPr>
          <p:nvPr/>
        </p:nvPicPr>
        <p:blipFill>
          <a:blip r:embed="rId2"/>
          <a:stretch>
            <a:fillRect/>
          </a:stretch>
        </p:blipFill>
        <p:spPr>
          <a:xfrm>
            <a:off x="7107126" y="4762500"/>
            <a:ext cx="2036873" cy="193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Nicholson deserved	</a:t>
            </a:r>
            <a:endParaRPr lang="en-US" dirty="0"/>
          </a:p>
        </p:txBody>
      </p:sp>
      <p:sp>
        <p:nvSpPr>
          <p:cNvPr id="3" name="Content Placeholder 2"/>
          <p:cNvSpPr>
            <a:spLocks noGrp="1"/>
          </p:cNvSpPr>
          <p:nvPr>
            <p:ph idx="1"/>
          </p:nvPr>
        </p:nvSpPr>
        <p:spPr>
          <a:xfrm>
            <a:off x="457200" y="1600200"/>
            <a:ext cx="8229600" cy="3467099"/>
          </a:xfrm>
        </p:spPr>
        <p:txBody>
          <a:bodyPr>
            <a:normAutofit fontScale="77500" lnSpcReduction="20000"/>
          </a:bodyPr>
          <a:lstStyle/>
          <a:p>
            <a:r>
              <a:rPr lang="en-US" dirty="0" smtClean="0"/>
              <a:t>In my opinion, the appellant should have been told why his services were no longer required and given opportunity, whether orally or in writing as the Board might determine, to respond.  The Board itself, I would think, would wish to be certain that it had not made a mistake in some fact or circumstance which it deemed relevant to its determination.</a:t>
            </a:r>
          </a:p>
          <a:p>
            <a:pPr lvl="1"/>
            <a:r>
              <a:rPr lang="en-US" dirty="0" smtClean="0"/>
              <a:t>I can hardly credit [the making of the telephone call of which [his superior officer] disapproved, (and which he said was in disobedience of a direct order…)] in itself could be a reason for dismissing a constable who had served for fifteen months… </a:t>
            </a:r>
          </a:p>
          <a:p>
            <a:endParaRPr lang="en-US" dirty="0"/>
          </a:p>
        </p:txBody>
      </p:sp>
      <p:pic>
        <p:nvPicPr>
          <p:cNvPr id="4" name="Picture 3" descr="nicholson phone.jpg"/>
          <p:cNvPicPr>
            <a:picLocks noChangeAspect="1"/>
          </p:cNvPicPr>
          <p:nvPr/>
        </p:nvPicPr>
        <p:blipFill>
          <a:blip r:embed="rId2"/>
          <a:stretch>
            <a:fillRect/>
          </a:stretch>
        </p:blipFill>
        <p:spPr>
          <a:xfrm>
            <a:off x="3460262" y="5067299"/>
            <a:ext cx="2127738" cy="153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TotalTime>
  <Words>1367</Words>
  <Application>Microsoft Macintosh PowerPoint</Application>
  <PresentationFormat>On-screen Show (4:3)</PresentationFormat>
  <Paragraphs>77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Administrative Law </vt:lpstr>
      <vt:lpstr>Nicholson v. Haldimand-Norfolk</vt:lpstr>
      <vt:lpstr>PowerPoint Presentation</vt:lpstr>
      <vt:lpstr>Divisional Court</vt:lpstr>
      <vt:lpstr>Ontario Court of Appeal</vt:lpstr>
      <vt:lpstr>Supreme Court (Laskin)</vt:lpstr>
      <vt:lpstr>Supreme Ct. cont’d</vt:lpstr>
      <vt:lpstr>Laskin’s Halfway House</vt:lpstr>
      <vt:lpstr>What Nicholson deserved </vt:lpstr>
      <vt:lpstr>Martland dissent</vt:lpstr>
    </vt:vector>
  </TitlesOfParts>
  <Company>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Llewellyn’s Three Ingredients of Statutory Interpretation </dc:title>
  <dc:creator>Markus Dubber</dc:creator>
  <cp:lastModifiedBy>Markus Dubber</cp:lastModifiedBy>
  <cp:revision>122</cp:revision>
  <dcterms:created xsi:type="dcterms:W3CDTF">2011-12-23T19:23:18Z</dcterms:created>
  <dcterms:modified xsi:type="dcterms:W3CDTF">2013-01-31T13:30:55Z</dcterms:modified>
</cp:coreProperties>
</file>