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gif" ContentType="image/gi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sldIdLst>
    <p:sldId id="256" r:id="rId2"/>
    <p:sldId id="267" r:id="rId3"/>
    <p:sldId id="320" r:id="rId4"/>
    <p:sldId id="322" r:id="rId5"/>
    <p:sldId id="323" r:id="rId6"/>
    <p:sldId id="324" r:id="rId7"/>
    <p:sldId id="334" r:id="rId8"/>
    <p:sldId id="335" r:id="rId9"/>
    <p:sldId id="336" r:id="rId10"/>
    <p:sldId id="337" r:id="rId11"/>
    <p:sldId id="338" r:id="rId12"/>
    <p:sldId id="327" r:id="rId13"/>
    <p:sldId id="325" r:id="rId14"/>
    <p:sldId id="339"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rkus Dubber" initials="MD" lastIdx="1" clrIdx="0"/>
</p:cmAuthorLst>
</file>

<file path=ppt/presProps.xml><?xml version="1.0" encoding="utf-8"?>
<p:presentationPr xmlns:a="http://schemas.openxmlformats.org/drawingml/2006/main" xmlns:r="http://schemas.openxmlformats.org/officeDocument/2006/relationships" xmlns:p="http://schemas.openxmlformats.org/presentationml/2006/main">
  <p:prnPr/>
  <p:clrMru>
    <a:srgbClr val="FF0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horzBarState="maximized">
    <p:restoredLeft sz="24306" autoAdjust="0"/>
    <p:restoredTop sz="86371" autoAdjust="0"/>
  </p:normalViewPr>
  <p:slideViewPr>
    <p:cSldViewPr snapToGrid="0" snapToObjects="1">
      <p:cViewPr>
        <p:scale>
          <a:sx n="100" d="100"/>
          <a:sy n="100" d="100"/>
        </p:scale>
        <p:origin x="-80" y="-8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printerSettings" Target="printerSettings/printerSettings1.bin"/><Relationship Id="rId18" Type="http://schemas.openxmlformats.org/officeDocument/2006/relationships/commentAuthors" Target="commentAuthors.xml"/><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40D995-D46F-7946-9A60-16EB8FE4EC05}" type="datetimeFigureOut">
              <a:rPr lang="en-US" smtClean="0"/>
              <a:pPr/>
              <a:t>1/31/13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45FACA-7EA6-C841-A96F-1E38BE8F9276}" type="slidenum">
              <a:rPr lang="en-US" smtClean="0"/>
              <a:pPr/>
              <a:t>‹#›</a:t>
            </a:fld>
            <a:endParaRPr lang="en-US"/>
          </a:p>
        </p:txBody>
      </p:sp>
    </p:spTree>
    <p:extLst>
      <p:ext uri="{BB962C8B-B14F-4D97-AF65-F5344CB8AC3E}">
        <p14:creationId xmlns:p14="http://schemas.microsoft.com/office/powerpoint/2010/main" val="61340325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045FACA-7EA6-C841-A96F-1E38BE8F9276}"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0BEE33A-CC7D-6C40-9271-971885ED3D6B}" type="datetimeFigureOut">
              <a:rPr lang="en-US" smtClean="0"/>
              <a:pPr/>
              <a:t>1/31/13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CB4C1B-3D69-C141-BA4E-713A1D2047F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BEE33A-CC7D-6C40-9271-971885ED3D6B}" type="datetimeFigureOut">
              <a:rPr lang="en-US" smtClean="0"/>
              <a:pPr/>
              <a:t>1/31/13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CB4C1B-3D69-C141-BA4E-713A1D2047F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BEE33A-CC7D-6C40-9271-971885ED3D6B}" type="datetimeFigureOut">
              <a:rPr lang="en-US" smtClean="0"/>
              <a:pPr/>
              <a:t>1/31/13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CB4C1B-3D69-C141-BA4E-713A1D2047F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BEE33A-CC7D-6C40-9271-971885ED3D6B}" type="datetimeFigureOut">
              <a:rPr lang="en-US" smtClean="0"/>
              <a:pPr/>
              <a:t>1/31/13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CB4C1B-3D69-C141-BA4E-713A1D2047F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0BEE33A-CC7D-6C40-9271-971885ED3D6B}" type="datetimeFigureOut">
              <a:rPr lang="en-US" smtClean="0"/>
              <a:pPr/>
              <a:t>1/31/13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CB4C1B-3D69-C141-BA4E-713A1D2047F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0BEE33A-CC7D-6C40-9271-971885ED3D6B}" type="datetimeFigureOut">
              <a:rPr lang="en-US" smtClean="0"/>
              <a:pPr/>
              <a:t>1/31/13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CB4C1B-3D69-C141-BA4E-713A1D2047F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0BEE33A-CC7D-6C40-9271-971885ED3D6B}" type="datetimeFigureOut">
              <a:rPr lang="en-US" smtClean="0"/>
              <a:pPr/>
              <a:t>1/31/13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3CB4C1B-3D69-C141-BA4E-713A1D2047F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0BEE33A-CC7D-6C40-9271-971885ED3D6B}" type="datetimeFigureOut">
              <a:rPr lang="en-US" smtClean="0"/>
              <a:pPr/>
              <a:t>1/31/13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3CB4C1B-3D69-C141-BA4E-713A1D2047F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BEE33A-CC7D-6C40-9271-971885ED3D6B}" type="datetimeFigureOut">
              <a:rPr lang="en-US" smtClean="0"/>
              <a:pPr/>
              <a:t>1/31/13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3CB4C1B-3D69-C141-BA4E-713A1D2047F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BEE33A-CC7D-6C40-9271-971885ED3D6B}" type="datetimeFigureOut">
              <a:rPr lang="en-US" smtClean="0"/>
              <a:pPr/>
              <a:t>1/31/13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CB4C1B-3D69-C141-BA4E-713A1D2047F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BEE33A-CC7D-6C40-9271-971885ED3D6B}" type="datetimeFigureOut">
              <a:rPr lang="en-US" smtClean="0"/>
              <a:pPr/>
              <a:t>1/31/13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CB4C1B-3D69-C141-BA4E-713A1D2047F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BEE33A-CC7D-6C40-9271-971885ED3D6B}" type="datetimeFigureOut">
              <a:rPr lang="en-US" smtClean="0"/>
              <a:pPr/>
              <a:t>1/31/13</a:t>
            </a:fld>
            <a:endParaRPr lang="en-US"/>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CB4C1B-3D69-C141-BA4E-713A1D2047F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8.jpeg"/><Relationship Id="rId3" Type="http://schemas.openxmlformats.org/officeDocument/2006/relationships/image" Target="../media/image9.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0.jpeg"/><Relationship Id="rId3" Type="http://schemas.openxmlformats.org/officeDocument/2006/relationships/image" Target="../media/image11.gi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2.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4" Type="http://schemas.openxmlformats.org/officeDocument/2006/relationships/image" Target="../media/image2.jpeg"/><Relationship Id="rId5" Type="http://schemas.openxmlformats.org/officeDocument/2006/relationships/image" Target="../media/image3.png"/><Relationship Id="rId1" Type="http://schemas.microsoft.com/office/2007/relationships/media" Target="file://localhost/Users/mdubber/Desktop/C%20from%20PC/Documents%20and%20Settings/dubber.LAW/Desktop/IBM%20harddrive/disk%202-DATA%201/COURSES/Toronto/Administrative%20Law%2010/my%20stuff/powerpoint%20stuff/The%20Good%20the%20Bad%20and%20the%20Ugly.mp3" TargetMode="External"/><Relationship Id="rId2" Type="http://schemas.openxmlformats.org/officeDocument/2006/relationships/audio" Target="file://localhost/Users/mdubber/Desktop/C%20from%20PC/Documents%20and%20Settings/dubber.LAW/Desktop/IBM%20harddrive/disk%202-DATA%201/COURSES/Toronto/Administrative%20Law%2010/my%20stuff/powerpoint%20stuff/The%20Good%20the%20Bad%20and%20the%20Ugly.mp3"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 Id="rId3" Type="http://schemas.openxmlformats.org/officeDocument/2006/relationships/image" Target="../media/image5.gi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Administrative Law	</a:t>
            </a:r>
            <a:endParaRPr lang="en-US" dirty="0"/>
          </a:p>
        </p:txBody>
      </p:sp>
      <p:sp>
        <p:nvSpPr>
          <p:cNvPr id="3" name="Subtitle 2"/>
          <p:cNvSpPr>
            <a:spLocks noGrp="1"/>
          </p:cNvSpPr>
          <p:nvPr>
            <p:ph type="subTitle" idx="1"/>
          </p:nvPr>
        </p:nvSpPr>
        <p:spPr/>
        <p:txBody>
          <a:bodyPr/>
          <a:lstStyle/>
          <a:p>
            <a:r>
              <a:rPr lang="en-US" smtClean="0"/>
              <a:t>Markus </a:t>
            </a:r>
            <a:r>
              <a:rPr lang="en-US" smtClean="0"/>
              <a:t>Dubber</a:t>
            </a:r>
            <a:endParaRPr lang="en-US" dirty="0" smtClean="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627062"/>
          </a:xfrm>
        </p:spPr>
        <p:txBody>
          <a:bodyPr>
            <a:normAutofit/>
          </a:bodyPr>
          <a:lstStyle/>
          <a:p>
            <a:r>
              <a:rPr lang="en-US" sz="3200" dirty="0" smtClean="0"/>
              <a:t>Some Thrusts and Parries</a:t>
            </a:r>
            <a:endParaRPr lang="en-US" sz="3200" dirty="0"/>
          </a:p>
        </p:txBody>
      </p:sp>
      <p:sp>
        <p:nvSpPr>
          <p:cNvPr id="8" name="Content Placeholder 7"/>
          <p:cNvSpPr>
            <a:spLocks noGrp="1"/>
          </p:cNvSpPr>
          <p:nvPr>
            <p:ph sz="half" idx="1"/>
          </p:nvPr>
        </p:nvSpPr>
        <p:spPr>
          <a:xfrm>
            <a:off x="177800" y="1270000"/>
            <a:ext cx="4318000" cy="5588000"/>
          </a:xfrm>
        </p:spPr>
        <p:txBody>
          <a:bodyPr>
            <a:normAutofit fontScale="92500" lnSpcReduction="10000"/>
          </a:bodyPr>
          <a:lstStyle/>
          <a:p>
            <a:pPr>
              <a:buNone/>
            </a:pPr>
            <a:r>
              <a:rPr lang="en-US" sz="1600" dirty="0" smtClean="0"/>
              <a:t>11. Titles do not control meaning; preambles do not expand scope; section headings do not change language.</a:t>
            </a:r>
          </a:p>
          <a:p>
            <a:pPr>
              <a:buNone/>
            </a:pPr>
            <a:endParaRPr lang="en-US" sz="1600" dirty="0" smtClean="0"/>
          </a:p>
          <a:p>
            <a:pPr>
              <a:buNone/>
            </a:pPr>
            <a:endParaRPr lang="en-US" sz="1600" dirty="0" smtClean="0"/>
          </a:p>
          <a:p>
            <a:pPr>
              <a:buNone/>
            </a:pPr>
            <a:endParaRPr lang="en-US" sz="1600" dirty="0" smtClean="0"/>
          </a:p>
          <a:p>
            <a:pPr>
              <a:buNone/>
            </a:pPr>
            <a:r>
              <a:rPr lang="en-US" sz="1600" dirty="0" smtClean="0"/>
              <a:t>12. If language is plain and unambiguous it must be given effect.</a:t>
            </a:r>
          </a:p>
          <a:p>
            <a:pPr>
              <a:buNone/>
            </a:pPr>
            <a:endParaRPr lang="en-US" sz="1600" dirty="0" smtClean="0"/>
          </a:p>
          <a:p>
            <a:pPr>
              <a:buNone/>
            </a:pPr>
            <a:r>
              <a:rPr lang="en-US" sz="1600" dirty="0" smtClean="0"/>
              <a:t>15. Words are to be taken in their ordinary meaning unless they are technical terms or words of art.</a:t>
            </a:r>
          </a:p>
          <a:p>
            <a:pPr>
              <a:buNone/>
            </a:pPr>
            <a:endParaRPr lang="en-US" sz="1600" dirty="0" smtClean="0"/>
          </a:p>
          <a:p>
            <a:pPr>
              <a:buNone/>
            </a:pPr>
            <a:endParaRPr lang="en-US" sz="1600" dirty="0" smtClean="0"/>
          </a:p>
          <a:p>
            <a:pPr>
              <a:buNone/>
            </a:pPr>
            <a:endParaRPr lang="en-US" sz="1600" dirty="0" smtClean="0"/>
          </a:p>
          <a:p>
            <a:pPr>
              <a:buNone/>
            </a:pPr>
            <a:r>
              <a:rPr lang="en-US" sz="1600" dirty="0" smtClean="0"/>
              <a:t>16. Every word and clause must be given effect.</a:t>
            </a:r>
          </a:p>
          <a:p>
            <a:pPr>
              <a:buNone/>
            </a:pPr>
            <a:endParaRPr lang="en-US" sz="1600" dirty="0" smtClean="0"/>
          </a:p>
          <a:p>
            <a:pPr>
              <a:buNone/>
            </a:pPr>
            <a:endParaRPr lang="en-US" sz="1600" dirty="0" smtClean="0"/>
          </a:p>
          <a:p>
            <a:pPr>
              <a:buNone/>
            </a:pPr>
            <a:r>
              <a:rPr lang="en-US" sz="1600" dirty="0" smtClean="0"/>
              <a:t>17. The same language used repeatedly in the same connection is presumed to bear the same meaning throughout the statute.</a:t>
            </a:r>
          </a:p>
          <a:p>
            <a:pPr>
              <a:buNone/>
            </a:pPr>
            <a:r>
              <a:rPr lang="en-US" sz="1600" dirty="0" smtClean="0"/>
              <a:t>18. Words are to be interpreted according to the proper grammatical effect of their arrangement within the statute. [</a:t>
            </a:r>
            <a:r>
              <a:rPr lang="en-US" sz="1600" i="1" dirty="0" smtClean="0"/>
              <a:t>paragraphs…</a:t>
            </a:r>
            <a:r>
              <a:rPr lang="en-US" sz="1600" dirty="0" smtClean="0"/>
              <a:t>]</a:t>
            </a:r>
            <a:endParaRPr lang="en-US" sz="1600" dirty="0"/>
          </a:p>
        </p:txBody>
      </p:sp>
      <p:sp>
        <p:nvSpPr>
          <p:cNvPr id="9" name="Content Placeholder 8"/>
          <p:cNvSpPr>
            <a:spLocks noGrp="1"/>
          </p:cNvSpPr>
          <p:nvPr>
            <p:ph sz="half" idx="2"/>
          </p:nvPr>
        </p:nvSpPr>
        <p:spPr>
          <a:xfrm>
            <a:off x="4648200" y="1270000"/>
            <a:ext cx="4495800" cy="5588000"/>
          </a:xfrm>
        </p:spPr>
        <p:txBody>
          <a:bodyPr>
            <a:noAutofit/>
          </a:bodyPr>
          <a:lstStyle/>
          <a:p>
            <a:pPr>
              <a:buNone/>
            </a:pPr>
            <a:r>
              <a:rPr lang="en-US" sz="1500" dirty="0" smtClean="0"/>
              <a:t>11. The title may be consulted as a guide when there is doubt or obscurity in the body; preambles may be consulted to determine rationale, and thus the true construction of terms; section headings may be looked upon as part of the statute itself.</a:t>
            </a:r>
          </a:p>
          <a:p>
            <a:pPr>
              <a:buNone/>
            </a:pPr>
            <a:endParaRPr lang="en-US" sz="1500" dirty="0" smtClean="0"/>
          </a:p>
          <a:p>
            <a:pPr>
              <a:buNone/>
            </a:pPr>
            <a:r>
              <a:rPr lang="en-US" sz="1500" dirty="0" smtClean="0"/>
              <a:t>12. Not when literal interpretation would lead to absurd or mischievous consequences or thwart manifest purpose. [</a:t>
            </a:r>
            <a:r>
              <a:rPr lang="en-US" sz="1500" i="1" dirty="0" smtClean="0"/>
              <a:t>Nicholson</a:t>
            </a:r>
            <a:r>
              <a:rPr lang="en-US" sz="1500" dirty="0" smtClean="0"/>
              <a:t>?]</a:t>
            </a:r>
          </a:p>
          <a:p>
            <a:pPr>
              <a:buNone/>
            </a:pPr>
            <a:r>
              <a:rPr lang="en-US" sz="1500" dirty="0" smtClean="0"/>
              <a:t>15. Popular words may bear a technical meaning and technical words may have a popular signification and they should be so construed as to agree with evident intention or to make the statute operative.</a:t>
            </a:r>
          </a:p>
          <a:p>
            <a:pPr>
              <a:buNone/>
            </a:pPr>
            <a:endParaRPr lang="en-US" sz="1500" dirty="0" smtClean="0"/>
          </a:p>
          <a:p>
            <a:pPr>
              <a:buNone/>
            </a:pPr>
            <a:r>
              <a:rPr lang="en-US" sz="1500" dirty="0" smtClean="0"/>
              <a:t>16. If </a:t>
            </a:r>
            <a:r>
              <a:rPr lang="en-US" sz="1500" dirty="0" err="1" smtClean="0"/>
              <a:t>inadvertantly</a:t>
            </a:r>
            <a:r>
              <a:rPr lang="en-US" sz="1500" dirty="0" smtClean="0"/>
              <a:t> inserted or if repugnant to the rest of the statute, they may be rejected as </a:t>
            </a:r>
            <a:r>
              <a:rPr lang="en-US" sz="1500" dirty="0" err="1" smtClean="0"/>
              <a:t>surplusage</a:t>
            </a:r>
            <a:r>
              <a:rPr lang="en-US" sz="1500" dirty="0" smtClean="0"/>
              <a:t>.</a:t>
            </a:r>
          </a:p>
          <a:p>
            <a:pPr>
              <a:buNone/>
            </a:pPr>
            <a:endParaRPr lang="en-US" sz="1500" dirty="0" smtClean="0"/>
          </a:p>
          <a:p>
            <a:pPr>
              <a:buNone/>
            </a:pPr>
            <a:r>
              <a:rPr lang="en-US" sz="1500" dirty="0" smtClean="0"/>
              <a:t>17. This presumption will be disregarded where it is necessary to assign different meanings to make the statute consistent.</a:t>
            </a:r>
          </a:p>
          <a:p>
            <a:pPr>
              <a:buNone/>
            </a:pPr>
            <a:r>
              <a:rPr lang="en-US" sz="1500" dirty="0" smtClean="0"/>
              <a:t>18. Rules of grammar will be disregarded where strict adherence would defeat purpose.</a:t>
            </a:r>
          </a:p>
        </p:txBody>
      </p:sp>
      <p:pic>
        <p:nvPicPr>
          <p:cNvPr id="5" name="Picture 4" descr="thrust.jpg"/>
          <p:cNvPicPr>
            <a:picLocks noChangeAspect="1"/>
          </p:cNvPicPr>
          <p:nvPr/>
        </p:nvPicPr>
        <p:blipFill>
          <a:blip r:embed="rId2"/>
          <a:stretch>
            <a:fillRect/>
          </a:stretch>
        </p:blipFill>
        <p:spPr>
          <a:xfrm>
            <a:off x="177800" y="0"/>
            <a:ext cx="2104011" cy="1270000"/>
          </a:xfrm>
          <a:prstGeom prst="rect">
            <a:avLst/>
          </a:prstGeom>
        </p:spPr>
      </p:pic>
      <p:pic>
        <p:nvPicPr>
          <p:cNvPr id="6" name="Picture 5" descr="parry.jpeg"/>
          <p:cNvPicPr>
            <a:picLocks noChangeAspect="1"/>
          </p:cNvPicPr>
          <p:nvPr/>
        </p:nvPicPr>
        <p:blipFill>
          <a:blip r:embed="rId3"/>
          <a:stretch>
            <a:fillRect/>
          </a:stretch>
        </p:blipFill>
        <p:spPr>
          <a:xfrm>
            <a:off x="6794501" y="0"/>
            <a:ext cx="2067735" cy="127000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627062"/>
          </a:xfrm>
        </p:spPr>
        <p:txBody>
          <a:bodyPr>
            <a:normAutofit fontScale="90000"/>
          </a:bodyPr>
          <a:lstStyle/>
          <a:p>
            <a:r>
              <a:rPr lang="en-US" dirty="0" smtClean="0"/>
              <a:t>Some More…</a:t>
            </a:r>
            <a:endParaRPr lang="en-US" dirty="0"/>
          </a:p>
        </p:txBody>
      </p:sp>
      <p:sp>
        <p:nvSpPr>
          <p:cNvPr id="8" name="Content Placeholder 7"/>
          <p:cNvSpPr>
            <a:spLocks noGrp="1"/>
          </p:cNvSpPr>
          <p:nvPr>
            <p:ph sz="half" idx="1"/>
          </p:nvPr>
        </p:nvSpPr>
        <p:spPr>
          <a:xfrm>
            <a:off x="177800" y="1117600"/>
            <a:ext cx="4318000" cy="5740400"/>
          </a:xfrm>
        </p:spPr>
        <p:txBody>
          <a:bodyPr>
            <a:normAutofit/>
          </a:bodyPr>
          <a:lstStyle/>
          <a:p>
            <a:pPr>
              <a:buNone/>
            </a:pPr>
            <a:r>
              <a:rPr lang="en-US" sz="1700" dirty="0" smtClean="0"/>
              <a:t>20. Expression of one thing excludes another.</a:t>
            </a:r>
          </a:p>
          <a:p>
            <a:pPr>
              <a:buNone/>
            </a:pPr>
            <a:r>
              <a:rPr lang="en-US" sz="1700" dirty="0" smtClean="0"/>
              <a:t>[aka </a:t>
            </a:r>
            <a:r>
              <a:rPr lang="en-US" sz="1700" i="1" dirty="0" err="1" smtClean="0"/>
              <a:t>expressio</a:t>
            </a:r>
            <a:r>
              <a:rPr lang="en-US" sz="1700" i="1" dirty="0" smtClean="0"/>
              <a:t> </a:t>
            </a:r>
            <a:r>
              <a:rPr lang="en-US" sz="1700" i="1" dirty="0" err="1" smtClean="0"/>
              <a:t>unius</a:t>
            </a:r>
            <a:r>
              <a:rPr lang="en-US" sz="1700" i="1" dirty="0" smtClean="0"/>
              <a:t>…</a:t>
            </a:r>
            <a:r>
              <a:rPr lang="en-US" sz="1700" dirty="0" smtClean="0"/>
              <a:t>]</a:t>
            </a:r>
          </a:p>
          <a:p>
            <a:pPr>
              <a:buNone/>
            </a:pPr>
            <a:endParaRPr lang="en-US" sz="1700" dirty="0" smtClean="0"/>
          </a:p>
          <a:p>
            <a:pPr>
              <a:buNone/>
            </a:pPr>
            <a:endParaRPr lang="en-US" sz="1700" dirty="0" smtClean="0"/>
          </a:p>
          <a:p>
            <a:pPr>
              <a:buNone/>
            </a:pPr>
            <a:r>
              <a:rPr lang="en-US" sz="1700" dirty="0" smtClean="0"/>
              <a:t>21. General terms are to receive a general construction.</a:t>
            </a:r>
          </a:p>
          <a:p>
            <a:pPr>
              <a:buNone/>
            </a:pPr>
            <a:endParaRPr lang="en-US" sz="1700" dirty="0" smtClean="0"/>
          </a:p>
          <a:p>
            <a:pPr>
              <a:buNone/>
            </a:pPr>
            <a:r>
              <a:rPr lang="en-US" sz="1700" dirty="0" smtClean="0"/>
              <a:t>22. It is a general rule of construction that where general words follow an enumeration they are to be held as applying only to persons and things of the same general kind or class specifically mentioned (</a:t>
            </a:r>
            <a:r>
              <a:rPr lang="en-US" sz="1700" dirty="0" err="1" smtClean="0"/>
              <a:t>ejusdem</a:t>
            </a:r>
            <a:r>
              <a:rPr lang="en-US" sz="1700" dirty="0" smtClean="0"/>
              <a:t> generis ).</a:t>
            </a:r>
          </a:p>
          <a:p>
            <a:pPr>
              <a:buNone/>
            </a:pPr>
            <a:endParaRPr lang="en-US" sz="1700" dirty="0" smtClean="0"/>
          </a:p>
          <a:p>
            <a:pPr>
              <a:buNone/>
            </a:pPr>
            <a:r>
              <a:rPr lang="en-US" sz="1700" dirty="0" smtClean="0"/>
              <a:t>24. Punctuation will govern when a statute is open to two constructions.</a:t>
            </a:r>
          </a:p>
          <a:p>
            <a:pPr>
              <a:buNone/>
            </a:pPr>
            <a:r>
              <a:rPr lang="en-US" sz="1700" dirty="0" smtClean="0"/>
              <a:t>27. A proviso qualifies the provision immediately preceding.</a:t>
            </a:r>
            <a:endParaRPr lang="en-US" sz="1700" dirty="0"/>
          </a:p>
        </p:txBody>
      </p:sp>
      <p:sp>
        <p:nvSpPr>
          <p:cNvPr id="9" name="Content Placeholder 8"/>
          <p:cNvSpPr>
            <a:spLocks noGrp="1"/>
          </p:cNvSpPr>
          <p:nvPr>
            <p:ph sz="half" idx="2"/>
          </p:nvPr>
        </p:nvSpPr>
        <p:spPr>
          <a:xfrm>
            <a:off x="4648200" y="1117600"/>
            <a:ext cx="4318000" cy="5740400"/>
          </a:xfrm>
        </p:spPr>
        <p:txBody>
          <a:bodyPr>
            <a:noAutofit/>
          </a:bodyPr>
          <a:lstStyle/>
          <a:p>
            <a:pPr>
              <a:buNone/>
            </a:pPr>
            <a:r>
              <a:rPr lang="en-US" sz="1700" dirty="0" smtClean="0"/>
              <a:t>20. The language may fairly comprehend many different cases where some only are expressly mentioned by way of example.</a:t>
            </a:r>
          </a:p>
          <a:p>
            <a:pPr>
              <a:buNone/>
            </a:pPr>
            <a:endParaRPr lang="en-US" sz="1700" dirty="0" smtClean="0"/>
          </a:p>
          <a:p>
            <a:pPr>
              <a:buNone/>
            </a:pPr>
            <a:r>
              <a:rPr lang="en-US" sz="1700" dirty="0" smtClean="0"/>
              <a:t>21. They may be limited by specific terms with which they are associated or by the scope and purpose of the statute. [aka </a:t>
            </a:r>
            <a:r>
              <a:rPr lang="en-US" sz="1800" i="1" dirty="0" err="1" smtClean="0"/>
              <a:t>noscitur</a:t>
            </a:r>
            <a:r>
              <a:rPr lang="en-US" sz="1800" i="1" dirty="0" smtClean="0"/>
              <a:t> a </a:t>
            </a:r>
            <a:r>
              <a:rPr lang="en-US" sz="1800" i="1" dirty="0" err="1" smtClean="0"/>
              <a:t>sociis</a:t>
            </a:r>
            <a:r>
              <a:rPr lang="en-US" sz="1800" dirty="0" smtClean="0"/>
              <a:t>]</a:t>
            </a:r>
            <a:endParaRPr lang="en-US" sz="1700" dirty="0" smtClean="0"/>
          </a:p>
          <a:p>
            <a:pPr>
              <a:buNone/>
            </a:pPr>
            <a:r>
              <a:rPr lang="en-US" sz="1700" dirty="0" smtClean="0"/>
              <a:t>22. General words must operate on something. Further, </a:t>
            </a:r>
            <a:r>
              <a:rPr lang="en-US" sz="1700" dirty="0" err="1" smtClean="0"/>
              <a:t>ejusdem</a:t>
            </a:r>
            <a:r>
              <a:rPr lang="en-US" sz="1700" dirty="0" smtClean="0"/>
              <a:t> generis is only an aid in getting the meaning and does not warrant confining the operations of a statute within narrower limits than were intended.</a:t>
            </a:r>
          </a:p>
          <a:p>
            <a:pPr>
              <a:buNone/>
            </a:pPr>
            <a:endParaRPr lang="en-US" sz="1700" dirty="0" smtClean="0"/>
          </a:p>
          <a:p>
            <a:pPr>
              <a:buNone/>
            </a:pPr>
            <a:r>
              <a:rPr lang="en-US" sz="1700" dirty="0" smtClean="0"/>
              <a:t>24. Punctuation marks will not control the plain and evident meaning of language.</a:t>
            </a:r>
          </a:p>
          <a:p>
            <a:pPr>
              <a:buNone/>
            </a:pPr>
            <a:r>
              <a:rPr lang="en-US" sz="1700" dirty="0" smtClean="0"/>
              <a:t>27. It may clearly be intended to have a wider scope.</a:t>
            </a:r>
          </a:p>
        </p:txBody>
      </p:sp>
      <p:pic>
        <p:nvPicPr>
          <p:cNvPr id="5" name="Picture 4" descr="thrust2.jpg"/>
          <p:cNvPicPr>
            <a:picLocks noChangeAspect="1"/>
          </p:cNvPicPr>
          <p:nvPr/>
        </p:nvPicPr>
        <p:blipFill>
          <a:blip r:embed="rId2"/>
          <a:stretch>
            <a:fillRect/>
          </a:stretch>
        </p:blipFill>
        <p:spPr>
          <a:xfrm>
            <a:off x="177802" y="0"/>
            <a:ext cx="1904999" cy="1172718"/>
          </a:xfrm>
          <a:prstGeom prst="rect">
            <a:avLst/>
          </a:prstGeom>
        </p:spPr>
      </p:pic>
      <p:pic>
        <p:nvPicPr>
          <p:cNvPr id="6" name="Picture 5" descr="parry2.gif"/>
          <p:cNvPicPr>
            <a:picLocks noChangeAspect="1"/>
          </p:cNvPicPr>
          <p:nvPr/>
        </p:nvPicPr>
        <p:blipFill>
          <a:blip r:embed="rId3"/>
          <a:stretch>
            <a:fillRect/>
          </a:stretch>
        </p:blipFill>
        <p:spPr>
          <a:xfrm>
            <a:off x="6687066" y="0"/>
            <a:ext cx="2279135" cy="1172718"/>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28662"/>
          </a:xfrm>
        </p:spPr>
        <p:txBody>
          <a:bodyPr>
            <a:normAutofit fontScale="90000"/>
          </a:bodyPr>
          <a:lstStyle/>
          <a:p>
            <a:r>
              <a:rPr lang="en-US" dirty="0" smtClean="0"/>
              <a:t>Willis and </a:t>
            </a:r>
            <a:r>
              <a:rPr lang="en-US" dirty="0" err="1" smtClean="0"/>
              <a:t>L’Heureux-Dubé</a:t>
            </a:r>
            <a:endParaRPr lang="en-US" dirty="0"/>
          </a:p>
        </p:txBody>
      </p:sp>
      <p:sp>
        <p:nvSpPr>
          <p:cNvPr id="3" name="Content Placeholder 2"/>
          <p:cNvSpPr>
            <a:spLocks noGrp="1"/>
          </p:cNvSpPr>
          <p:nvPr>
            <p:ph idx="1"/>
          </p:nvPr>
        </p:nvSpPr>
        <p:spPr>
          <a:xfrm>
            <a:off x="177800" y="1219201"/>
            <a:ext cx="8788400" cy="4906963"/>
          </a:xfrm>
        </p:spPr>
        <p:txBody>
          <a:bodyPr>
            <a:normAutofit fontScale="62500" lnSpcReduction="20000"/>
          </a:bodyPr>
          <a:lstStyle/>
          <a:p>
            <a:r>
              <a:rPr lang="en-US" dirty="0" smtClean="0"/>
              <a:t>Willis’s Nutshell’s Nutshell, Maxim of Maxims</a:t>
            </a:r>
          </a:p>
          <a:p>
            <a:pPr lvl="1"/>
            <a:r>
              <a:rPr lang="en-US" dirty="0" smtClean="0"/>
              <a:t>A court invokes whichever of the rules produces a result that satisfies its sense of justice in the case before it.</a:t>
            </a:r>
          </a:p>
          <a:p>
            <a:r>
              <a:rPr lang="en-US" dirty="0" err="1" smtClean="0"/>
              <a:t>L’Heureux-Dubé’s</a:t>
            </a:r>
            <a:r>
              <a:rPr lang="en-US" dirty="0" smtClean="0"/>
              <a:t> LP version</a:t>
            </a:r>
          </a:p>
          <a:p>
            <a:pPr lvl="1"/>
            <a:r>
              <a:rPr lang="en-US" dirty="0" smtClean="0"/>
              <a:t>With the rapid development of modern administrative law, the importance of legal interpretation is continually increasing, in proportion to the growing size of our administrative system and the complexity of the issues it must address. Legal interpretation, as a separate discipline, is therefore bound to become an essential part of the knowledge, skills and abilities that contemporary jurists must possess. </a:t>
            </a:r>
          </a:p>
          <a:p>
            <a:pPr lvl="1"/>
            <a:r>
              <a:rPr lang="en-US" dirty="0" smtClean="0"/>
              <a:t>According to </a:t>
            </a:r>
            <a:r>
              <a:rPr lang="en-US" dirty="0" err="1" smtClean="0"/>
              <a:t>th[e</a:t>
            </a:r>
            <a:r>
              <a:rPr lang="en-US" dirty="0" smtClean="0"/>
              <a:t>] “modern approach”, consideration must be given at the outset not only to the words themselves but also, </a:t>
            </a:r>
            <a:r>
              <a:rPr lang="en-US" i="1" dirty="0" smtClean="0"/>
              <a:t>inter alia</a:t>
            </a:r>
            <a:r>
              <a:rPr lang="en-US" dirty="0" smtClean="0"/>
              <a:t>, to the context, the statute's other provisions, provisions of other statutes </a:t>
            </a:r>
            <a:r>
              <a:rPr lang="en-US" i="1" dirty="0" smtClean="0"/>
              <a:t>in </a:t>
            </a:r>
            <a:r>
              <a:rPr lang="en-US" i="1" dirty="0" err="1" smtClean="0"/>
              <a:t>pari</a:t>
            </a:r>
            <a:r>
              <a:rPr lang="en-US" i="1" dirty="0" smtClean="0"/>
              <a:t> </a:t>
            </a:r>
            <a:r>
              <a:rPr lang="en-US" i="1" dirty="0" err="1" smtClean="0"/>
              <a:t>materia</a:t>
            </a:r>
            <a:r>
              <a:rPr lang="en-US" dirty="0" smtClean="0"/>
              <a:t> and the legislative history in order to correctly identify the legislature's objective. </a:t>
            </a:r>
            <a:r>
              <a:rPr lang="en-US" u="sng" dirty="0" smtClean="0"/>
              <a:t>It is only after reading the provisions with all these elements in mind that a definition will be decided on</a:t>
            </a:r>
            <a:r>
              <a:rPr lang="en-US" dirty="0" smtClean="0"/>
              <a:t>. This “modern” interpretation method has the advantage of bringing out the underlying premises and thus preventing them from going unnoticed, as they would with the “plain meaning” method. </a:t>
            </a:r>
          </a:p>
          <a:p>
            <a:pPr lvl="1"/>
            <a:r>
              <a:rPr lang="en-US" dirty="0" smtClean="0"/>
              <a:t>Self-defined, self-imposed, self-enforced (by judges); internal self-limitation</a:t>
            </a:r>
          </a:p>
          <a:p>
            <a:pPr lvl="1"/>
            <a:r>
              <a:rPr lang="en-US" dirty="0" smtClean="0"/>
              <a:t>maxims, not principles, prudence, not justice</a:t>
            </a:r>
          </a:p>
          <a:p>
            <a:pPr lvl="2"/>
            <a:r>
              <a:rPr lang="en-US" dirty="0" smtClean="0"/>
              <a:t>Thrusts, parries, tools, approaches, sense</a:t>
            </a: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665162"/>
          </a:xfrm>
        </p:spPr>
        <p:txBody>
          <a:bodyPr>
            <a:noAutofit/>
          </a:bodyPr>
          <a:lstStyle/>
          <a:p>
            <a:r>
              <a:rPr lang="en-US" sz="3200" dirty="0" smtClean="0"/>
              <a:t>Statutory Maxims of Statutory Interpretation</a:t>
            </a:r>
            <a:endParaRPr lang="en-US" sz="3200" dirty="0"/>
          </a:p>
        </p:txBody>
      </p:sp>
      <p:sp>
        <p:nvSpPr>
          <p:cNvPr id="3" name="Content Placeholder 2"/>
          <p:cNvSpPr>
            <a:spLocks noGrp="1"/>
          </p:cNvSpPr>
          <p:nvPr>
            <p:ph idx="1"/>
          </p:nvPr>
        </p:nvSpPr>
        <p:spPr>
          <a:xfrm>
            <a:off x="241301" y="939801"/>
            <a:ext cx="8445500" cy="4318000"/>
          </a:xfrm>
        </p:spPr>
        <p:txBody>
          <a:bodyPr>
            <a:normAutofit fontScale="62500" lnSpcReduction="20000"/>
          </a:bodyPr>
          <a:lstStyle/>
          <a:p>
            <a:pPr>
              <a:buNone/>
            </a:pPr>
            <a:r>
              <a:rPr lang="en-US" dirty="0" smtClean="0"/>
              <a:t>Interpretation Act: One Statute to Interpret Them All!</a:t>
            </a:r>
          </a:p>
          <a:p>
            <a:pPr lvl="1"/>
            <a:r>
              <a:rPr lang="en-US" sz="2947" dirty="0" smtClean="0"/>
              <a:t>Including itself…</a:t>
            </a:r>
          </a:p>
          <a:p>
            <a:pPr lvl="2">
              <a:buNone/>
            </a:pPr>
            <a:r>
              <a:rPr lang="en-US" sz="2947" dirty="0" smtClean="0"/>
              <a:t>3.(1) Every provision of this Act applies, unless a contrary intention appears, to every enactment, whether enacted before or after the commencement of this Act. (2) The provisions of this Act apply to the interpretation of this Act.</a:t>
            </a:r>
          </a:p>
          <a:p>
            <a:pPr lvl="2">
              <a:buNone/>
            </a:pPr>
            <a:r>
              <a:rPr lang="en-US" sz="2947" dirty="0" smtClean="0"/>
              <a:t>15. (1) Definitions or rules of interpretation in an enactment apply to all the provisions of the enactment, including the provisions that contain those definitions or rules of interpretation.</a:t>
            </a:r>
          </a:p>
          <a:p>
            <a:pPr lvl="2">
              <a:buNone/>
            </a:pPr>
            <a:r>
              <a:rPr lang="en-US" sz="2947" dirty="0" smtClean="0"/>
              <a:t>	(2) Where an enactment contains an interpretation section or provision, it shall be read and construed</a:t>
            </a:r>
          </a:p>
          <a:p>
            <a:pPr lvl="3">
              <a:buNone/>
            </a:pPr>
            <a:r>
              <a:rPr lang="en-US" sz="2947" dirty="0" smtClean="0"/>
              <a:t>(a) as being applicable only if a contrary intention does not appear; and</a:t>
            </a:r>
          </a:p>
          <a:p>
            <a:pPr lvl="3">
              <a:buNone/>
            </a:pPr>
            <a:r>
              <a:rPr lang="en-US" sz="2947" dirty="0" smtClean="0"/>
              <a:t>(</a:t>
            </a:r>
            <a:r>
              <a:rPr lang="en-US" sz="2947" dirty="0" err="1" smtClean="0"/>
              <a:t>b</a:t>
            </a:r>
            <a:r>
              <a:rPr lang="en-US" sz="2947" dirty="0" smtClean="0"/>
              <a:t>) as being applicable to all other enactments relating to the same subject-matter unless a contrary intention appears.</a:t>
            </a:r>
          </a:p>
          <a:p>
            <a:pPr lvl="2">
              <a:buNone/>
            </a:pPr>
            <a:r>
              <a:rPr lang="en-US" sz="2947" dirty="0" smtClean="0"/>
              <a:t>12. Every enactment is deemed </a:t>
            </a:r>
            <a:r>
              <a:rPr lang="en-US" sz="2945" dirty="0" smtClean="0"/>
              <a:t>remedial, and shall be given such fair, large and liberal construction and interpretation as best ensures the attainment of its objects.</a:t>
            </a:r>
          </a:p>
          <a:p>
            <a:endParaRPr lang="en-US" dirty="0"/>
          </a:p>
        </p:txBody>
      </p:sp>
      <p:pic>
        <p:nvPicPr>
          <p:cNvPr id="4" name="Picture 3" descr="ring.jpg"/>
          <p:cNvPicPr>
            <a:picLocks noChangeAspect="1"/>
          </p:cNvPicPr>
          <p:nvPr/>
        </p:nvPicPr>
        <p:blipFill>
          <a:blip r:embed="rId2"/>
          <a:stretch>
            <a:fillRect/>
          </a:stretch>
        </p:blipFill>
        <p:spPr>
          <a:xfrm>
            <a:off x="5832297" y="5041901"/>
            <a:ext cx="3083105" cy="1736405"/>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
            <a:ext cx="8229600" cy="709229"/>
          </a:xfrm>
        </p:spPr>
        <p:txBody>
          <a:bodyPr>
            <a:normAutofit fontScale="90000"/>
          </a:bodyPr>
          <a:lstStyle/>
          <a:p>
            <a:r>
              <a:rPr lang="en-US" dirty="0" err="1" smtClean="0"/>
              <a:t>Driedger</a:t>
            </a:r>
            <a:r>
              <a:rPr lang="en-US" dirty="0" smtClean="0"/>
              <a:t> </a:t>
            </a:r>
            <a:r>
              <a:rPr lang="en-US" dirty="0" err="1" smtClean="0"/>
              <a:t>Driedger</a:t>
            </a:r>
            <a:r>
              <a:rPr lang="en-US" dirty="0" smtClean="0"/>
              <a:t> </a:t>
            </a:r>
            <a:r>
              <a:rPr lang="en-US" dirty="0" err="1" smtClean="0"/>
              <a:t>Driedger</a:t>
            </a:r>
            <a:endParaRPr lang="en-US" dirty="0"/>
          </a:p>
        </p:txBody>
      </p:sp>
      <p:sp>
        <p:nvSpPr>
          <p:cNvPr id="5" name="Rectangle 4"/>
          <p:cNvSpPr/>
          <p:nvPr/>
        </p:nvSpPr>
        <p:spPr>
          <a:xfrm>
            <a:off x="0" y="709230"/>
            <a:ext cx="9144000" cy="6740308"/>
          </a:xfrm>
          <a:prstGeom prst="rect">
            <a:avLst/>
          </a:prstGeom>
        </p:spPr>
        <p:txBody>
          <a:bodyPr wrap="square">
            <a:spAutoFit/>
          </a:bodyPr>
          <a:lstStyle/>
          <a:p>
            <a:r>
              <a:rPr lang="en-US" dirty="0" smtClean="0"/>
              <a:t>* British </a:t>
            </a:r>
            <a:r>
              <a:rPr lang="en-US" dirty="0"/>
              <a:t>Columbia (Workers' Compensation Board) </a:t>
            </a:r>
            <a:r>
              <a:rPr lang="en-US" dirty="0" err="1"/>
              <a:t>v</a:t>
            </a:r>
            <a:r>
              <a:rPr lang="en-US" dirty="0"/>
              <a:t>. British Columbia (Human Rights Tribunal</a:t>
            </a:r>
            <a:r>
              <a:rPr lang="en-US" dirty="0" smtClean="0"/>
              <a:t>), 2011 </a:t>
            </a:r>
            <a:r>
              <a:rPr lang="en-US" dirty="0"/>
              <a:t>SCC 52:  We must interpret the words of the provision "in their entire context and in their grammatical and ordinary sense harmoniously with the scheme of the Act, the object of the Act, and the intention of Parliament": … quoting E. A. </a:t>
            </a:r>
            <a:r>
              <a:rPr lang="en-US" dirty="0" err="1"/>
              <a:t>Driedger</a:t>
            </a:r>
            <a:r>
              <a:rPr lang="en-US" dirty="0"/>
              <a:t>, Construction of Statutes (2nd ed. 1983), at </a:t>
            </a:r>
            <a:r>
              <a:rPr lang="en-US" dirty="0" err="1"/>
              <a:t>p</a:t>
            </a:r>
            <a:r>
              <a:rPr lang="en-US" dirty="0"/>
              <a:t>. 87.</a:t>
            </a:r>
            <a:endParaRPr lang="en-US" dirty="0" smtClean="0"/>
          </a:p>
          <a:p>
            <a:r>
              <a:rPr lang="en-US" dirty="0" smtClean="0"/>
              <a:t>* Fraser </a:t>
            </a:r>
            <a:r>
              <a:rPr lang="en-US" dirty="0" err="1"/>
              <a:t>v</a:t>
            </a:r>
            <a:r>
              <a:rPr lang="en-US" dirty="0"/>
              <a:t>. </a:t>
            </a:r>
            <a:r>
              <a:rPr lang="en-US" dirty="0" smtClean="0"/>
              <a:t>Ontario, 2011 </a:t>
            </a:r>
            <a:r>
              <a:rPr lang="en-US" dirty="0"/>
              <a:t>SCC 20: This Court's approach to statutory interpretation has long held that "the words of an Act are to be read in their entire context and in their grammatical and ordinary sense harmoniously with the scheme of the Act, the object of the Act, and the intention of Parliament" … citing Elmer </a:t>
            </a:r>
            <a:r>
              <a:rPr lang="en-US" dirty="0" err="1"/>
              <a:t>Driedger</a:t>
            </a:r>
            <a:r>
              <a:rPr lang="en-US" dirty="0"/>
              <a:t> in Construction of Statutes (2nd ed. 1983)).</a:t>
            </a:r>
            <a:endParaRPr lang="en-US" dirty="0" smtClean="0"/>
          </a:p>
          <a:p>
            <a:r>
              <a:rPr lang="en-US" dirty="0" smtClean="0"/>
              <a:t>* R</a:t>
            </a:r>
            <a:r>
              <a:rPr lang="en-US" dirty="0"/>
              <a:t>. </a:t>
            </a:r>
            <a:r>
              <a:rPr lang="en-US" dirty="0" err="1"/>
              <a:t>v</a:t>
            </a:r>
            <a:r>
              <a:rPr lang="en-US" dirty="0"/>
              <a:t>. </a:t>
            </a:r>
            <a:r>
              <a:rPr lang="en-US" dirty="0" smtClean="0"/>
              <a:t>Ahmad, 2011 </a:t>
            </a:r>
            <a:r>
              <a:rPr lang="en-US" dirty="0"/>
              <a:t>SCC 6: This Court has repeated on numerous occasions that "the words of an Act are to be read in their entire context and in their grammatical and ordinary sense harmoniously with the scheme of the Act, the object of the Act, and the intention of Parliament": E. A. </a:t>
            </a:r>
            <a:r>
              <a:rPr lang="en-US" dirty="0" err="1"/>
              <a:t>Driedger</a:t>
            </a:r>
            <a:r>
              <a:rPr lang="en-US" dirty="0"/>
              <a:t> in Construction of Statutes (2nd ed. 1983), at </a:t>
            </a:r>
            <a:r>
              <a:rPr lang="en-US" dirty="0" err="1"/>
              <a:t>p</a:t>
            </a:r>
            <a:r>
              <a:rPr lang="en-US" dirty="0"/>
              <a:t>. 87.</a:t>
            </a:r>
            <a:endParaRPr lang="en-US" dirty="0" smtClean="0"/>
          </a:p>
          <a:p>
            <a:r>
              <a:rPr lang="en-US" dirty="0" smtClean="0"/>
              <a:t>* R</a:t>
            </a:r>
            <a:r>
              <a:rPr lang="en-US" dirty="0"/>
              <a:t>. </a:t>
            </a:r>
            <a:r>
              <a:rPr lang="en-US" dirty="0" err="1"/>
              <a:t>v</a:t>
            </a:r>
            <a:r>
              <a:rPr lang="en-US" dirty="0"/>
              <a:t>. </a:t>
            </a:r>
            <a:r>
              <a:rPr lang="en-US" dirty="0" smtClean="0"/>
              <a:t>Craig, 2009 </a:t>
            </a:r>
            <a:r>
              <a:rPr lang="en-US" dirty="0"/>
              <a:t>SCC 23: In E. A. </a:t>
            </a:r>
            <a:r>
              <a:rPr lang="en-US" dirty="0" err="1"/>
              <a:t>Driedger's</a:t>
            </a:r>
            <a:r>
              <a:rPr lang="en-US" dirty="0"/>
              <a:t> oft-quoted formulation, the words of a provision must be read "harmoniously with the scheme of the Act, the object of the Act, and the intention of Parliament":</a:t>
            </a:r>
            <a:r>
              <a:rPr lang="en-US" dirty="0" smtClean="0"/>
              <a:t> … citing </a:t>
            </a:r>
            <a:r>
              <a:rPr lang="en-US" dirty="0"/>
              <a:t>Construction of Statutes (2nd ed. 1983), at </a:t>
            </a:r>
            <a:r>
              <a:rPr lang="en-US" dirty="0" err="1"/>
              <a:t>p</a:t>
            </a:r>
            <a:r>
              <a:rPr lang="en-US" dirty="0"/>
              <a:t>. 87.</a:t>
            </a:r>
            <a:endParaRPr lang="en-US" dirty="0" smtClean="0"/>
          </a:p>
          <a:p>
            <a:r>
              <a:rPr lang="en-US" dirty="0" smtClean="0"/>
              <a:t>* R</a:t>
            </a:r>
            <a:r>
              <a:rPr lang="en-US" dirty="0"/>
              <a:t>. </a:t>
            </a:r>
            <a:r>
              <a:rPr lang="en-US" dirty="0" err="1"/>
              <a:t>v</a:t>
            </a:r>
            <a:r>
              <a:rPr lang="en-US" dirty="0"/>
              <a:t>. </a:t>
            </a:r>
            <a:r>
              <a:rPr lang="en-US" dirty="0" smtClean="0"/>
              <a:t>Middleton, 2009 </a:t>
            </a:r>
            <a:r>
              <a:rPr lang="en-US" dirty="0"/>
              <a:t>SCC 21: This Court has often reiterated its preferred formulation of the modern principle of statutory interpretation: "... the words of an Act are to be read in their entire context and in their grammatical and ordinary sense harmoniously with the scheme of the Act, the object of the Act, and the intention of Parliament":</a:t>
            </a:r>
            <a:r>
              <a:rPr lang="en-US" dirty="0" smtClean="0"/>
              <a:t> … quoting </a:t>
            </a:r>
            <a:r>
              <a:rPr lang="en-US" dirty="0"/>
              <a:t>E. A. </a:t>
            </a:r>
            <a:r>
              <a:rPr lang="en-US" dirty="0" err="1"/>
              <a:t>Driedger</a:t>
            </a:r>
            <a:r>
              <a:rPr lang="en-US" dirty="0"/>
              <a:t>, Construction of Statutes (2nd ed. 1983), at </a:t>
            </a:r>
            <a:r>
              <a:rPr lang="en-US" dirty="0" err="1"/>
              <a:t>p</a:t>
            </a:r>
            <a:r>
              <a:rPr lang="en-US" dirty="0"/>
              <a:t>. 87</a:t>
            </a:r>
            <a:r>
              <a:rPr lang="en-US" dirty="0" smtClean="0"/>
              <a:t>.  ETC </a:t>
            </a:r>
            <a:r>
              <a:rPr lang="en-US" dirty="0"/>
              <a:t>ETC ETC</a:t>
            </a:r>
          </a:p>
          <a:p>
            <a:r>
              <a:rPr lang="en-US" dirty="0"/>
              <a:t> </a:t>
            </a:r>
          </a:p>
          <a:p>
            <a:r>
              <a:rPr lang="en-US" dirty="0"/>
              <a:t> </a:t>
            </a:r>
          </a:p>
          <a:p>
            <a:r>
              <a:rPr lang="en-US" dirty="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Three Approaches (Willis)</a:t>
            </a:r>
            <a:br>
              <a:rPr lang="en-US" dirty="0" smtClean="0"/>
            </a:br>
            <a:endParaRPr lang="en-US" dirty="0"/>
          </a:p>
        </p:txBody>
      </p:sp>
      <p:sp>
        <p:nvSpPr>
          <p:cNvPr id="3" name="Content Placeholder 2"/>
          <p:cNvSpPr>
            <a:spLocks noGrp="1"/>
          </p:cNvSpPr>
          <p:nvPr>
            <p:ph idx="1"/>
          </p:nvPr>
        </p:nvSpPr>
        <p:spPr/>
        <p:txBody>
          <a:bodyPr/>
          <a:lstStyle/>
          <a:p>
            <a:r>
              <a:rPr lang="en-US" dirty="0" smtClean="0"/>
              <a:t>The Situation</a:t>
            </a:r>
          </a:p>
          <a:p>
            <a:r>
              <a:rPr lang="en-US" dirty="0" smtClean="0"/>
              <a:t>The Challenge</a:t>
            </a:r>
          </a:p>
          <a:p>
            <a:r>
              <a:rPr lang="en-US" dirty="0" smtClean="0"/>
              <a:t>The Solution</a:t>
            </a:r>
          </a:p>
          <a:p>
            <a:pPr lvl="1"/>
            <a:r>
              <a:rPr lang="en-US" dirty="0" smtClean="0"/>
              <a:t>Judicial</a:t>
            </a:r>
          </a:p>
          <a:p>
            <a:pPr lvl="1"/>
            <a:r>
              <a:rPr lang="en-US" dirty="0" smtClean="0"/>
              <a:t>Conceptual</a:t>
            </a:r>
          </a:p>
          <a:p>
            <a:pPr lvl="1"/>
            <a:r>
              <a:rPr lang="en-US" dirty="0" smtClean="0"/>
              <a:t>Functional</a:t>
            </a:r>
          </a:p>
          <a:p>
            <a:pPr>
              <a:buNone/>
            </a:pPr>
            <a:endParaRPr lang="en-US" dirty="0"/>
          </a:p>
        </p:txBody>
      </p:sp>
      <p:pic>
        <p:nvPicPr>
          <p:cNvPr id="4" name="Picture 3" descr="willis pic.jpg"/>
          <p:cNvPicPr>
            <a:picLocks noChangeAspect="1"/>
          </p:cNvPicPr>
          <p:nvPr/>
        </p:nvPicPr>
        <p:blipFill>
          <a:blip r:embed="rId2"/>
          <a:stretch>
            <a:fillRect/>
          </a:stretch>
        </p:blipFill>
        <p:spPr>
          <a:xfrm>
            <a:off x="4737613" y="3293787"/>
            <a:ext cx="3949188" cy="3208715"/>
          </a:xfrm>
          <a:prstGeom prst="rect">
            <a:avLst/>
          </a:prstGeom>
        </p:spPr>
      </p:pic>
      <p:sp>
        <p:nvSpPr>
          <p:cNvPr id="6" name="Oval Callout 5"/>
          <p:cNvSpPr/>
          <p:nvPr/>
        </p:nvSpPr>
        <p:spPr>
          <a:xfrm>
            <a:off x="5356111" y="2054456"/>
            <a:ext cx="914400" cy="933006"/>
          </a:xfrm>
          <a:prstGeom prst="wedgeEllipseCallout">
            <a:avLst>
              <a:gd name="adj1" fmla="val 2778"/>
              <a:gd name="adj2" fmla="val 103959"/>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Hi, I’m John Willis.</a:t>
            </a:r>
            <a:endParaRPr lang="en-US" sz="1400" dirty="0"/>
          </a:p>
        </p:txBody>
      </p:sp>
      <p:sp>
        <p:nvSpPr>
          <p:cNvPr id="7" name="Oval Callout 6"/>
          <p:cNvSpPr/>
          <p:nvPr/>
        </p:nvSpPr>
        <p:spPr>
          <a:xfrm>
            <a:off x="7899923" y="2054456"/>
            <a:ext cx="1573755" cy="1239330"/>
          </a:xfrm>
          <a:prstGeom prst="wedgeEllipseCallou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And I’m Cecil Wright.  Friends call me Caesar.</a:t>
            </a:r>
            <a:endParaRPr lang="en-US" sz="1400" dirty="0"/>
          </a:p>
        </p:txBody>
      </p:sp>
      <p:sp>
        <p:nvSpPr>
          <p:cNvPr id="8" name="Oval Callout 7"/>
          <p:cNvSpPr/>
          <p:nvPr/>
        </p:nvSpPr>
        <p:spPr>
          <a:xfrm>
            <a:off x="6270513" y="2360780"/>
            <a:ext cx="1446969" cy="1114851"/>
          </a:xfrm>
          <a:prstGeom prst="wedgeEllipseCallout">
            <a:avLst>
              <a:gd name="adj1" fmla="val -4157"/>
              <a:gd name="adj2" fmla="val 62500"/>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Bora </a:t>
            </a:r>
            <a:r>
              <a:rPr lang="en-US" sz="1400" dirty="0" err="1" smtClean="0"/>
              <a:t>Laskin</a:t>
            </a:r>
            <a:r>
              <a:rPr lang="en-US" sz="1400" dirty="0" smtClean="0"/>
              <a:t>, yes, </a:t>
            </a:r>
            <a:r>
              <a:rPr lang="en-US" sz="1400" i="1" dirty="0" smtClean="0"/>
              <a:t>that </a:t>
            </a:r>
            <a:r>
              <a:rPr lang="en-US" sz="1400" dirty="0" smtClean="0"/>
              <a:t>Bora </a:t>
            </a:r>
            <a:r>
              <a:rPr lang="en-US" sz="1400" dirty="0" err="1" smtClean="0"/>
              <a:t>Laskin</a:t>
            </a:r>
            <a:r>
              <a:rPr lang="en-US" sz="1400" dirty="0" smtClean="0"/>
              <a:t>.</a:t>
            </a:r>
            <a:endParaRPr lang="en-US" sz="1400" dirty="0"/>
          </a:p>
        </p:txBody>
      </p:sp>
      <p:sp>
        <p:nvSpPr>
          <p:cNvPr id="10" name="Cloud Callout 9"/>
          <p:cNvSpPr/>
          <p:nvPr/>
        </p:nvSpPr>
        <p:spPr>
          <a:xfrm>
            <a:off x="3781311" y="2360780"/>
            <a:ext cx="1574800" cy="612648"/>
          </a:xfrm>
          <a:prstGeom prst="cloudCallout">
            <a:avLst>
              <a:gd name="adj1" fmla="val 13670"/>
              <a:gd name="adj2" fmla="val 95668"/>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t>What am I doing in this picture?</a:t>
            </a:r>
            <a:endParaRPr lang="en-US" sz="1200"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Willis, “Statute Interpretation in a Nutshell” (aka “Three Approaches to Statutory Interpretation”)</a:t>
            </a:r>
            <a:endParaRPr lang="en-US" sz="2800" dirty="0"/>
          </a:p>
        </p:txBody>
      </p:sp>
      <p:sp>
        <p:nvSpPr>
          <p:cNvPr id="3" name="Content Placeholder 2"/>
          <p:cNvSpPr>
            <a:spLocks noGrp="1"/>
          </p:cNvSpPr>
          <p:nvPr>
            <p:ph idx="1"/>
          </p:nvPr>
        </p:nvSpPr>
        <p:spPr/>
        <p:txBody>
          <a:bodyPr>
            <a:normAutofit/>
          </a:bodyPr>
          <a:lstStyle/>
          <a:p>
            <a:pPr>
              <a:buNone/>
            </a:pPr>
            <a:endParaRPr lang="en-US" dirty="0" smtClean="0"/>
          </a:p>
          <a:p>
            <a:pPr marL="514350" indent="-514350">
              <a:buNone/>
            </a:pPr>
            <a:r>
              <a:rPr lang="en-US" dirty="0" smtClean="0"/>
              <a:t>(3) Subject Matter (Context</a:t>
            </a:r>
            <a:r>
              <a:rPr lang="en-US" baseline="30000" dirty="0" smtClean="0"/>
              <a:t>2</a:t>
            </a:r>
            <a:r>
              <a:rPr lang="en-US" dirty="0" smtClean="0"/>
              <a:t>)</a:t>
            </a:r>
          </a:p>
          <a:p>
            <a:pPr marL="514350" indent="-514350">
              <a:buAutoNum type="arabicParenBoth"/>
            </a:pPr>
            <a:endParaRPr lang="en-US" dirty="0" smtClean="0"/>
          </a:p>
          <a:p>
            <a:pPr marL="514350" indent="-514350">
              <a:buNone/>
            </a:pPr>
            <a:r>
              <a:rPr lang="en-US" dirty="0" smtClean="0"/>
              <a:t>(2) Context</a:t>
            </a:r>
          </a:p>
          <a:p>
            <a:pPr marL="514350" indent="-514350">
              <a:buAutoNum type="arabicParenBoth"/>
            </a:pPr>
            <a:endParaRPr lang="en-US" dirty="0" smtClean="0"/>
          </a:p>
          <a:p>
            <a:pPr marL="514350" indent="-514350">
              <a:buNone/>
            </a:pPr>
            <a:r>
              <a:rPr lang="en-US" dirty="0" smtClean="0"/>
              <a:t>(1) Ordinary Meaning</a:t>
            </a:r>
          </a:p>
          <a:p>
            <a:pPr marL="514350" indent="-514350">
              <a:buAutoNum type="arabicParenBoth"/>
            </a:pPr>
            <a:endParaRPr lang="en-US" dirty="0" smtClean="0"/>
          </a:p>
          <a:p>
            <a:pPr>
              <a:buNone/>
            </a:pPr>
            <a:endParaRPr lang="en-US" dirty="0"/>
          </a:p>
        </p:txBody>
      </p:sp>
      <p:pic>
        <p:nvPicPr>
          <p:cNvPr id="4" name="Picture 3" descr="goodbaduglyset.jpg"/>
          <p:cNvPicPr>
            <a:picLocks noChangeAspect="1"/>
          </p:cNvPicPr>
          <p:nvPr/>
        </p:nvPicPr>
        <p:blipFill>
          <a:blip r:embed="rId4"/>
          <a:stretch>
            <a:fillRect/>
          </a:stretch>
        </p:blipFill>
        <p:spPr>
          <a:xfrm>
            <a:off x="5410200" y="2032001"/>
            <a:ext cx="3733800" cy="3689350"/>
          </a:xfrm>
          <a:prstGeom prst="rect">
            <a:avLst/>
          </a:prstGeom>
        </p:spPr>
      </p:pic>
      <p:pic>
        <p:nvPicPr>
          <p:cNvPr id="5" name="The Good the Bad and the Ugly.mp3">
            <a:hlinkClick r:id="" action="ppaction://media"/>
            <a:hlinkHover r:id="" action="ppaction://ole?verb=0"/>
          </p:cNvPr>
          <p:cNvPicPr>
            <a:picLocks noRot="1" noChangeAspect="1"/>
          </p:cNvPicPr>
          <p:nvPr>
            <a:audioFile r:link="rId2"/>
            <p:extLst>
              <p:ext uri="{DAA4B4D4-6D71-4841-9C94-3DE7FCFB9230}">
                <p14:media xmlns:p14="http://schemas.microsoft.com/office/powerpoint/2010/main" r:link="rId1"/>
              </p:ext>
            </p:extLst>
          </p:nvPr>
        </p:nvPicPr>
        <p:blipFill>
          <a:blip r:embed="rId5"/>
          <a:stretch>
            <a:fillRect/>
          </a:stretch>
        </p:blipFill>
        <p:spPr>
          <a:xfrm>
            <a:off x="8861426" y="5438776"/>
            <a:ext cx="282575" cy="282575"/>
          </a:xfrm>
          <a:prstGeom prst="rect">
            <a:avLst/>
          </a:prstGeom>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seq concurrent="1" nextAc="seek">
              <p:cTn id="7" restart="whenNotActive" fill="hold" evtFilter="cancelBubble" nodeType="interactiveSeq">
                <p:stCondLst>
                  <p:cond evt="onClick" delay="0">
                    <p:tgtEl>
                      <p:spTgt spid="5"/>
                    </p:tgtEl>
                  </p:cond>
                </p:stCondLst>
                <p:endSync evt="end" delay="0">
                  <p:rtn val="all"/>
                </p:endSync>
                <p:childTnLst>
                  <p:par>
                    <p:cTn id="8" fill="hold">
                      <p:stCondLst>
                        <p:cond delay="0"/>
                      </p:stCondLst>
                      <p:childTnLst>
                        <p:par>
                          <p:cTn id="9" fill="hold">
                            <p:stCondLst>
                              <p:cond delay="0"/>
                            </p:stCondLst>
                            <p:childTnLst>
                              <p:par>
                                <p:cTn id="10" presetID="1" presetClass="mediacall" presetSubtype="0" fill="hold" nodeType="clickEffect">
                                  <p:stCondLst>
                                    <p:cond delay="0"/>
                                  </p:stCondLst>
                                  <p:childTnLst>
                                    <p:cmd type="call" cmd="playFrom(0.0)">
                                      <p:cBhvr>
                                        <p:cTn id="11" dur="156890" fill="hold"/>
                                        <p:tgtEl>
                                          <p:spTgt spid="5"/>
                                        </p:tgtEl>
                                      </p:cBhvr>
                                    </p:cmd>
                                  </p:childTnLst>
                                </p:cTn>
                              </p:par>
                            </p:childTnLst>
                          </p:cTn>
                        </p:par>
                      </p:childTnLst>
                    </p:cTn>
                  </p:par>
                </p:childTnLst>
              </p:cTn>
              <p:nextCondLst>
                <p:cond evt="onClick" delay="0">
                  <p:tgtEl>
                    <p:spTgt spid="5"/>
                  </p:tgtEl>
                </p:cond>
              </p:nextCondLst>
            </p:seq>
            <p:audio>
              <p:cMediaNode>
                <p:cTn id="12" fill="hold" display="0">
                  <p:stCondLst>
                    <p:cond delay="indefinite"/>
                  </p:stCondLst>
                  <p:endCondLst>
                    <p:cond evt="onNext" delay="0">
                      <p:tgtEl>
                        <p:sldTgt/>
                      </p:tgtEl>
                    </p:cond>
                    <p:cond evt="onPrev" delay="0">
                      <p:tgtEl>
                        <p:sldTgt/>
                      </p:tgtEl>
                    </p:cond>
                    <p:cond evt="onStopAudio" delay="0">
                      <p:tgtEl>
                        <p:sldTgt/>
                      </p:tgtEl>
                    </p:cond>
                  </p:endCondLst>
                </p:cTn>
                <p:tgtEl>
                  <p:spTgt spid="5"/>
                </p:tgtEl>
              </p:cMediaNode>
            </p:audio>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61962"/>
          </a:xfrm>
        </p:spPr>
        <p:txBody>
          <a:bodyPr>
            <a:noAutofit/>
          </a:bodyPr>
          <a:lstStyle/>
          <a:p>
            <a:r>
              <a:rPr lang="en-US" sz="3200" dirty="0" smtClean="0"/>
              <a:t>(1) Ordinary Meaning</a:t>
            </a:r>
            <a:endParaRPr lang="en-US" sz="3200" dirty="0"/>
          </a:p>
        </p:txBody>
      </p:sp>
      <p:sp>
        <p:nvSpPr>
          <p:cNvPr id="3" name="Content Placeholder 2"/>
          <p:cNvSpPr>
            <a:spLocks noGrp="1"/>
          </p:cNvSpPr>
          <p:nvPr>
            <p:ph idx="1"/>
          </p:nvPr>
        </p:nvSpPr>
        <p:spPr>
          <a:xfrm>
            <a:off x="177800" y="965200"/>
            <a:ext cx="8813800" cy="5892800"/>
          </a:xfrm>
        </p:spPr>
        <p:txBody>
          <a:bodyPr>
            <a:normAutofit fontScale="70000" lnSpcReduction="20000"/>
          </a:bodyPr>
          <a:lstStyle/>
          <a:p>
            <a:pPr>
              <a:buNone/>
            </a:pPr>
            <a:r>
              <a:rPr lang="en-US" dirty="0" smtClean="0"/>
              <a:t>”What is the meaning of this word when read alone?”</a:t>
            </a:r>
          </a:p>
          <a:p>
            <a:pPr lvl="1"/>
            <a:r>
              <a:rPr lang="en-US" dirty="0" smtClean="0"/>
              <a:t>	Dictionaries!</a:t>
            </a:r>
          </a:p>
          <a:p>
            <a:pPr lvl="2"/>
            <a:r>
              <a:rPr lang="en-US" dirty="0" smtClean="0"/>
              <a:t>Statutory dictionaries</a:t>
            </a:r>
          </a:p>
          <a:p>
            <a:pPr lvl="3"/>
            <a:r>
              <a:rPr lang="en-US" dirty="0" smtClean="0"/>
              <a:t>Interpretation Act § 35. (1) In every enactment, </a:t>
            </a:r>
          </a:p>
          <a:p>
            <a:pPr lvl="3">
              <a:buNone/>
            </a:pPr>
            <a:r>
              <a:rPr lang="en-US" dirty="0" smtClean="0"/>
              <a:t>	"Canada" </a:t>
            </a:r>
            <a:br>
              <a:rPr lang="en-US" dirty="0" smtClean="0"/>
            </a:br>
            <a:r>
              <a:rPr lang="en-US" dirty="0" smtClean="0"/>
              <a:t>«Canada»</a:t>
            </a:r>
          </a:p>
          <a:p>
            <a:pPr lvl="3">
              <a:buNone/>
            </a:pPr>
            <a:r>
              <a:rPr lang="en-US" dirty="0" smtClean="0"/>
              <a:t>	"Canada" , for greater certainty, includes the internal waters of Canada and the territorial sea of Canada</a:t>
            </a:r>
          </a:p>
          <a:p>
            <a:pPr lvl="3"/>
            <a:r>
              <a:rPr lang="en-US" dirty="0" smtClean="0"/>
              <a:t>Model Penal Code § 2.01 (4) Possession is an act, within the meaning of this Section, if the possessor knowingly procured or received the thing possessed or was aware of his control thereof for a sufficient period to have been able to terminate his possession.  </a:t>
            </a:r>
          </a:p>
          <a:p>
            <a:pPr lvl="2"/>
            <a:r>
              <a:rPr lang="en-US" dirty="0" smtClean="0"/>
              <a:t>Law dictionaries</a:t>
            </a:r>
          </a:p>
          <a:p>
            <a:pPr lvl="3"/>
            <a:r>
              <a:rPr lang="en-US" dirty="0" smtClean="0"/>
              <a:t>E.g., </a:t>
            </a:r>
            <a:r>
              <a:rPr lang="en-US" dirty="0" err="1" smtClean="0"/>
              <a:t>Jowitt’s</a:t>
            </a:r>
            <a:r>
              <a:rPr lang="en-US" dirty="0" smtClean="0"/>
              <a:t> Dictionary of English Law (UK); Black’s Law Dictionary (US)</a:t>
            </a:r>
          </a:p>
          <a:p>
            <a:pPr lvl="4"/>
            <a:r>
              <a:rPr lang="en-US" dirty="0" smtClean="0"/>
              <a:t>“remedy” (</a:t>
            </a:r>
            <a:r>
              <a:rPr lang="en-US" dirty="0" err="1" smtClean="0"/>
              <a:t>Vachon</a:t>
            </a:r>
            <a:r>
              <a:rPr lang="en-US" dirty="0" smtClean="0"/>
              <a:t> </a:t>
            </a:r>
            <a:r>
              <a:rPr lang="en-US" dirty="0" err="1" smtClean="0"/>
              <a:t>v</a:t>
            </a:r>
            <a:r>
              <a:rPr lang="en-US" dirty="0" smtClean="0"/>
              <a:t>. Canada Employment and Immigration Commission, [1985] 2 S.C.R. 417)</a:t>
            </a:r>
          </a:p>
          <a:p>
            <a:pPr lvl="4"/>
            <a:r>
              <a:rPr lang="en-US" dirty="0" smtClean="0"/>
              <a:t>“execution” (Quebec </a:t>
            </a:r>
            <a:r>
              <a:rPr lang="en-US" dirty="0" err="1" smtClean="0"/>
              <a:t>v</a:t>
            </a:r>
            <a:r>
              <a:rPr lang="en-US" dirty="0" smtClean="0"/>
              <a:t>. Montreal, [1999] 1 S.C.R. 381)</a:t>
            </a:r>
          </a:p>
          <a:p>
            <a:pPr lvl="4"/>
            <a:r>
              <a:rPr lang="en-US" dirty="0" smtClean="0"/>
              <a:t>definition of “criminal contempt” (BCGEU vs. British Columbia, </a:t>
            </a:r>
          </a:p>
          <a:p>
            <a:pPr lvl="4">
              <a:buNone/>
            </a:pPr>
            <a:r>
              <a:rPr lang="en-US" dirty="0" smtClean="0"/>
              <a:t>	[1988] 2 S.C.R. 214)</a:t>
            </a:r>
          </a:p>
          <a:p>
            <a:pPr lvl="2"/>
            <a:r>
              <a:rPr lang="en-US" dirty="0" smtClean="0"/>
              <a:t>General dictionaries</a:t>
            </a:r>
          </a:p>
          <a:p>
            <a:pPr lvl="3"/>
            <a:r>
              <a:rPr lang="en-US" dirty="0" smtClean="0"/>
              <a:t>Random House (US)</a:t>
            </a:r>
          </a:p>
          <a:p>
            <a:pPr lvl="3"/>
            <a:r>
              <a:rPr lang="en-US" dirty="0" smtClean="0"/>
              <a:t>Webster’s (US)</a:t>
            </a:r>
          </a:p>
          <a:p>
            <a:pPr lvl="3"/>
            <a:r>
              <a:rPr lang="en-US" dirty="0" smtClean="0"/>
              <a:t>Oxford English Dictionary (UK)</a:t>
            </a:r>
          </a:p>
          <a:p>
            <a:pPr lvl="2"/>
            <a:r>
              <a:rPr lang="en-US" dirty="0" smtClean="0"/>
              <a:t>French/English</a:t>
            </a:r>
          </a:p>
          <a:p>
            <a:pPr lvl="3"/>
            <a:r>
              <a:rPr lang="en-US" dirty="0" smtClean="0"/>
              <a:t>Family status/situation de </a:t>
            </a:r>
            <a:r>
              <a:rPr lang="en-US" dirty="0" err="1" smtClean="0"/>
              <a:t>famille</a:t>
            </a:r>
            <a:r>
              <a:rPr lang="en-US" dirty="0" smtClean="0"/>
              <a:t> (Canada (Attorney General) </a:t>
            </a:r>
          </a:p>
          <a:p>
            <a:pPr lvl="3">
              <a:buNone/>
            </a:pPr>
            <a:r>
              <a:rPr lang="en-US" dirty="0" smtClean="0"/>
              <a:t>	</a:t>
            </a:r>
            <a:r>
              <a:rPr lang="en-US" dirty="0" err="1" smtClean="0"/>
              <a:t>v</a:t>
            </a:r>
            <a:r>
              <a:rPr lang="en-US" dirty="0" smtClean="0"/>
              <a:t>. </a:t>
            </a:r>
            <a:r>
              <a:rPr lang="en-US" dirty="0" err="1" smtClean="0"/>
              <a:t>Mossop</a:t>
            </a:r>
            <a:r>
              <a:rPr lang="en-US" dirty="0" smtClean="0"/>
              <a:t>, [1993] 1 S.C.R. 554) (Oxford English Dictionary)</a:t>
            </a:r>
          </a:p>
          <a:p>
            <a:pPr lvl="3"/>
            <a:endParaRPr lang="en-US" dirty="0" smtClean="0"/>
          </a:p>
          <a:p>
            <a:pPr lvl="2"/>
            <a:endParaRPr lang="en-US" dirty="0"/>
          </a:p>
        </p:txBody>
      </p:sp>
      <p:pic>
        <p:nvPicPr>
          <p:cNvPr id="4" name="Picture 3" descr="oed.jpeg"/>
          <p:cNvPicPr>
            <a:picLocks noChangeAspect="1"/>
          </p:cNvPicPr>
          <p:nvPr/>
        </p:nvPicPr>
        <p:blipFill>
          <a:blip r:embed="rId2"/>
          <a:stretch>
            <a:fillRect/>
          </a:stretch>
        </p:blipFill>
        <p:spPr>
          <a:xfrm>
            <a:off x="6762749" y="558800"/>
            <a:ext cx="2228851" cy="1485900"/>
          </a:xfrm>
          <a:prstGeom prst="rect">
            <a:avLst/>
          </a:prstGeom>
        </p:spPr>
      </p:pic>
      <p:pic>
        <p:nvPicPr>
          <p:cNvPr id="5" name="Picture 4" descr="oedmurray1.gif"/>
          <p:cNvPicPr>
            <a:picLocks noChangeAspect="1"/>
          </p:cNvPicPr>
          <p:nvPr/>
        </p:nvPicPr>
        <p:blipFill>
          <a:blip r:embed="rId3"/>
          <a:stretch>
            <a:fillRect/>
          </a:stretch>
        </p:blipFill>
        <p:spPr>
          <a:xfrm>
            <a:off x="7188200" y="4279901"/>
            <a:ext cx="1803400" cy="2504722"/>
          </a:xfrm>
          <a:prstGeom prst="rect">
            <a:avLst/>
          </a:prstGeom>
        </p:spPr>
      </p:pic>
      <p:sp>
        <p:nvSpPr>
          <p:cNvPr id="6" name="Oval Callout 5"/>
          <p:cNvSpPr/>
          <p:nvPr/>
        </p:nvSpPr>
        <p:spPr>
          <a:xfrm>
            <a:off x="5264151" y="4967224"/>
            <a:ext cx="1739900" cy="612648"/>
          </a:xfrm>
          <a:prstGeom prst="wedgeEllipseCallout">
            <a:avLst>
              <a:gd name="adj1" fmla="val 100000"/>
              <a:gd name="adj2" fmla="val -61878"/>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t>Hi, I’m James Murray, Father of the OED.</a:t>
            </a:r>
            <a:endParaRPr lang="en-US" sz="1200" dirty="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23862"/>
          </a:xfrm>
        </p:spPr>
        <p:txBody>
          <a:bodyPr>
            <a:noAutofit/>
          </a:bodyPr>
          <a:lstStyle/>
          <a:p>
            <a:r>
              <a:rPr lang="en-US" sz="3200" dirty="0" smtClean="0"/>
              <a:t>(2) Context</a:t>
            </a:r>
            <a:endParaRPr lang="en-US" sz="3200" dirty="0"/>
          </a:p>
        </p:txBody>
      </p:sp>
      <p:sp>
        <p:nvSpPr>
          <p:cNvPr id="3" name="Content Placeholder 2"/>
          <p:cNvSpPr>
            <a:spLocks noGrp="1"/>
          </p:cNvSpPr>
          <p:nvPr>
            <p:ph idx="1"/>
          </p:nvPr>
        </p:nvSpPr>
        <p:spPr>
          <a:xfrm>
            <a:off x="457200" y="876300"/>
            <a:ext cx="8229600" cy="5981700"/>
          </a:xfrm>
        </p:spPr>
        <p:txBody>
          <a:bodyPr>
            <a:normAutofit fontScale="70000" lnSpcReduction="20000"/>
          </a:bodyPr>
          <a:lstStyle/>
          <a:p>
            <a:pPr>
              <a:buNone/>
            </a:pPr>
            <a:r>
              <a:rPr lang="en-US" sz="2571" dirty="0" smtClean="0"/>
              <a:t>”What is the meaning of this word when read together with the rest of the words of the Act?” </a:t>
            </a:r>
          </a:p>
          <a:p>
            <a:pPr lvl="1"/>
            <a:r>
              <a:rPr lang="en-US" dirty="0" smtClean="0"/>
              <a:t>“Words, like people, </a:t>
            </a:r>
            <a:r>
              <a:rPr lang="en-US" sz="2839" dirty="0" smtClean="0">
                <a:solidFill>
                  <a:srgbClr val="0000FF"/>
                </a:solidFill>
              </a:rPr>
              <a:t>take their </a:t>
            </a:r>
            <a:r>
              <a:rPr lang="en-US" sz="2839" dirty="0" err="1" smtClean="0">
                <a:solidFill>
                  <a:srgbClr val="0000FF"/>
                </a:solidFill>
              </a:rPr>
              <a:t>colour</a:t>
            </a:r>
            <a:r>
              <a:rPr lang="en-US" dirty="0" smtClean="0"/>
              <a:t> from their surroundings.” [quoted in </a:t>
            </a:r>
            <a:r>
              <a:rPr lang="en-US" i="1" dirty="0" smtClean="0"/>
              <a:t>Bell </a:t>
            </a:r>
            <a:r>
              <a:rPr lang="en-US" i="1" dirty="0" err="1" smtClean="0"/>
              <a:t>ExpressVu</a:t>
            </a:r>
            <a:r>
              <a:rPr lang="en-US" dirty="0" smtClean="0"/>
              <a:t>!]</a:t>
            </a:r>
          </a:p>
          <a:p>
            <a:pPr marL="914400" lvl="1" indent="-514350">
              <a:buNone/>
            </a:pPr>
            <a:r>
              <a:rPr lang="en-US" dirty="0" smtClean="0"/>
              <a:t>	(a) “</a:t>
            </a:r>
            <a:r>
              <a:rPr lang="en-US" dirty="0" err="1" smtClean="0"/>
              <a:t>Noscitur</a:t>
            </a:r>
            <a:r>
              <a:rPr lang="en-US" dirty="0" smtClean="0"/>
              <a:t> a </a:t>
            </a:r>
            <a:r>
              <a:rPr lang="en-US" dirty="0" err="1" smtClean="0"/>
              <a:t>sociis</a:t>
            </a:r>
            <a:r>
              <a:rPr lang="en-US" dirty="0" smtClean="0"/>
              <a:t>” [known by his/her associates]</a:t>
            </a:r>
          </a:p>
          <a:p>
            <a:pPr lvl="3"/>
            <a:r>
              <a:rPr lang="en-US" dirty="0" smtClean="0"/>
              <a:t>a general word </a:t>
            </a:r>
            <a:r>
              <a:rPr lang="en-US" dirty="0" smtClean="0">
                <a:solidFill>
                  <a:srgbClr val="FFFF00"/>
                </a:solidFill>
              </a:rPr>
              <a:t>takes its </a:t>
            </a:r>
            <a:r>
              <a:rPr lang="en-US" dirty="0" err="1" smtClean="0">
                <a:solidFill>
                  <a:srgbClr val="FFFF00"/>
                </a:solidFill>
              </a:rPr>
              <a:t>colour</a:t>
            </a:r>
            <a:r>
              <a:rPr lang="en-US" dirty="0" smtClean="0">
                <a:solidFill>
                  <a:srgbClr val="FFFF00"/>
                </a:solidFill>
              </a:rPr>
              <a:t> </a:t>
            </a:r>
            <a:r>
              <a:rPr lang="en-US" dirty="0" smtClean="0"/>
              <a:t>from the preceding specific words with which it is used [in “stab, cut or wound,” “wound” does not include biting off nose…]</a:t>
            </a:r>
          </a:p>
          <a:p>
            <a:pPr marL="914400" lvl="1" indent="-514350">
              <a:buNone/>
            </a:pPr>
            <a:r>
              <a:rPr lang="en-US" dirty="0" smtClean="0"/>
              <a:t>	(</a:t>
            </a:r>
            <a:r>
              <a:rPr lang="en-US" dirty="0" err="1" smtClean="0"/>
              <a:t>b</a:t>
            </a:r>
            <a:r>
              <a:rPr lang="en-US" dirty="0" smtClean="0"/>
              <a:t>) “</a:t>
            </a:r>
            <a:r>
              <a:rPr lang="en-US" dirty="0" err="1" smtClean="0"/>
              <a:t>Ejusdem</a:t>
            </a:r>
            <a:r>
              <a:rPr lang="en-US" dirty="0" smtClean="0"/>
              <a:t> generis” [of the same kind]</a:t>
            </a:r>
          </a:p>
          <a:p>
            <a:pPr lvl="3"/>
            <a:r>
              <a:rPr lang="en-US" dirty="0" smtClean="0"/>
              <a:t>a general phrase, such as "or other causes", or "and all kinds of merchandise", </a:t>
            </a:r>
            <a:r>
              <a:rPr lang="en-US" dirty="0" smtClean="0">
                <a:solidFill>
                  <a:srgbClr val="FF0000"/>
                </a:solidFill>
              </a:rPr>
              <a:t>takes its </a:t>
            </a:r>
            <a:r>
              <a:rPr lang="en-US" dirty="0" err="1" smtClean="0">
                <a:solidFill>
                  <a:srgbClr val="FF0000"/>
                </a:solidFill>
              </a:rPr>
              <a:t>colour</a:t>
            </a:r>
            <a:r>
              <a:rPr lang="en-US" dirty="0" smtClean="0">
                <a:solidFill>
                  <a:srgbClr val="FF0000"/>
                </a:solidFill>
              </a:rPr>
              <a:t> </a:t>
            </a:r>
            <a:r>
              <a:rPr lang="en-US" dirty="0" smtClean="0"/>
              <a:t>from the preceding specific words or phrases, and really means "or other causes of the same sort", or "and all kinds of merchandise of the same sort” ["an automobile, automobile truck, automobile wagon, motorcycle, or any other self-propelled vehicle not designed for running on rails” doesn’t include airplane]</a:t>
            </a:r>
          </a:p>
          <a:p>
            <a:pPr marL="914400" lvl="1" indent="-514350">
              <a:buNone/>
            </a:pPr>
            <a:r>
              <a:rPr lang="en-US" dirty="0" smtClean="0"/>
              <a:t>	(</a:t>
            </a:r>
            <a:r>
              <a:rPr lang="en-US" dirty="0" err="1" smtClean="0"/>
              <a:t>c</a:t>
            </a:r>
            <a:r>
              <a:rPr lang="en-US" dirty="0" smtClean="0"/>
              <a:t>) “</a:t>
            </a:r>
            <a:r>
              <a:rPr lang="en-US" dirty="0" err="1" smtClean="0"/>
              <a:t>Expressio</a:t>
            </a:r>
            <a:r>
              <a:rPr lang="en-US" dirty="0" smtClean="0"/>
              <a:t> </a:t>
            </a:r>
            <a:r>
              <a:rPr lang="en-US" dirty="0" err="1" smtClean="0"/>
              <a:t>unius</a:t>
            </a:r>
            <a:r>
              <a:rPr lang="en-US" dirty="0" smtClean="0"/>
              <a:t> [</a:t>
            </a:r>
            <a:r>
              <a:rPr lang="en-US" dirty="0" err="1" smtClean="0"/>
              <a:t>est</a:t>
            </a:r>
            <a:r>
              <a:rPr lang="en-US" dirty="0" smtClean="0"/>
              <a:t>] </a:t>
            </a:r>
            <a:r>
              <a:rPr lang="en-US" dirty="0" err="1" smtClean="0"/>
              <a:t>exclusio</a:t>
            </a:r>
            <a:r>
              <a:rPr lang="en-US" dirty="0" smtClean="0"/>
              <a:t> </a:t>
            </a:r>
            <a:r>
              <a:rPr lang="en-US" dirty="0" err="1" smtClean="0"/>
              <a:t>alterius</a:t>
            </a:r>
            <a:r>
              <a:rPr lang="en-US" dirty="0" smtClean="0"/>
              <a:t>” [the expression of one [is] the exclusion of another]</a:t>
            </a:r>
          </a:p>
          <a:p>
            <a:pPr lvl="3"/>
            <a:r>
              <a:rPr lang="en-US" dirty="0" smtClean="0"/>
              <a:t>a general word or phrase </a:t>
            </a:r>
            <a:r>
              <a:rPr lang="en-US" dirty="0" smtClean="0">
                <a:solidFill>
                  <a:srgbClr val="008000"/>
                </a:solidFill>
              </a:rPr>
              <a:t>takes its </a:t>
            </a:r>
            <a:r>
              <a:rPr lang="en-US" dirty="0" err="1" smtClean="0">
                <a:solidFill>
                  <a:srgbClr val="008000"/>
                </a:solidFill>
              </a:rPr>
              <a:t>colour</a:t>
            </a:r>
            <a:r>
              <a:rPr lang="en-US" dirty="0" smtClean="0">
                <a:solidFill>
                  <a:srgbClr val="008000"/>
                </a:solidFill>
              </a:rPr>
              <a:t> </a:t>
            </a:r>
            <a:r>
              <a:rPr lang="en-US" dirty="0" smtClean="0"/>
              <a:t>as well from the specific words or phrases which follow it as from those which precede it [</a:t>
            </a:r>
            <a:r>
              <a:rPr lang="en-US" i="1" dirty="0" smtClean="0"/>
              <a:t>Nicholson</a:t>
            </a:r>
            <a:r>
              <a:rPr lang="en-US" dirty="0" smtClean="0"/>
              <a:t>…]</a:t>
            </a:r>
          </a:p>
          <a:p>
            <a:pPr>
              <a:buNone/>
            </a:pPr>
            <a:r>
              <a:rPr lang="en-US" sz="2571" dirty="0" smtClean="0"/>
              <a:t>Today there is only one principle or approach, namely, the words of an Act are to be read in their entire context and in their grammatical and ordinary sense harmoniously with the scheme of the Act, the object of the Act, and the intention of Parliament. </a:t>
            </a:r>
            <a:r>
              <a:rPr lang="en-US" sz="2000" dirty="0" smtClean="0"/>
              <a:t>Bell </a:t>
            </a:r>
            <a:r>
              <a:rPr lang="en-US" sz="2000" dirty="0" err="1" smtClean="0"/>
              <a:t>ExpressVu</a:t>
            </a:r>
            <a:r>
              <a:rPr lang="en-US" sz="2000" dirty="0" smtClean="0"/>
              <a:t> Limited Partnership </a:t>
            </a:r>
            <a:r>
              <a:rPr lang="en-US" sz="2000" dirty="0" err="1" smtClean="0"/>
              <a:t>v</a:t>
            </a:r>
            <a:r>
              <a:rPr lang="en-US" sz="2000" dirty="0" smtClean="0"/>
              <a:t>. Rex, [2002] 2 S.C.R. 559 (quoting </a:t>
            </a:r>
            <a:r>
              <a:rPr lang="en-US" sz="2000" dirty="0" err="1" smtClean="0"/>
              <a:t>Driedger</a:t>
            </a:r>
            <a:r>
              <a:rPr lang="en-US" sz="2000" dirty="0" smtClean="0"/>
              <a:t>, Construction of Statutes 87 (2nd ed. 1983)) </a:t>
            </a:r>
          </a:p>
          <a:p>
            <a:pPr lvl="1"/>
            <a:r>
              <a:rPr lang="en-US" sz="2286" dirty="0" smtClean="0"/>
              <a:t>Except: Other principles of interpretation -- such as the strict construction of penal statutes and the "Charter values" presumption -- only receive application where there is ambiguity as to the meaning of a provision. </a:t>
            </a:r>
            <a:r>
              <a:rPr lang="en-US" sz="2286" smtClean="0"/>
              <a:t>…</a:t>
            </a:r>
          </a:p>
          <a:p>
            <a:endParaRPr lang="en-US" dirty="0" smtClean="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1662"/>
          </a:xfrm>
        </p:spPr>
        <p:txBody>
          <a:bodyPr>
            <a:normAutofit/>
          </a:bodyPr>
          <a:lstStyle/>
          <a:p>
            <a:r>
              <a:rPr lang="en-US" sz="3200" dirty="0" smtClean="0"/>
              <a:t>(3) Subject matter</a:t>
            </a:r>
            <a:endParaRPr lang="en-US" sz="3200" dirty="0"/>
          </a:p>
        </p:txBody>
      </p:sp>
      <p:sp>
        <p:nvSpPr>
          <p:cNvPr id="3" name="Content Placeholder 2"/>
          <p:cNvSpPr>
            <a:spLocks noGrp="1"/>
          </p:cNvSpPr>
          <p:nvPr>
            <p:ph idx="1"/>
          </p:nvPr>
        </p:nvSpPr>
        <p:spPr>
          <a:xfrm>
            <a:off x="457200" y="1257300"/>
            <a:ext cx="8229600" cy="5080000"/>
          </a:xfrm>
        </p:spPr>
        <p:txBody>
          <a:bodyPr>
            <a:normAutofit fontScale="70000" lnSpcReduction="20000"/>
          </a:bodyPr>
          <a:lstStyle/>
          <a:p>
            <a:pPr>
              <a:buNone/>
            </a:pPr>
            <a:r>
              <a:rPr lang="en-US" dirty="0" smtClean="0"/>
              <a:t>”What is the meaning of this word when read against the background of that part of human conduct with which the Act is dealing?”</a:t>
            </a:r>
          </a:p>
          <a:p>
            <a:pPr>
              <a:buNone/>
            </a:pPr>
            <a:endParaRPr lang="en-US" dirty="0" smtClean="0"/>
          </a:p>
          <a:p>
            <a:r>
              <a:rPr lang="en-US" dirty="0" smtClean="0"/>
              <a:t>Modern statutes, being for the use of laymen, are framed in wide and general language and consequently fall outside the ambit of the[] rules as to clear meaning.</a:t>
            </a:r>
          </a:p>
          <a:p>
            <a:pPr>
              <a:buNone/>
            </a:pPr>
            <a:endParaRPr lang="en-US" dirty="0" smtClean="0"/>
          </a:p>
          <a:p>
            <a:r>
              <a:rPr lang="en-US" dirty="0" smtClean="0"/>
              <a:t>Where the provision under consideration is found in an Act that is itself a component of a larger statutory scheme, the surroundings that </a:t>
            </a:r>
            <a:r>
              <a:rPr lang="en-US" dirty="0" err="1" smtClean="0"/>
              <a:t>colour</a:t>
            </a:r>
            <a:r>
              <a:rPr lang="en-US" dirty="0" smtClean="0"/>
              <a:t> the words and the scheme of the Act are more expansive. In such an instance, the application of </a:t>
            </a:r>
            <a:r>
              <a:rPr lang="en-US" dirty="0" err="1" smtClean="0"/>
              <a:t>Driedger's</a:t>
            </a:r>
            <a:r>
              <a:rPr lang="en-US" dirty="0" smtClean="0"/>
              <a:t> principle gives rise to … "the principle of interpretation that presumes a harmony, coherence, and consistency between statutes dealing with the same subject matter". </a:t>
            </a:r>
            <a:r>
              <a:rPr lang="en-US" sz="2286" dirty="0" smtClean="0"/>
              <a:t>Bell </a:t>
            </a:r>
            <a:r>
              <a:rPr lang="en-US" sz="2286" dirty="0" err="1" smtClean="0"/>
              <a:t>ExpressVu</a:t>
            </a:r>
            <a:r>
              <a:rPr lang="en-US" sz="2286" dirty="0" smtClean="0"/>
              <a:t> Limited Partnership </a:t>
            </a:r>
            <a:r>
              <a:rPr lang="en-US" sz="2286" dirty="0" err="1" smtClean="0"/>
              <a:t>v</a:t>
            </a:r>
            <a:r>
              <a:rPr lang="en-US" sz="2286" dirty="0" smtClean="0"/>
              <a:t>. Rex, [2002] 2 S.C.R. 559</a:t>
            </a:r>
          </a:p>
          <a:p>
            <a:pPr>
              <a:buNone/>
            </a:pPr>
            <a:endParaRPr lang="en-US"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Llewellyn’s Three Ingredients of Statutory Interpretation </a:t>
            </a:r>
            <a:endParaRPr lang="en-US" dirty="0"/>
          </a:p>
        </p:txBody>
      </p:sp>
      <p:sp>
        <p:nvSpPr>
          <p:cNvPr id="3" name="Content Placeholder 2"/>
          <p:cNvSpPr>
            <a:spLocks noGrp="1"/>
          </p:cNvSpPr>
          <p:nvPr>
            <p:ph idx="1"/>
          </p:nvPr>
        </p:nvSpPr>
        <p:spPr/>
        <p:txBody>
          <a:bodyPr>
            <a:normAutofit/>
          </a:bodyPr>
          <a:lstStyle/>
          <a:p>
            <a:pPr marL="514350" indent="-514350">
              <a:buFont typeface="+mj-lt"/>
              <a:buAutoNum type="alphaLcParenR"/>
            </a:pPr>
            <a:r>
              <a:rPr lang="en-US" dirty="0" smtClean="0"/>
              <a:t>Current tradition</a:t>
            </a:r>
          </a:p>
          <a:p>
            <a:pPr marL="914400" lvl="1" indent="-514350">
              <a:buNone/>
            </a:pPr>
            <a:r>
              <a:rPr lang="en-US" dirty="0" smtClean="0"/>
              <a:t>Grand Style (principle over precedent)</a:t>
            </a:r>
          </a:p>
          <a:p>
            <a:pPr marL="914400" lvl="1" indent="-514350">
              <a:buNone/>
            </a:pPr>
            <a:r>
              <a:rPr lang="en-US" dirty="0" smtClean="0"/>
              <a:t>Formal Style (precedent over principle)</a:t>
            </a:r>
          </a:p>
          <a:p>
            <a:pPr marL="514350" indent="-514350">
              <a:buFont typeface="+mj-lt"/>
              <a:buAutoNum type="alphaLcParenR"/>
            </a:pPr>
            <a:r>
              <a:rPr lang="en-US" dirty="0" smtClean="0"/>
              <a:t>Current temper</a:t>
            </a:r>
          </a:p>
          <a:p>
            <a:pPr marL="914400" lvl="1" indent="-514350">
              <a:buNone/>
            </a:pPr>
            <a:r>
              <a:rPr lang="en-US" dirty="0" smtClean="0"/>
              <a:t>Love of creativeness</a:t>
            </a:r>
          </a:p>
          <a:p>
            <a:pPr marL="914400" lvl="1" indent="-514350">
              <a:buNone/>
            </a:pPr>
            <a:r>
              <a:rPr lang="en-US" dirty="0" smtClean="0"/>
              <a:t>Love of order</a:t>
            </a:r>
          </a:p>
          <a:p>
            <a:pPr marL="514350" indent="-514350">
              <a:buFont typeface="+mj-lt"/>
              <a:buAutoNum type="alphaLcParenR"/>
            </a:pPr>
            <a:r>
              <a:rPr lang="en-US" dirty="0" smtClean="0"/>
              <a:t>Situation sense</a:t>
            </a:r>
          </a:p>
          <a:p>
            <a:pPr marL="914400" lvl="1" indent="-514350">
              <a:buNone/>
            </a:pPr>
            <a:r>
              <a:rPr lang="en-US" dirty="0" smtClean="0"/>
              <a:t>Accidental sympathy vs. long-range justice for all</a:t>
            </a:r>
          </a:p>
          <a:p>
            <a:endParaRPr lang="en-US" dirty="0" smtClean="0"/>
          </a:p>
        </p:txBody>
      </p:sp>
      <p:pic>
        <p:nvPicPr>
          <p:cNvPr id="4" name="Picture 3" descr="Llewellyn.jpg"/>
          <p:cNvPicPr>
            <a:picLocks noChangeAspect="1"/>
          </p:cNvPicPr>
          <p:nvPr/>
        </p:nvPicPr>
        <p:blipFill>
          <a:blip r:embed="rId2"/>
          <a:stretch>
            <a:fillRect/>
          </a:stretch>
        </p:blipFill>
        <p:spPr>
          <a:xfrm>
            <a:off x="6864351" y="1600201"/>
            <a:ext cx="2095500" cy="3035300"/>
          </a:xfrm>
          <a:prstGeom prst="rect">
            <a:avLst/>
          </a:prstGeom>
        </p:spPr>
      </p:pic>
      <p:sp>
        <p:nvSpPr>
          <p:cNvPr id="5" name="Cloud Callout 4"/>
          <p:cNvSpPr/>
          <p:nvPr/>
        </p:nvSpPr>
        <p:spPr>
          <a:xfrm>
            <a:off x="7162800" y="987552"/>
            <a:ext cx="2184400" cy="612648"/>
          </a:xfrm>
          <a:prstGeom prst="cloudCallou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t>I drafted the Uniform Commercial Code.</a:t>
            </a:r>
            <a:endParaRPr lang="en-US" sz="1200"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Play that music!</a:t>
            </a:r>
            <a:endParaRPr lang="en-US" sz="3600" dirty="0"/>
          </a:p>
        </p:txBody>
      </p:sp>
      <p:sp>
        <p:nvSpPr>
          <p:cNvPr id="3" name="Content Placeholder 2"/>
          <p:cNvSpPr>
            <a:spLocks noGrp="1"/>
          </p:cNvSpPr>
          <p:nvPr>
            <p:ph idx="1"/>
          </p:nvPr>
        </p:nvSpPr>
        <p:spPr>
          <a:xfrm>
            <a:off x="279400" y="1193801"/>
            <a:ext cx="8864600" cy="3852863"/>
          </a:xfrm>
        </p:spPr>
        <p:txBody>
          <a:bodyPr>
            <a:normAutofit fontScale="62500" lnSpcReduction="20000"/>
          </a:bodyPr>
          <a:lstStyle/>
          <a:p>
            <a:pPr>
              <a:buNone/>
            </a:pPr>
            <a:r>
              <a:rPr lang="en-US" dirty="0" smtClean="0"/>
              <a:t>[A] court must strive to make sense </a:t>
            </a:r>
            <a:r>
              <a:rPr lang="en-US" i="1" dirty="0" smtClean="0"/>
              <a:t>as a whole </a:t>
            </a:r>
            <a:r>
              <a:rPr lang="en-US" dirty="0" smtClean="0"/>
              <a:t>out of our law as a whole. It must … take the music of any statute as written by the legislature; it must take the text of the play as written by the legislature. But there are many ways to play that music, to play that play, and a court’s duty is to play it well, and, in harmony with the other music of the legal system. </a:t>
            </a:r>
          </a:p>
          <a:p>
            <a:pPr>
              <a:buNone/>
            </a:pPr>
            <a:r>
              <a:rPr lang="en-US" dirty="0" smtClean="0"/>
              <a:t>Hence, in the field of statutory construction also, there are "correct,” unchallengeable rules of "how to read" which lead in happily variant directions.</a:t>
            </a:r>
          </a:p>
          <a:p>
            <a:pPr>
              <a:buNone/>
            </a:pPr>
            <a:r>
              <a:rPr lang="en-US" dirty="0" smtClean="0"/>
              <a:t>This must be so until courts recognize that here, as in case-law, the real guide is Sense-for-All-of-Us. It must be so, so long as we and the courts pretend that there has been only one single correct answer possible. Until we give up that foolish pretense there must be a set of mutually contradictory </a:t>
            </a:r>
            <a:r>
              <a:rPr lang="en-US" i="1" dirty="0" smtClean="0"/>
              <a:t>correct </a:t>
            </a:r>
            <a:r>
              <a:rPr lang="en-US" dirty="0" smtClean="0"/>
              <a:t>rules on How to Construe Statutes: either set available as duty and sense may require.</a:t>
            </a:r>
            <a:endParaRPr lang="en-US" dirty="0"/>
          </a:p>
        </p:txBody>
      </p:sp>
      <p:pic>
        <p:nvPicPr>
          <p:cNvPr id="4" name="Picture 3" descr="O_Canada2.png"/>
          <p:cNvPicPr>
            <a:picLocks noChangeAspect="1"/>
          </p:cNvPicPr>
          <p:nvPr/>
        </p:nvPicPr>
        <p:blipFill>
          <a:blip r:embed="rId2"/>
          <a:stretch>
            <a:fillRect/>
          </a:stretch>
        </p:blipFill>
        <p:spPr>
          <a:xfrm>
            <a:off x="2607880" y="4643439"/>
            <a:ext cx="4554920" cy="188138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Selling a Construction</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dirty="0" smtClean="0"/>
              <a:t>When it comes to presenting a proposed construction in court, there is an accepted conventional vocabulary. As in argument over points of case-law, the accepted convention still, unhappily requires discussion as if only one single correct meaning could exist. Hence there are two </a:t>
            </a:r>
            <a:r>
              <a:rPr lang="en-US" dirty="0" smtClean="0">
                <a:solidFill>
                  <a:srgbClr val="FF0000"/>
                </a:solidFill>
              </a:rPr>
              <a:t>opposing canons on almost every point</a:t>
            </a:r>
            <a:r>
              <a:rPr lang="en-US" dirty="0" smtClean="0"/>
              <a:t>. An arranged selection is appended. Every lawyer must be familiar with them …: they are still needed tools of argument. …</a:t>
            </a:r>
          </a:p>
          <a:p>
            <a:pPr>
              <a:buNone/>
            </a:pPr>
            <a:r>
              <a:rPr lang="en-US" dirty="0" smtClean="0"/>
              <a:t>Plainly, to make any canon take hold in a particular instance, the construction contended for </a:t>
            </a:r>
            <a:r>
              <a:rPr lang="en-US" dirty="0" smtClean="0">
                <a:solidFill>
                  <a:srgbClr val="FF0000"/>
                </a:solidFill>
              </a:rPr>
              <a:t>must be sold, essentially, by means other than the use of the canon</a:t>
            </a:r>
            <a:r>
              <a:rPr lang="en-US" dirty="0" smtClean="0"/>
              <a:t>: The </a:t>
            </a:r>
            <a:r>
              <a:rPr lang="en-US" dirty="0" smtClean="0">
                <a:solidFill>
                  <a:srgbClr val="FF0000"/>
                </a:solidFill>
              </a:rPr>
              <a:t>good sense of the situation</a:t>
            </a:r>
            <a:r>
              <a:rPr lang="en-US" dirty="0" smtClean="0"/>
              <a:t> and a </a:t>
            </a:r>
            <a:r>
              <a:rPr lang="en-US" i="1" dirty="0" smtClean="0"/>
              <a:t>simple</a:t>
            </a:r>
            <a:r>
              <a:rPr lang="en-US" dirty="0" smtClean="0"/>
              <a:t> construction of the available language to achieve that sense, </a:t>
            </a:r>
            <a:r>
              <a:rPr lang="en-US" i="1" dirty="0" smtClean="0"/>
              <a:t>by tenable means, out of the statutory language</a:t>
            </a:r>
            <a:r>
              <a:rPr lang="en-US" dirty="0" smtClean="0"/>
              <a:t>.</a:t>
            </a:r>
            <a:endParaRPr lang="en-US" dirty="0"/>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5758</TotalTime>
  <Words>1820</Words>
  <Application>Microsoft Macintosh PowerPoint</Application>
  <PresentationFormat>On-screen Show (4:3)</PresentationFormat>
  <Paragraphs>147</Paragraphs>
  <Slides>14</Slides>
  <Notes>1</Notes>
  <HiddenSlides>0</HiddenSlides>
  <MMClips>1</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Administrative Law </vt:lpstr>
      <vt:lpstr>Three Approaches (Willis) </vt:lpstr>
      <vt:lpstr>Willis, “Statute Interpretation in a Nutshell” (aka “Three Approaches to Statutory Interpretation”)</vt:lpstr>
      <vt:lpstr>(1) Ordinary Meaning</vt:lpstr>
      <vt:lpstr>(2) Context</vt:lpstr>
      <vt:lpstr>(3) Subject matter</vt:lpstr>
      <vt:lpstr>Llewellyn’s Three Ingredients of Statutory Interpretation </vt:lpstr>
      <vt:lpstr>Play that music!</vt:lpstr>
      <vt:lpstr>Selling a Construction</vt:lpstr>
      <vt:lpstr>Some Thrusts and Parries</vt:lpstr>
      <vt:lpstr>Some More…</vt:lpstr>
      <vt:lpstr>Willis and L’Heureux-Dubé</vt:lpstr>
      <vt:lpstr>Statutory Maxims of Statutory Interpretation</vt:lpstr>
      <vt:lpstr>Driedger Driedger Driedger</vt:lpstr>
    </vt:vector>
  </TitlesOfParts>
  <Company>Law</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Administrative Law </dc:title>
  <dc:creator>Markus Dubber</dc:creator>
  <cp:lastModifiedBy>Markus Dubber</cp:lastModifiedBy>
  <cp:revision>925</cp:revision>
  <cp:lastPrinted>2011-12-23T19:18:38Z</cp:lastPrinted>
  <dcterms:created xsi:type="dcterms:W3CDTF">2011-12-23T18:54:39Z</dcterms:created>
  <dcterms:modified xsi:type="dcterms:W3CDTF">2013-01-31T13:30:50Z</dcterms:modified>
</cp:coreProperties>
</file>