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56" r:id="rId2"/>
    <p:sldId id="290" r:id="rId3"/>
    <p:sldId id="291" r:id="rId4"/>
    <p:sldId id="292" r:id="rId5"/>
    <p:sldId id="293" r:id="rId6"/>
    <p:sldId id="294" r:id="rId7"/>
    <p:sldId id="295" r:id="rId8"/>
    <p:sldId id="296" r:id="rId9"/>
    <p:sldId id="297" r:id="rId10"/>
    <p:sldId id="298" r:id="rId11"/>
    <p:sldId id="299" r:id="rId12"/>
    <p:sldId id="300" r:id="rId13"/>
    <p:sldId id="301" r:id="rId14"/>
    <p:sldId id="302" r:id="rId15"/>
    <p:sldId id="303" r:id="rId16"/>
    <p:sldId id="304" r:id="rId17"/>
    <p:sldId id="305" r:id="rId18"/>
    <p:sldId id="306" r:id="rId19"/>
    <p:sldId id="307" r:id="rId20"/>
    <p:sldId id="308"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45" autoAdjust="0"/>
    <p:restoredTop sz="86371" autoAdjust="0"/>
  </p:normalViewPr>
  <p:slideViewPr>
    <p:cSldViewPr snapToGrid="0" snapToObjects="1">
      <p:cViewPr varScale="1">
        <p:scale>
          <a:sx n="75" d="100"/>
          <a:sy n="75" d="100"/>
        </p:scale>
        <p:origin x="-120" y="-1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40D995-D46F-7946-9A60-16EB8FE4EC05}" type="datetimeFigureOut">
              <a:rPr lang="en-US" smtClean="0"/>
              <a:pPr/>
              <a:t>1/31/13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45FACA-7EA6-C841-A96F-1E38BE8F9276}" type="slidenum">
              <a:rPr lang="en-US" smtClean="0"/>
              <a:pPr/>
              <a:t>‹#›</a:t>
            </a:fld>
            <a:endParaRPr lang="en-US"/>
          </a:p>
        </p:txBody>
      </p:sp>
    </p:spTree>
    <p:extLst>
      <p:ext uri="{BB962C8B-B14F-4D97-AF65-F5344CB8AC3E}">
        <p14:creationId xmlns:p14="http://schemas.microsoft.com/office/powerpoint/2010/main" val="40291371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045FACA-7EA6-C841-A96F-1E38BE8F9276}"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045FACA-7EA6-C841-A96F-1E38BE8F9276}" type="slidenum">
              <a:rPr lang="en-US" smtClean="0"/>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045FACA-7EA6-C841-A96F-1E38BE8F9276}" type="slidenum">
              <a:rPr lang="en-US" smtClean="0"/>
              <a:pPr/>
              <a:t>18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045FACA-7EA6-C841-A96F-1E38BE8F9276}" type="slidenum">
              <a:rPr lang="en-US" smtClean="0"/>
              <a:pPr/>
              <a:t>19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0BEE33A-CC7D-6C40-9271-971885ED3D6B}" type="datetimeFigureOut">
              <a:rPr lang="en-US" smtClean="0"/>
              <a:pPr/>
              <a:t>1/31/13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CB4C1B-3D69-C141-BA4E-713A1D2047F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BEE33A-CC7D-6C40-9271-971885ED3D6B}" type="datetimeFigureOut">
              <a:rPr lang="en-US" smtClean="0"/>
              <a:pPr/>
              <a:t>1/31/13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CB4C1B-3D69-C141-BA4E-713A1D2047F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BEE33A-CC7D-6C40-9271-971885ED3D6B}" type="datetimeFigureOut">
              <a:rPr lang="en-US" smtClean="0"/>
              <a:pPr/>
              <a:t>1/31/13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CB4C1B-3D69-C141-BA4E-713A1D2047F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BEE33A-CC7D-6C40-9271-971885ED3D6B}" type="datetimeFigureOut">
              <a:rPr lang="en-US" smtClean="0"/>
              <a:pPr/>
              <a:t>1/31/13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CB4C1B-3D69-C141-BA4E-713A1D2047F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BEE33A-CC7D-6C40-9271-971885ED3D6B}" type="datetimeFigureOut">
              <a:rPr lang="en-US" smtClean="0"/>
              <a:pPr/>
              <a:t>1/31/13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CB4C1B-3D69-C141-BA4E-713A1D2047F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0BEE33A-CC7D-6C40-9271-971885ED3D6B}" type="datetimeFigureOut">
              <a:rPr lang="en-US" smtClean="0"/>
              <a:pPr/>
              <a:t>1/31/13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CB4C1B-3D69-C141-BA4E-713A1D2047F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0BEE33A-CC7D-6C40-9271-971885ED3D6B}" type="datetimeFigureOut">
              <a:rPr lang="en-US" smtClean="0"/>
              <a:pPr/>
              <a:t>1/31/13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CB4C1B-3D69-C141-BA4E-713A1D2047F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0BEE33A-CC7D-6C40-9271-971885ED3D6B}" type="datetimeFigureOut">
              <a:rPr lang="en-US" smtClean="0"/>
              <a:pPr/>
              <a:t>1/31/13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CB4C1B-3D69-C141-BA4E-713A1D2047F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BEE33A-CC7D-6C40-9271-971885ED3D6B}" type="datetimeFigureOut">
              <a:rPr lang="en-US" smtClean="0"/>
              <a:pPr/>
              <a:t>1/31/13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CB4C1B-3D69-C141-BA4E-713A1D2047F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BEE33A-CC7D-6C40-9271-971885ED3D6B}" type="datetimeFigureOut">
              <a:rPr lang="en-US" smtClean="0"/>
              <a:pPr/>
              <a:t>1/31/13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CB4C1B-3D69-C141-BA4E-713A1D2047F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BEE33A-CC7D-6C40-9271-971885ED3D6B}" type="datetimeFigureOut">
              <a:rPr lang="en-US" smtClean="0"/>
              <a:pPr/>
              <a:t>1/31/13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CB4C1B-3D69-C141-BA4E-713A1D2047F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BEE33A-CC7D-6C40-9271-971885ED3D6B}" type="datetimeFigureOut">
              <a:rPr lang="en-US" smtClean="0"/>
              <a:pPr/>
              <a:t>1/31/13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CB4C1B-3D69-C141-BA4E-713A1D2047F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tiff"/><Relationship Id="rId3" Type="http://schemas.openxmlformats.org/officeDocument/2006/relationships/image" Target="../media/image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Administrative Law	</a:t>
            </a:r>
            <a:endParaRPr lang="en-US" dirty="0"/>
          </a:p>
        </p:txBody>
      </p:sp>
      <p:sp>
        <p:nvSpPr>
          <p:cNvPr id="3" name="Subtitle 2"/>
          <p:cNvSpPr>
            <a:spLocks noGrp="1"/>
          </p:cNvSpPr>
          <p:nvPr>
            <p:ph type="subTitle" idx="1"/>
          </p:nvPr>
        </p:nvSpPr>
        <p:spPr/>
        <p:txBody>
          <a:bodyPr/>
          <a:lstStyle/>
          <a:p>
            <a:r>
              <a:rPr lang="en-US" smtClean="0"/>
              <a:t>Markus </a:t>
            </a:r>
            <a:r>
              <a:rPr lang="en-US" smtClean="0"/>
              <a:t>Dubber</a:t>
            </a:r>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Roncarelli</a:t>
            </a:r>
            <a:r>
              <a:rPr lang="en-US" dirty="0" smtClean="0"/>
              <a:t>: Rule of Law Rule</a:t>
            </a:r>
            <a:endParaRPr lang="en-US" dirty="0"/>
          </a:p>
        </p:txBody>
      </p:sp>
      <p:sp>
        <p:nvSpPr>
          <p:cNvPr id="3" name="Content Placeholder 2"/>
          <p:cNvSpPr>
            <a:spLocks noGrp="1"/>
          </p:cNvSpPr>
          <p:nvPr>
            <p:ph idx="1"/>
          </p:nvPr>
        </p:nvSpPr>
        <p:spPr>
          <a:xfrm>
            <a:off x="220878" y="1417638"/>
            <a:ext cx="8724677" cy="3883766"/>
          </a:xfrm>
        </p:spPr>
        <p:txBody>
          <a:bodyPr>
            <a:normAutofit fontScale="70000" lnSpcReduction="20000"/>
          </a:bodyPr>
          <a:lstStyle/>
          <a:p>
            <a:pPr>
              <a:buNone/>
            </a:pPr>
            <a:r>
              <a:rPr lang="en-US" dirty="0" smtClean="0"/>
              <a:t>The act of the respondent through the instrumentality of the Commission … was a gross abuse of legal power ….  That, in the presence of expanding administrative regulation of economic activities, such a step and its consequences are to be suffered by the victim without recourse or remedy, that an administration according to law is to be superseded by action dictated by and according to the arbitrary likes, dislikes and irrelevant purposes of public officers acting beyond their duty, would signalize the beginning of disintegration of the rule of law as a fundamental postulate of our constitutional structure. [</a:t>
            </a:r>
            <a:r>
              <a:rPr lang="en-US" dirty="0" err="1" smtClean="0"/>
              <a:t>A]t</a:t>
            </a:r>
            <a:r>
              <a:rPr lang="en-US" dirty="0" smtClean="0"/>
              <a:t> this stage of developing government it would be a danger of high consequence to tolerate such a departure from good faith in executing the legislative purpose. (R44)</a:t>
            </a:r>
            <a:endParaRPr lang="en-US" dirty="0"/>
          </a:p>
        </p:txBody>
      </p:sp>
      <p:pic>
        <p:nvPicPr>
          <p:cNvPr id="4" name="Picture 3" descr="duplessis 3.jpg"/>
          <p:cNvPicPr>
            <a:picLocks noChangeAspect="1"/>
          </p:cNvPicPr>
          <p:nvPr/>
        </p:nvPicPr>
        <p:blipFill>
          <a:blip r:embed="rId2"/>
          <a:stretch>
            <a:fillRect/>
          </a:stretch>
        </p:blipFill>
        <p:spPr>
          <a:xfrm>
            <a:off x="5711548" y="4569699"/>
            <a:ext cx="3432452" cy="2288301"/>
          </a:xfrm>
          <a:prstGeom prst="rect">
            <a:avLst/>
          </a:prstGeom>
        </p:spPr>
      </p:pic>
      <p:sp>
        <p:nvSpPr>
          <p:cNvPr id="5" name="TextBox 4"/>
          <p:cNvSpPr txBox="1"/>
          <p:nvPr/>
        </p:nvSpPr>
        <p:spPr>
          <a:xfrm>
            <a:off x="5356289" y="2485033"/>
            <a:ext cx="184666" cy="369332"/>
          </a:xfrm>
          <a:prstGeom prst="rect">
            <a:avLst/>
          </a:prstGeom>
          <a:noFill/>
        </p:spPr>
        <p:txBody>
          <a:bodyPr wrap="none" rtlCol="0">
            <a:spAutoFit/>
          </a:bodyPr>
          <a:lstStyle/>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Alcoholic Liquor Act, R.S.Q. 1941, </a:t>
            </a:r>
            <a:br>
              <a:rPr lang="en-US" dirty="0" smtClean="0"/>
            </a:br>
            <a:r>
              <a:rPr lang="en-US" dirty="0" err="1" smtClean="0"/>
              <a:t>c</a:t>
            </a:r>
            <a:r>
              <a:rPr lang="en-US" dirty="0" smtClean="0"/>
              <a:t>. 255</a:t>
            </a:r>
            <a:endParaRPr lang="en-US" dirty="0"/>
          </a:p>
        </p:txBody>
      </p:sp>
      <p:sp>
        <p:nvSpPr>
          <p:cNvPr id="3" name="Content Placeholder 2"/>
          <p:cNvSpPr>
            <a:spLocks noGrp="1"/>
          </p:cNvSpPr>
          <p:nvPr>
            <p:ph idx="1"/>
          </p:nvPr>
        </p:nvSpPr>
        <p:spPr>
          <a:xfrm>
            <a:off x="0" y="1600200"/>
            <a:ext cx="9144000" cy="5257800"/>
          </a:xfrm>
        </p:spPr>
        <p:txBody>
          <a:bodyPr>
            <a:normAutofit fontScale="70000" lnSpcReduction="20000"/>
          </a:bodyPr>
          <a:lstStyle/>
          <a:p>
            <a:pPr>
              <a:buNone/>
            </a:pPr>
            <a:r>
              <a:rPr lang="en-US" dirty="0" smtClean="0"/>
              <a:t>Sec. 5 A Commission is by this act created under the name of "The Quebec Liquor Commission", or "Commission des liqueurs de Québec", and shall constitute a corporation, vested with all the rights and powers belonging generally to corporations.</a:t>
            </a:r>
          </a:p>
          <a:p>
            <a:pPr>
              <a:buNone/>
            </a:pPr>
            <a:r>
              <a:rPr lang="en-US" dirty="0" smtClean="0"/>
              <a:t>The exercise of the functions, duties and powers of the Quebec Liquor Commission shall be vested in one person alone, named by the Lieutenant-Governor in Council, with the title of manager. The remuneration of such person shall be determined by the Lieutenant-Governor in Council and be paid out of the revenues of the Liquor Commission.</a:t>
            </a:r>
          </a:p>
          <a:p>
            <a:pPr>
              <a:buNone/>
            </a:pPr>
            <a:r>
              <a:rPr lang="en-US" dirty="0" smtClean="0"/>
              <a:t> </a:t>
            </a:r>
          </a:p>
          <a:p>
            <a:pPr>
              <a:buNone/>
            </a:pPr>
            <a:r>
              <a:rPr lang="en-US" dirty="0" smtClean="0"/>
              <a:t>Sec. 9 The function, duties and powers of the Commission shall be the following: …</a:t>
            </a:r>
          </a:p>
          <a:p>
            <a:pPr>
              <a:buNone/>
            </a:pPr>
            <a:r>
              <a:rPr lang="en-US" dirty="0" err="1" smtClean="0"/>
              <a:t>d</a:t>
            </a:r>
            <a:r>
              <a:rPr lang="en-US" dirty="0" smtClean="0"/>
              <a:t>. To control the possession, sale and delivery of alcoholic liquor in accordance with the provisions of this act;</a:t>
            </a:r>
          </a:p>
          <a:p>
            <a:pPr>
              <a:buNone/>
            </a:pPr>
            <a:r>
              <a:rPr lang="en-US" dirty="0" err="1" smtClean="0"/>
              <a:t>e</a:t>
            </a:r>
            <a:r>
              <a:rPr lang="en-US" dirty="0" smtClean="0"/>
              <a:t>. To grant, refuse, or cancel permits for the sale of alcoholic liquor or other permits in regard thereto, and to transfer the permit of any person deceased;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Liquor Act</a:t>
            </a:r>
            <a:endParaRPr lang="en-US" dirty="0"/>
          </a:p>
        </p:txBody>
      </p:sp>
      <p:sp>
        <p:nvSpPr>
          <p:cNvPr id="3" name="Content Placeholder 2"/>
          <p:cNvSpPr>
            <a:spLocks noGrp="1"/>
          </p:cNvSpPr>
          <p:nvPr>
            <p:ph idx="1"/>
          </p:nvPr>
        </p:nvSpPr>
        <p:spPr>
          <a:xfrm>
            <a:off x="0" y="1600200"/>
            <a:ext cx="9144000" cy="5257800"/>
          </a:xfrm>
        </p:spPr>
        <p:txBody>
          <a:bodyPr>
            <a:normAutofit fontScale="70000" lnSpcReduction="20000"/>
          </a:bodyPr>
          <a:lstStyle/>
          <a:p>
            <a:pPr>
              <a:buNone/>
            </a:pPr>
            <a:r>
              <a:rPr lang="en-US" dirty="0" smtClean="0"/>
              <a:t>Sec. 32 No permit shall be granted other than to an individual, and in his personal name.</a:t>
            </a:r>
          </a:p>
          <a:p>
            <a:pPr>
              <a:buNone/>
            </a:pPr>
            <a:r>
              <a:rPr lang="en-US" dirty="0" smtClean="0"/>
              <a:t>The application for a permit may be made only by a British subject, must be signed by the applicant before witnesses, and must give his surname, Christian names, age, occupation, nationality and domicile, the kind of permit required and the place where it will be used, and must be accompanied by the amount of the duties payable upon the application for the permit. The applicant must furnish all additional information which the Commission may deem expedient to ask for…</a:t>
            </a:r>
          </a:p>
          <a:p>
            <a:pPr>
              <a:buNone/>
            </a:pPr>
            <a:r>
              <a:rPr lang="en-US" dirty="0" smtClean="0"/>
              <a:t>All applications for permits must be addressed to the Commission before the 10th of January in each year, to take effect on the 1st of May in the same year.</a:t>
            </a:r>
          </a:p>
          <a:p>
            <a:pPr>
              <a:buNone/>
            </a:pPr>
            <a:r>
              <a:rPr lang="en-US" dirty="0" smtClean="0"/>
              <a:t> </a:t>
            </a:r>
          </a:p>
          <a:p>
            <a:pPr>
              <a:buNone/>
            </a:pPr>
            <a:r>
              <a:rPr lang="en-US" dirty="0" smtClean="0"/>
              <a:t>Sec. 34 1. The Commission may refuse to grant any permit.</a:t>
            </a:r>
          </a:p>
          <a:p>
            <a:pPr>
              <a:buNone/>
            </a:pPr>
            <a:r>
              <a:rPr lang="en-US" dirty="0" smtClean="0"/>
              <a:t>2. The Commission must refuse to grant any permit for the sale of alcoholic liquor in any municipality where a prohibition by-law is in force. </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0682"/>
          </a:xfrm>
        </p:spPr>
        <p:txBody>
          <a:bodyPr>
            <a:normAutofit/>
          </a:bodyPr>
          <a:lstStyle/>
          <a:p>
            <a:r>
              <a:rPr lang="en-US" dirty="0" smtClean="0"/>
              <a:t>Liquor Act</a:t>
            </a:r>
            <a:endParaRPr lang="en-US" dirty="0"/>
          </a:p>
        </p:txBody>
      </p:sp>
      <p:sp>
        <p:nvSpPr>
          <p:cNvPr id="3" name="Content Placeholder 2"/>
          <p:cNvSpPr>
            <a:spLocks noGrp="1"/>
          </p:cNvSpPr>
          <p:nvPr>
            <p:ph idx="1"/>
          </p:nvPr>
        </p:nvSpPr>
        <p:spPr>
          <a:xfrm>
            <a:off x="0" y="1065320"/>
            <a:ext cx="9144000" cy="5792680"/>
          </a:xfrm>
        </p:spPr>
        <p:txBody>
          <a:bodyPr>
            <a:normAutofit fontScale="85000" lnSpcReduction="20000"/>
          </a:bodyPr>
          <a:lstStyle/>
          <a:p>
            <a:pPr>
              <a:buNone/>
            </a:pPr>
            <a:r>
              <a:rPr lang="en-US" dirty="0" smtClean="0"/>
              <a:t>Sec. 35 1. Whatever be the date of issue of any permit granted by the Commission, such permit shall expire on the 30th day of April following, unless it be cancelled by the Commission before such date, or unless the date at which it must expire be prior to the 30th of April following.</a:t>
            </a:r>
          </a:p>
          <a:p>
            <a:pPr>
              <a:buNone/>
            </a:pPr>
            <a:r>
              <a:rPr lang="en-US" dirty="0" smtClean="0"/>
              <a:t>The Commission may cancel any permit at its discretion.</a:t>
            </a:r>
          </a:p>
          <a:p>
            <a:pPr>
              <a:buNone/>
            </a:pPr>
            <a:r>
              <a:rPr lang="en-US" dirty="0" smtClean="0"/>
              <a:t>2. [</a:t>
            </a:r>
            <a:r>
              <a:rPr lang="en-US" dirty="0" err="1" smtClean="0"/>
              <a:t>T]he</a:t>
            </a:r>
            <a:r>
              <a:rPr lang="en-US" dirty="0" smtClean="0"/>
              <a:t> cancellation of a permit shall entail the loss of the privilege conferred by such permit, and of the duties paid to obtain it, and the seizure and confiscation by the Commission of the alcoholic liquor found in the possession of the holder thereof, and the receptacles containing it, without any judicial proceedings being required for such confiscation…</a:t>
            </a:r>
          </a:p>
          <a:p>
            <a:pPr>
              <a:buNone/>
            </a:pPr>
            <a:r>
              <a:rPr lang="en-US" dirty="0" smtClean="0"/>
              <a:t>5. Save in the case where a permit is granted to an individual on behalf of a partnership or corporation, in accordance with section 32, the Commission must cancel every permit made use of on behalf of any person other than the holder. </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Liquor Act</a:t>
            </a:r>
            <a:endParaRPr lang="en-US" dirty="0"/>
          </a:p>
        </p:txBody>
      </p:sp>
      <p:sp>
        <p:nvSpPr>
          <p:cNvPr id="3" name="Content Placeholder 2"/>
          <p:cNvSpPr>
            <a:spLocks noGrp="1"/>
          </p:cNvSpPr>
          <p:nvPr>
            <p:ph idx="1"/>
          </p:nvPr>
        </p:nvSpPr>
        <p:spPr/>
        <p:txBody>
          <a:bodyPr>
            <a:normAutofit fontScale="77500" lnSpcReduction="20000"/>
          </a:bodyPr>
          <a:lstStyle/>
          <a:p>
            <a:pPr>
              <a:buNone/>
            </a:pPr>
            <a:r>
              <a:rPr lang="en-US" dirty="0" smtClean="0"/>
              <a:t>Sec. 36 The Commission must cancel a permit: </a:t>
            </a:r>
          </a:p>
          <a:p>
            <a:pPr>
              <a:buNone/>
            </a:pPr>
            <a:r>
              <a:rPr lang="en-US" dirty="0" smtClean="0"/>
              <a:t>1. Upon the production of a final condemnation, rendered against the permit-holder, his agent or employee, for selling, in the establishment, alcoholic liquor manufactured illegally or purchased in violation of this act;</a:t>
            </a:r>
          </a:p>
          <a:p>
            <a:pPr>
              <a:buNone/>
            </a:pPr>
            <a:r>
              <a:rPr lang="en-US" dirty="0" smtClean="0"/>
              <a:t>2. Upon the production of three final condemnations rendered against the permit-holder for violation of this act;</a:t>
            </a:r>
          </a:p>
          <a:p>
            <a:pPr>
              <a:buNone/>
            </a:pPr>
            <a:r>
              <a:rPr lang="en-US" dirty="0" smtClean="0"/>
              <a:t>3. If it appears that the permit-holder has, without the Commission's authorization, transferred, sold, pledged, or otherwise alienated the rights conferred by the permit.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Civil Code of Lower Canada</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dirty="0" smtClean="0"/>
              <a:t>Art. 1053. Every person capable of discerning right from wrong is responsible for the damage caused by his fault to another, whether by positive act, imprudence, neglect or want of skill.</a:t>
            </a:r>
            <a:endParaRPr lang="en-US" smtClean="0"/>
          </a:p>
          <a:p>
            <a:pPr>
              <a:buNone/>
            </a:pPr>
            <a:endParaRPr lang="en-US" smtClean="0"/>
          </a:p>
          <a:p>
            <a:pPr>
              <a:buNone/>
            </a:pPr>
            <a:r>
              <a:rPr lang="en-US" sz="2571" dirty="0" smtClean="0"/>
              <a:t>[Today sec. 1457. Quebec Civil Code: Every person has a duty to abide by the rules of conduct which lie upon him, according to the circumstances, usage or law, so as not to cause injury to another. Where he is endowed with reason and fails in this duty, he is responsible for any injury he causes to another person by such fault and is liable to reparation for the injury, whether it be bodily, moral or material in nature.]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Code of Civil Procedure</a:t>
            </a:r>
            <a:endParaRPr lang="en-US" dirty="0"/>
          </a:p>
        </p:txBody>
      </p:sp>
      <p:sp>
        <p:nvSpPr>
          <p:cNvPr id="3" name="Content Placeholder 2"/>
          <p:cNvSpPr>
            <a:spLocks noGrp="1"/>
          </p:cNvSpPr>
          <p:nvPr>
            <p:ph idx="1"/>
          </p:nvPr>
        </p:nvSpPr>
        <p:spPr/>
        <p:txBody>
          <a:bodyPr>
            <a:normAutofit/>
          </a:bodyPr>
          <a:lstStyle/>
          <a:p>
            <a:pPr>
              <a:buNone/>
            </a:pPr>
            <a:r>
              <a:rPr lang="en-US" dirty="0" smtClean="0"/>
              <a:t>Art. 88. No public officer or other person fulfilling any public function or duty can be sued for damages by reason of any act done by him in the exercise of his functions, nor can any verdict or judgment be rendered against him, unless notice of such action has been given him at least one month before the issue of the writ of summons.</a:t>
            </a:r>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Complexification</a:t>
            </a:r>
            <a:r>
              <a:rPr lang="en-US" dirty="0" smtClean="0"/>
              <a:t> 1</a:t>
            </a:r>
            <a:endParaRPr lang="en-US" dirty="0"/>
          </a:p>
        </p:txBody>
      </p:sp>
      <p:sp>
        <p:nvSpPr>
          <p:cNvPr id="3" name="Content Placeholder 2"/>
          <p:cNvSpPr>
            <a:spLocks noGrp="1"/>
          </p:cNvSpPr>
          <p:nvPr>
            <p:ph idx="1"/>
          </p:nvPr>
        </p:nvSpPr>
        <p:spPr>
          <a:xfrm>
            <a:off x="457200" y="1417638"/>
            <a:ext cx="8229600" cy="5153893"/>
          </a:xfrm>
        </p:spPr>
        <p:txBody>
          <a:bodyPr numCol="1">
            <a:normAutofit/>
          </a:bodyPr>
          <a:lstStyle/>
          <a:p>
            <a:r>
              <a:rPr lang="en-US" dirty="0" smtClean="0"/>
              <a:t>Rules of Law 1: </a:t>
            </a:r>
            <a:r>
              <a:rPr lang="en-US" dirty="0" err="1" smtClean="0"/>
              <a:t>Fauteux</a:t>
            </a:r>
            <a:endParaRPr lang="en-US" dirty="0" smtClean="0"/>
          </a:p>
          <a:p>
            <a:pPr lvl="1"/>
            <a:r>
              <a:rPr lang="en-US" dirty="0" smtClean="0"/>
              <a:t>Public law vs. private law (personal liability)</a:t>
            </a:r>
          </a:p>
          <a:p>
            <a:pPr lvl="2"/>
            <a:r>
              <a:rPr lang="en-US" dirty="0" smtClean="0"/>
              <a:t>Immunity (Dicey)</a:t>
            </a:r>
          </a:p>
          <a:p>
            <a:pPr lvl="1"/>
            <a:r>
              <a:rPr lang="en-US" dirty="0" smtClean="0"/>
              <a:t>Procedure vs. substance</a:t>
            </a:r>
          </a:p>
          <a:p>
            <a:pPr lvl="2"/>
            <a:r>
              <a:rPr lang="en-US" dirty="0" smtClean="0"/>
              <a:t>Art. 88 Code of Civil Procedure</a:t>
            </a:r>
          </a:p>
          <a:p>
            <a:pPr lvl="1"/>
            <a:r>
              <a:rPr lang="en-US" dirty="0" smtClean="0"/>
              <a:t>Procedure over substance; substance over procedure?</a:t>
            </a:r>
          </a:p>
        </p:txBody>
      </p:sp>
      <p:pic>
        <p:nvPicPr>
          <p:cNvPr id="4" name="Picture 3" descr="fauteux.jpg"/>
          <p:cNvPicPr>
            <a:picLocks noChangeAspect="1"/>
          </p:cNvPicPr>
          <p:nvPr/>
        </p:nvPicPr>
        <p:blipFill>
          <a:blip r:embed="rId2"/>
          <a:stretch>
            <a:fillRect/>
          </a:stretch>
        </p:blipFill>
        <p:spPr>
          <a:xfrm>
            <a:off x="7467600" y="4432808"/>
            <a:ext cx="1676400" cy="242519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Complexification</a:t>
            </a:r>
            <a:r>
              <a:rPr lang="en-US" dirty="0" smtClean="0"/>
              <a:t> 2</a:t>
            </a:r>
            <a:endParaRPr lang="en-US" dirty="0"/>
          </a:p>
        </p:txBody>
      </p:sp>
      <p:sp>
        <p:nvSpPr>
          <p:cNvPr id="3" name="Content Placeholder 2"/>
          <p:cNvSpPr>
            <a:spLocks noGrp="1"/>
          </p:cNvSpPr>
          <p:nvPr>
            <p:ph idx="1"/>
          </p:nvPr>
        </p:nvSpPr>
        <p:spPr/>
        <p:txBody>
          <a:bodyPr/>
          <a:lstStyle/>
          <a:p>
            <a:r>
              <a:rPr lang="en-US" dirty="0" smtClean="0"/>
              <a:t>Rules of Law 2: Rand 2.0 (“The Bold”) </a:t>
            </a:r>
          </a:p>
          <a:p>
            <a:pPr lvl="1"/>
            <a:r>
              <a:rPr lang="en-US" dirty="0" smtClean="0"/>
              <a:t>Judicial role (</a:t>
            </a:r>
            <a:r>
              <a:rPr lang="en-US" dirty="0" err="1" smtClean="0"/>
              <a:t>Fauteux</a:t>
            </a:r>
            <a:r>
              <a:rPr lang="en-US" dirty="0" smtClean="0"/>
              <a:t>)</a:t>
            </a:r>
          </a:p>
          <a:p>
            <a:pPr lvl="1"/>
            <a:r>
              <a:rPr lang="en-US" dirty="0" smtClean="0"/>
              <a:t>I wish I could; Fugitive Slave Cases</a:t>
            </a:r>
          </a:p>
          <a:p>
            <a:pPr lvl="1"/>
            <a:r>
              <a:rPr lang="en-US" dirty="0" smtClean="0"/>
              <a:t>Honesty/transparency</a:t>
            </a:r>
          </a:p>
          <a:p>
            <a:pPr lvl="2"/>
            <a:r>
              <a:rPr lang="en-US" dirty="0" smtClean="0"/>
              <a:t>Legal Realism</a:t>
            </a:r>
          </a:p>
          <a:p>
            <a:pPr lvl="2"/>
            <a:r>
              <a:rPr lang="en-US" dirty="0" smtClean="0"/>
              <a:t>Balance interests</a:t>
            </a:r>
          </a:p>
          <a:p>
            <a:pPr lvl="3"/>
            <a:r>
              <a:rPr lang="en-US" dirty="0" smtClean="0"/>
              <a:t>Encourage settlement (art. 88)</a:t>
            </a:r>
          </a:p>
          <a:p>
            <a:pPr lvl="3"/>
            <a:r>
              <a:rPr lang="en-US" dirty="0" smtClean="0"/>
              <a:t>De facto (substantive) notice</a:t>
            </a:r>
          </a:p>
          <a:p>
            <a:pPr lvl="3"/>
            <a:endParaRPr lang="en-US" dirty="0" smtClean="0"/>
          </a:p>
          <a:p>
            <a:pPr lvl="1">
              <a:buNone/>
            </a:pPr>
            <a:endParaRPr lang="en-US" dirty="0"/>
          </a:p>
        </p:txBody>
      </p:sp>
      <p:pic>
        <p:nvPicPr>
          <p:cNvPr id="4" name="Picture 3" descr="Rand 2.jpg"/>
          <p:cNvPicPr>
            <a:picLocks noChangeAspect="1"/>
          </p:cNvPicPr>
          <p:nvPr/>
        </p:nvPicPr>
        <p:blipFill>
          <a:blip r:embed="rId3"/>
          <a:stretch>
            <a:fillRect/>
          </a:stretch>
        </p:blipFill>
        <p:spPr>
          <a:xfrm>
            <a:off x="6704651" y="3377861"/>
            <a:ext cx="2439349" cy="3480139"/>
          </a:xfrm>
          <a:prstGeom prst="rect">
            <a:avLst/>
          </a:prstGeom>
          <a:effectLst>
            <a:glow>
              <a:srgbClr val="FF6600"/>
            </a:glow>
          </a:effectLst>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Complexification</a:t>
            </a:r>
            <a:r>
              <a:rPr lang="en-US" dirty="0" smtClean="0"/>
              <a:t> 3</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Policing (</a:t>
            </a:r>
            <a:r>
              <a:rPr lang="en-US" dirty="0" err="1" smtClean="0"/>
              <a:t>Duplessis</a:t>
            </a:r>
            <a:r>
              <a:rPr lang="en-US" dirty="0" smtClean="0"/>
              <a:t>) via the Rule of Law</a:t>
            </a:r>
          </a:p>
          <a:p>
            <a:pPr lvl="1"/>
            <a:r>
              <a:rPr lang="en-US" dirty="0" smtClean="0"/>
              <a:t>“respectful adjudication”; deference as respect; non-deference as disrespect</a:t>
            </a:r>
          </a:p>
          <a:p>
            <a:pPr lvl="2"/>
            <a:r>
              <a:rPr lang="en-US" dirty="0" smtClean="0"/>
              <a:t>Plain meaning: art. 88 does not apply (Rand); art. 88 does apply (</a:t>
            </a:r>
            <a:r>
              <a:rPr lang="en-US" dirty="0" err="1" smtClean="0"/>
              <a:t>Taschereau</a:t>
            </a:r>
            <a:r>
              <a:rPr lang="en-US" dirty="0" smtClean="0"/>
              <a:t>)</a:t>
            </a:r>
          </a:p>
          <a:p>
            <a:pPr lvl="1"/>
            <a:r>
              <a:rPr lang="en-US" dirty="0" smtClean="0"/>
              <a:t>Quebec; Catholic</a:t>
            </a:r>
          </a:p>
          <a:p>
            <a:pPr lvl="1"/>
            <a:r>
              <a:rPr lang="en-US" dirty="0" smtClean="0"/>
              <a:t>Unfitness (</a:t>
            </a:r>
            <a:r>
              <a:rPr lang="en-US" dirty="0" err="1" smtClean="0"/>
              <a:t>Duplessis</a:t>
            </a:r>
            <a:r>
              <a:rPr lang="en-US" dirty="0" smtClean="0"/>
              <a:t>): “arbitrary,” “departure from good faith” </a:t>
            </a:r>
          </a:p>
          <a:p>
            <a:pPr lvl="1"/>
            <a:r>
              <a:rPr lang="en-US" dirty="0" smtClean="0"/>
              <a:t>Warren Court and US South</a:t>
            </a:r>
          </a:p>
          <a:p>
            <a:pPr lvl="1"/>
            <a:r>
              <a:rPr lang="en-US" dirty="0" smtClean="0"/>
              <a:t>Judiciary vs. executive (</a:t>
            </a:r>
            <a:r>
              <a:rPr lang="en-US" dirty="0" err="1" smtClean="0"/>
              <a:t>Duplessis</a:t>
            </a:r>
            <a:r>
              <a:rPr lang="en-US" dirty="0" smtClean="0"/>
              <a:t>); </a:t>
            </a:r>
          </a:p>
          <a:p>
            <a:pPr lvl="1">
              <a:buNone/>
            </a:pPr>
            <a:r>
              <a:rPr lang="en-US" dirty="0" smtClean="0"/>
              <a:t>	judiciary vs. legislature (art. 88)</a:t>
            </a:r>
          </a:p>
          <a:p>
            <a:pPr lvl="2"/>
            <a:r>
              <a:rPr lang="en-US" dirty="0" smtClean="0"/>
              <a:t>Judiciary: Rulers of law, not ruled </a:t>
            </a:r>
            <a:endParaRPr lang="en-US" dirty="0"/>
          </a:p>
        </p:txBody>
      </p:sp>
      <p:pic>
        <p:nvPicPr>
          <p:cNvPr id="4" name="Picture 3" descr="duplessis.jpg"/>
          <p:cNvPicPr>
            <a:picLocks noChangeAspect="1"/>
          </p:cNvPicPr>
          <p:nvPr/>
        </p:nvPicPr>
        <p:blipFill>
          <a:blip r:embed="rId3"/>
          <a:stretch>
            <a:fillRect/>
          </a:stretch>
        </p:blipFill>
        <p:spPr>
          <a:xfrm>
            <a:off x="6687529" y="4224556"/>
            <a:ext cx="2456471" cy="2675894"/>
          </a:xfrm>
          <a:prstGeom prst="rect">
            <a:avLst/>
          </a:prstGeom>
        </p:spPr>
      </p:pic>
      <p:sp>
        <p:nvSpPr>
          <p:cNvPr id="5" name="Oval Callout 4"/>
          <p:cNvSpPr/>
          <p:nvPr/>
        </p:nvSpPr>
        <p:spPr>
          <a:xfrm>
            <a:off x="8022369" y="3109503"/>
            <a:ext cx="1328862" cy="1115053"/>
          </a:xfrm>
          <a:prstGeom prst="wedgeEllipse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Look, I’m a statue, too!</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Roncarelli</a:t>
            </a:r>
            <a:r>
              <a:rPr lang="en-US" dirty="0" smtClean="0"/>
              <a:t> </a:t>
            </a:r>
            <a:r>
              <a:rPr lang="en-US" dirty="0" err="1" smtClean="0"/>
              <a:t>v</a:t>
            </a:r>
            <a:r>
              <a:rPr lang="en-US" dirty="0" smtClean="0"/>
              <a:t>. </a:t>
            </a:r>
            <a:r>
              <a:rPr lang="en-US" dirty="0" err="1" smtClean="0"/>
              <a:t>Duplessis</a:t>
            </a:r>
            <a:endParaRPr lang="en-US" dirty="0"/>
          </a:p>
        </p:txBody>
      </p:sp>
      <p:sp>
        <p:nvSpPr>
          <p:cNvPr id="3" name="Content Placeholder 2"/>
          <p:cNvSpPr>
            <a:spLocks noGrp="1"/>
          </p:cNvSpPr>
          <p:nvPr>
            <p:ph idx="1"/>
          </p:nvPr>
        </p:nvSpPr>
        <p:spPr/>
        <p:txBody>
          <a:bodyPr>
            <a:normAutofit/>
          </a:bodyPr>
          <a:lstStyle/>
          <a:p>
            <a:pPr algn="ctr">
              <a:buNone/>
            </a:pPr>
            <a:r>
              <a:rPr lang="en-US" dirty="0" smtClean="0"/>
              <a:t>[1959] S.C.R. 121</a:t>
            </a:r>
          </a:p>
          <a:p>
            <a:pPr>
              <a:buNone/>
            </a:pPr>
            <a:endParaRPr lang="en-US" dirty="0" smtClean="0"/>
          </a:p>
          <a:p>
            <a:r>
              <a:rPr lang="en-US" dirty="0" smtClean="0"/>
              <a:t>6-to-3 (</a:t>
            </a:r>
            <a:r>
              <a:rPr lang="en-US" dirty="0" err="1" smtClean="0"/>
              <a:t>Martland</a:t>
            </a:r>
            <a:r>
              <a:rPr lang="en-US" dirty="0" smtClean="0"/>
              <a:t>, Locke, </a:t>
            </a:r>
            <a:r>
              <a:rPr lang="en-US" dirty="0" err="1" smtClean="0"/>
              <a:t>Kerwin</a:t>
            </a:r>
            <a:r>
              <a:rPr lang="en-US" dirty="0" smtClean="0"/>
              <a:t>, Rand, Judson, Abbott; </a:t>
            </a:r>
            <a:r>
              <a:rPr lang="en-US" dirty="0" err="1" smtClean="0"/>
              <a:t>Taschereau</a:t>
            </a:r>
            <a:r>
              <a:rPr lang="en-US" dirty="0" smtClean="0"/>
              <a:t>, Cartwright, </a:t>
            </a:r>
            <a:r>
              <a:rPr lang="en-US" dirty="0" err="1" smtClean="0"/>
              <a:t>Fauteux</a:t>
            </a:r>
            <a:r>
              <a:rPr lang="en-US" dirty="0" smtClean="0"/>
              <a:t>) </a:t>
            </a:r>
          </a:p>
          <a:p>
            <a:r>
              <a:rPr lang="en-US" dirty="0" smtClean="0"/>
              <a:t>Rand concurrence</a:t>
            </a:r>
          </a:p>
          <a:p>
            <a:r>
              <a:rPr lang="en-US" dirty="0" smtClean="0"/>
              <a:t>Cartwright, </a:t>
            </a:r>
            <a:r>
              <a:rPr lang="en-US" dirty="0" err="1" smtClean="0"/>
              <a:t>Fauteux</a:t>
            </a:r>
            <a:r>
              <a:rPr lang="en-US" dirty="0" smtClean="0"/>
              <a:t>, </a:t>
            </a:r>
            <a:r>
              <a:rPr lang="en-US" dirty="0" err="1" smtClean="0"/>
              <a:t>Taschereau</a:t>
            </a:r>
            <a:r>
              <a:rPr lang="en-US" dirty="0" smtClean="0"/>
              <a:t> dissents </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77862"/>
          </a:xfrm>
        </p:spPr>
        <p:txBody>
          <a:bodyPr>
            <a:normAutofit fontScale="90000"/>
          </a:bodyPr>
          <a:lstStyle/>
          <a:p>
            <a:r>
              <a:rPr lang="en-US" dirty="0" smtClean="0"/>
              <a:t>Rule of Law?	</a:t>
            </a:r>
            <a:endParaRPr lang="en-US" dirty="0"/>
          </a:p>
        </p:txBody>
      </p:sp>
      <p:sp>
        <p:nvSpPr>
          <p:cNvPr id="3" name="Content Placeholder 2"/>
          <p:cNvSpPr>
            <a:spLocks noGrp="1"/>
          </p:cNvSpPr>
          <p:nvPr>
            <p:ph idx="1"/>
          </p:nvPr>
        </p:nvSpPr>
        <p:spPr>
          <a:xfrm>
            <a:off x="254000" y="952500"/>
            <a:ext cx="8648700" cy="5689600"/>
          </a:xfrm>
        </p:spPr>
        <p:txBody>
          <a:bodyPr>
            <a:normAutofit fontScale="40000" lnSpcReduction="20000"/>
          </a:bodyPr>
          <a:lstStyle/>
          <a:p>
            <a:r>
              <a:rPr lang="en-US" sz="4500" dirty="0" err="1" smtClean="0"/>
              <a:t>Horwitz</a:t>
            </a:r>
            <a:endParaRPr lang="en-US" sz="4500" dirty="0" smtClean="0"/>
          </a:p>
          <a:p>
            <a:pPr lvl="1"/>
            <a:r>
              <a:rPr lang="en-US" sz="4000" dirty="0" smtClean="0"/>
              <a:t>Douglas Hay: the "rule of law" as an ideology required the English ruling classes to accept a degree of self-limitation in order to govern effectively. [</a:t>
            </a:r>
            <a:r>
              <a:rPr lang="en-US" sz="4000" dirty="0" err="1" smtClean="0"/>
              <a:t>U]se</a:t>
            </a:r>
            <a:r>
              <a:rPr lang="en-US" sz="4000" dirty="0" smtClean="0"/>
              <a:t> of legal ideology as a means of social control required that it be believed and acted upon by both higher and lower classes. </a:t>
            </a:r>
          </a:p>
          <a:p>
            <a:pPr lvl="1"/>
            <a:r>
              <a:rPr lang="en-US" sz="4000" dirty="0" smtClean="0"/>
              <a:t>E.P. Thompson: [</a:t>
            </a:r>
            <a:r>
              <a:rPr lang="en-US" sz="4000" dirty="0" err="1" smtClean="0"/>
              <a:t>T]here</a:t>
            </a:r>
            <a:r>
              <a:rPr lang="en-US" sz="4000" dirty="0" smtClean="0"/>
              <a:t> is a difference between arbitrary power and the rule of law. We ought to expose the shams and inequities which may be concealed beneath this law. But the rule of law itself, the imposing of effective inhibitions upon power and the </a:t>
            </a:r>
            <a:r>
              <a:rPr lang="en-US" sz="4000" dirty="0" err="1" smtClean="0"/>
              <a:t>defence</a:t>
            </a:r>
            <a:r>
              <a:rPr lang="en-US" sz="4000" dirty="0" smtClean="0"/>
              <a:t> of the citizen from power's all-intrusive claims, seems to me to be an unqualified human good. To deny or belittle this good is, in this dangerous century when the resources and pretensions of power continue to enlarge, a desperate error of intellectual abstraction.</a:t>
            </a:r>
          </a:p>
          <a:p>
            <a:r>
              <a:rPr lang="en-US" sz="4500" dirty="0" smtClean="0"/>
              <a:t>Altman (Critical Legal Studies)</a:t>
            </a:r>
          </a:p>
          <a:p>
            <a:pPr lvl="1"/>
            <a:r>
              <a:rPr lang="en-US" sz="4000" dirty="0" smtClean="0"/>
              <a:t>Law vs. politics/morals; “correct” legal solution (Llewellyn); judges impose political and moral views under cover of law</a:t>
            </a:r>
          </a:p>
          <a:p>
            <a:pPr lvl="1"/>
            <a:r>
              <a:rPr lang="en-US" sz="4000" dirty="0" smtClean="0"/>
              <a:t>Indeterminate legal rules don’t determine cases; political/moral views do</a:t>
            </a:r>
          </a:p>
          <a:p>
            <a:pPr lvl="1"/>
            <a:r>
              <a:rPr lang="en-US" sz="4000" dirty="0" smtClean="0"/>
              <a:t>Law rule fetishism</a:t>
            </a:r>
          </a:p>
          <a:p>
            <a:r>
              <a:rPr lang="en-US" sz="4500" dirty="0" smtClean="0"/>
              <a:t>Fuller: Managerial direction vs. rule of law</a:t>
            </a:r>
          </a:p>
          <a:p>
            <a:pPr marL="971550" lvl="1" indent="-514350">
              <a:buFont typeface="+mj-lt"/>
              <a:buAutoNum type="arabicPeriod"/>
            </a:pPr>
            <a:r>
              <a:rPr lang="en-US" sz="4000" dirty="0" smtClean="0"/>
              <a:t>Rules</a:t>
            </a:r>
          </a:p>
          <a:p>
            <a:pPr marL="971550" lvl="1" indent="-514350">
              <a:buFont typeface="+mj-lt"/>
              <a:buAutoNum type="arabicPeriod"/>
            </a:pPr>
            <a:r>
              <a:rPr lang="en-US" sz="4000" dirty="0" smtClean="0"/>
              <a:t>Publicity</a:t>
            </a:r>
          </a:p>
          <a:p>
            <a:pPr marL="971550" lvl="1" indent="-514350">
              <a:buFont typeface="+mj-lt"/>
              <a:buAutoNum type="arabicPeriod"/>
            </a:pPr>
            <a:r>
              <a:rPr lang="en-US" sz="4000" dirty="0" err="1" smtClean="0"/>
              <a:t>Prospectivity</a:t>
            </a:r>
            <a:endParaRPr lang="en-US" sz="4000" dirty="0" smtClean="0"/>
          </a:p>
          <a:p>
            <a:pPr marL="971550" lvl="1" indent="-514350">
              <a:buFont typeface="+mj-lt"/>
              <a:buAutoNum type="arabicPeriod"/>
            </a:pPr>
            <a:r>
              <a:rPr lang="en-US" sz="4000" dirty="0" smtClean="0"/>
              <a:t>Understandability</a:t>
            </a:r>
          </a:p>
          <a:p>
            <a:pPr marL="971550" lvl="1" indent="-514350">
              <a:buFont typeface="+mj-lt"/>
              <a:buAutoNum type="arabicPeriod"/>
            </a:pPr>
            <a:r>
              <a:rPr lang="en-US" sz="4000" dirty="0" smtClean="0"/>
              <a:t>Consistency</a:t>
            </a:r>
          </a:p>
          <a:p>
            <a:pPr marL="971550" lvl="1" indent="-514350">
              <a:buFont typeface="+mj-lt"/>
              <a:buAutoNum type="arabicPeriod"/>
            </a:pPr>
            <a:r>
              <a:rPr lang="en-US" sz="4000" dirty="0" smtClean="0"/>
              <a:t>Possibility</a:t>
            </a:r>
          </a:p>
          <a:p>
            <a:pPr marL="971550" lvl="1" indent="-514350">
              <a:buFont typeface="+mj-lt"/>
              <a:buAutoNum type="arabicPeriod"/>
            </a:pPr>
            <a:r>
              <a:rPr lang="en-US" sz="4000" dirty="0" smtClean="0"/>
              <a:t>Constancy</a:t>
            </a:r>
          </a:p>
          <a:p>
            <a:pPr marL="971550" lvl="1" indent="-514350">
              <a:buFont typeface="+mj-lt"/>
              <a:buAutoNum type="arabicPeriod"/>
            </a:pPr>
            <a:r>
              <a:rPr lang="en-US" sz="4000" dirty="0" smtClean="0"/>
              <a:t>Congruence</a:t>
            </a:r>
          </a:p>
          <a:p>
            <a:pPr marL="971550" lvl="1" indent="-514350">
              <a:buFont typeface="+mj-lt"/>
              <a:buAutoNum type="arabicPeriod"/>
            </a:pPr>
            <a:endParaRPr lang="en-US" dirty="0" smtClean="0"/>
          </a:p>
          <a:p>
            <a:pPr marL="971550" lvl="1" indent="-514350">
              <a:buFont typeface="+mj-lt"/>
              <a:buAutoNum type="arabicPeriod"/>
            </a:pPr>
            <a:endParaRPr lang="en-US" dirty="0" smtClean="0"/>
          </a:p>
          <a:p>
            <a:pPr lvl="1"/>
            <a:endParaRPr lang="en-US" dirty="0"/>
          </a:p>
        </p:txBody>
      </p:sp>
      <p:pic>
        <p:nvPicPr>
          <p:cNvPr id="5" name="Picture 4" descr="fuller.jpg"/>
          <p:cNvPicPr>
            <a:picLocks noChangeAspect="1"/>
          </p:cNvPicPr>
          <p:nvPr/>
        </p:nvPicPr>
        <p:blipFill>
          <a:blip r:embed="rId2"/>
          <a:stretch>
            <a:fillRect/>
          </a:stretch>
        </p:blipFill>
        <p:spPr>
          <a:xfrm>
            <a:off x="6321044" y="4406900"/>
            <a:ext cx="1721104" cy="2235200"/>
          </a:xfrm>
          <a:prstGeom prst="rect">
            <a:avLst/>
          </a:prstGeom>
        </p:spPr>
      </p:pic>
      <p:sp>
        <p:nvSpPr>
          <p:cNvPr id="6" name="Rounded Rectangular Callout 5"/>
          <p:cNvSpPr/>
          <p:nvPr/>
        </p:nvSpPr>
        <p:spPr>
          <a:xfrm>
            <a:off x="7594600" y="3767074"/>
            <a:ext cx="1549400" cy="800100"/>
          </a:xfrm>
          <a:prstGeom prst="wedgeRoundRectCallout">
            <a:avLst>
              <a:gd name="adj1" fmla="val -50341"/>
              <a:gd name="adj2" fmla="val 94341"/>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I also had a famous debate with H.L.A. Hart.</a:t>
            </a:r>
            <a:endParaRPr lang="en-US" sz="1200" dirty="0"/>
          </a:p>
        </p:txBody>
      </p:sp>
      <p:sp>
        <p:nvSpPr>
          <p:cNvPr id="8" name="Oval Callout 7"/>
          <p:cNvSpPr/>
          <p:nvPr/>
        </p:nvSpPr>
        <p:spPr>
          <a:xfrm>
            <a:off x="4873244" y="4613148"/>
            <a:ext cx="1447800" cy="892048"/>
          </a:xfrm>
          <a:prstGeom prst="wedgeEllipseCallout">
            <a:avLst>
              <a:gd name="adj1" fmla="val 74855"/>
              <a:gd name="adj2" fmla="val 2276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You may know me from…Contracts</a:t>
            </a:r>
            <a:endParaRPr lang="en-US" sz="1200" dirty="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Roncarelli</a:t>
            </a:r>
            <a:r>
              <a:rPr lang="en-US" dirty="0" smtClean="0"/>
              <a:t>: Administrative Law in Miniature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What is Administrative Law?</a:t>
            </a:r>
          </a:p>
          <a:p>
            <a:pPr lvl="1"/>
            <a:r>
              <a:rPr lang="en-US" dirty="0" smtClean="0"/>
              <a:t>Law/police, three approaches, public/private</a:t>
            </a:r>
          </a:p>
          <a:p>
            <a:r>
              <a:rPr lang="en-US" dirty="0" smtClean="0"/>
              <a:t>Rule of Law, Separation of Powers, and Statutory Interpretation</a:t>
            </a:r>
          </a:p>
          <a:p>
            <a:r>
              <a:rPr lang="en-US" dirty="0" smtClean="0"/>
              <a:t>Procedural Justice and Duty of Fairness </a:t>
            </a:r>
          </a:p>
          <a:p>
            <a:r>
              <a:rPr lang="en-US" dirty="0" smtClean="0"/>
              <a:t>Bias and Independence</a:t>
            </a:r>
          </a:p>
          <a:p>
            <a:r>
              <a:rPr lang="en-US" dirty="0" smtClean="0"/>
              <a:t>Deference and Standards of Review</a:t>
            </a:r>
          </a:p>
          <a:p>
            <a:r>
              <a:rPr lang="en-US" dirty="0" smtClean="0"/>
              <a:t>Statutory Discretion</a:t>
            </a:r>
          </a:p>
          <a:p>
            <a:r>
              <a:rPr lang="en-US" dirty="0" smtClean="0"/>
              <a:t>Regulatory Rulemaking</a:t>
            </a:r>
            <a:endParaRPr lang="en-US" dirty="0"/>
          </a:p>
        </p:txBody>
      </p:sp>
      <p:pic>
        <p:nvPicPr>
          <p:cNvPr id="4" name="Picture 3" descr="roncarelli_1946.jpg"/>
          <p:cNvPicPr>
            <a:picLocks noChangeAspect="1"/>
          </p:cNvPicPr>
          <p:nvPr/>
        </p:nvPicPr>
        <p:blipFill>
          <a:blip r:embed="rId2"/>
          <a:stretch>
            <a:fillRect/>
          </a:stretch>
        </p:blipFill>
        <p:spPr>
          <a:xfrm>
            <a:off x="6698243" y="4003664"/>
            <a:ext cx="2235146" cy="2854336"/>
          </a:xfrm>
          <a:prstGeom prst="rect">
            <a:avLst/>
          </a:prstGeom>
        </p:spPr>
      </p:pic>
      <p:sp>
        <p:nvSpPr>
          <p:cNvPr id="5" name="Oval Callout 4"/>
          <p:cNvSpPr/>
          <p:nvPr/>
        </p:nvSpPr>
        <p:spPr>
          <a:xfrm>
            <a:off x="7505692" y="3158343"/>
            <a:ext cx="1427697" cy="845321"/>
          </a:xfrm>
          <a:prstGeom prst="wedgeEllipse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Who you </a:t>
            </a:r>
            <a:r>
              <a:rPr lang="en-US" sz="1400" dirty="0" err="1" smtClean="0"/>
              <a:t>gonna</a:t>
            </a:r>
            <a:r>
              <a:rPr lang="en-US" sz="1400" dirty="0" smtClean="0"/>
              <a:t> call?  </a:t>
            </a:r>
            <a:r>
              <a:rPr lang="en-US" sz="1400" dirty="0" err="1" smtClean="0"/>
              <a:t>Roncarelli</a:t>
            </a:r>
            <a:r>
              <a:rPr lang="en-US" sz="1400" dirty="0" smtClean="0"/>
              <a:t>!</a:t>
            </a:r>
            <a:endParaRPr lang="en-US" sz="1400" dirty="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Roncarelli</a:t>
            </a:r>
            <a:r>
              <a:rPr lang="en-US" dirty="0" smtClean="0"/>
              <a:t>: Police</a:t>
            </a:r>
            <a:endParaRPr lang="en-US" dirty="0"/>
          </a:p>
        </p:txBody>
      </p:sp>
      <p:sp>
        <p:nvSpPr>
          <p:cNvPr id="3" name="Content Placeholder 2"/>
          <p:cNvSpPr>
            <a:spLocks noGrp="1"/>
          </p:cNvSpPr>
          <p:nvPr>
            <p:ph idx="1"/>
          </p:nvPr>
        </p:nvSpPr>
        <p:spPr>
          <a:xfrm>
            <a:off x="179464" y="1417638"/>
            <a:ext cx="8793702" cy="5222922"/>
          </a:xfrm>
        </p:spPr>
        <p:txBody>
          <a:bodyPr numCol="2">
            <a:normAutofit fontScale="92500" lnSpcReduction="20000"/>
          </a:bodyPr>
          <a:lstStyle/>
          <a:p>
            <a:pPr>
              <a:defRPr/>
            </a:pPr>
            <a:r>
              <a:rPr lang="en-US" sz="1900" dirty="0" smtClean="0">
                <a:solidFill>
                  <a:prstClr val="black"/>
                </a:solidFill>
              </a:rPr>
              <a:t>Status</a:t>
            </a:r>
          </a:p>
          <a:p>
            <a:pPr lvl="1">
              <a:defRPr/>
            </a:pPr>
            <a:r>
              <a:rPr lang="en-US" sz="1700" dirty="0" smtClean="0">
                <a:solidFill>
                  <a:prstClr val="black"/>
                </a:solidFill>
              </a:rPr>
              <a:t>License</a:t>
            </a:r>
          </a:p>
          <a:p>
            <a:pPr lvl="2">
              <a:defRPr/>
            </a:pPr>
            <a:r>
              <a:rPr lang="en-US" sz="1500" dirty="0" smtClean="0">
                <a:solidFill>
                  <a:prstClr val="black"/>
                </a:solidFill>
              </a:rPr>
              <a:t>Liquor, “peddling” wares</a:t>
            </a:r>
          </a:p>
          <a:p>
            <a:pPr lvl="2">
              <a:defRPr/>
            </a:pPr>
            <a:r>
              <a:rPr lang="en-US" sz="1500" dirty="0" smtClean="0">
                <a:solidFill>
                  <a:prstClr val="black"/>
                </a:solidFill>
              </a:rPr>
              <a:t>Province, local by-laws</a:t>
            </a:r>
          </a:p>
          <a:p>
            <a:pPr lvl="2">
              <a:defRPr/>
            </a:pPr>
            <a:r>
              <a:rPr lang="en-US" sz="1500" dirty="0" smtClean="0">
                <a:solidFill>
                  <a:prstClr val="black"/>
                </a:solidFill>
              </a:rPr>
              <a:t>privilege</a:t>
            </a:r>
          </a:p>
          <a:p>
            <a:pPr lvl="1">
              <a:defRPr/>
            </a:pPr>
            <a:r>
              <a:rPr lang="en-US" sz="1700" dirty="0" smtClean="0">
                <a:solidFill>
                  <a:prstClr val="black"/>
                </a:solidFill>
              </a:rPr>
              <a:t>“good education and repute”</a:t>
            </a:r>
          </a:p>
          <a:p>
            <a:pPr lvl="2">
              <a:defRPr/>
            </a:pPr>
            <a:r>
              <a:rPr lang="en-US" sz="1500" dirty="0" smtClean="0">
                <a:solidFill>
                  <a:prstClr val="black"/>
                </a:solidFill>
              </a:rPr>
              <a:t>fitness</a:t>
            </a:r>
          </a:p>
          <a:p>
            <a:pPr lvl="1">
              <a:defRPr/>
            </a:pPr>
            <a:r>
              <a:rPr lang="en-US" sz="1700" dirty="0" smtClean="0">
                <a:solidFill>
                  <a:prstClr val="black"/>
                </a:solidFill>
              </a:rPr>
              <a:t>Denied forever</a:t>
            </a:r>
          </a:p>
          <a:p>
            <a:pPr lvl="2">
              <a:defRPr/>
            </a:pPr>
            <a:r>
              <a:rPr lang="en-US" sz="1500" dirty="0" smtClean="0">
                <a:solidFill>
                  <a:prstClr val="black"/>
                </a:solidFill>
              </a:rPr>
              <a:t>Outlawry (42)</a:t>
            </a:r>
          </a:p>
          <a:p>
            <a:pPr lvl="1">
              <a:defRPr/>
            </a:pPr>
            <a:r>
              <a:rPr lang="en-US" sz="1700" dirty="0" smtClean="0">
                <a:solidFill>
                  <a:prstClr val="black"/>
                </a:solidFill>
              </a:rPr>
              <a:t>Jehovah’s Witnesses</a:t>
            </a:r>
          </a:p>
          <a:p>
            <a:pPr lvl="2">
              <a:defRPr/>
            </a:pPr>
            <a:r>
              <a:rPr lang="en-US" sz="1500" dirty="0" smtClean="0">
                <a:solidFill>
                  <a:prstClr val="black"/>
                </a:solidFill>
              </a:rPr>
              <a:t>Offensive</a:t>
            </a:r>
          </a:p>
          <a:p>
            <a:pPr lvl="1">
              <a:defRPr/>
            </a:pPr>
            <a:r>
              <a:rPr lang="en-US" sz="1700" dirty="0" smtClean="0">
                <a:solidFill>
                  <a:prstClr val="black"/>
                </a:solidFill>
              </a:rPr>
              <a:t>Good faith (R41, 45-46)</a:t>
            </a:r>
          </a:p>
          <a:p>
            <a:pPr lvl="2">
              <a:defRPr/>
            </a:pPr>
            <a:r>
              <a:rPr lang="en-US" sz="1300" dirty="0" smtClean="0">
                <a:solidFill>
                  <a:prstClr val="black"/>
                </a:solidFill>
              </a:rPr>
              <a:t>Character</a:t>
            </a:r>
          </a:p>
          <a:p>
            <a:pPr lvl="1">
              <a:defRPr/>
            </a:pPr>
            <a:r>
              <a:rPr lang="en-US" sz="1700" dirty="0" smtClean="0">
                <a:solidFill>
                  <a:prstClr val="black"/>
                </a:solidFill>
              </a:rPr>
              <a:t>Fraud/corruption (R41), malice (R42)</a:t>
            </a:r>
          </a:p>
          <a:p>
            <a:pPr lvl="1">
              <a:buNone/>
              <a:defRPr/>
            </a:pPr>
            <a:endParaRPr lang="en-US" sz="1700" dirty="0" smtClean="0">
              <a:solidFill>
                <a:prstClr val="black"/>
              </a:solidFill>
            </a:endParaRPr>
          </a:p>
          <a:p>
            <a:pPr>
              <a:defRPr/>
            </a:pPr>
            <a:r>
              <a:rPr lang="en-US" sz="1900" dirty="0" smtClean="0">
                <a:solidFill>
                  <a:prstClr val="black"/>
                </a:solidFill>
              </a:rPr>
              <a:t>Bail, give security/surety</a:t>
            </a:r>
          </a:p>
          <a:p>
            <a:pPr>
              <a:buNone/>
              <a:defRPr/>
            </a:pPr>
            <a:endParaRPr lang="en-US" sz="1900" dirty="0" smtClean="0">
              <a:solidFill>
                <a:prstClr val="black"/>
              </a:solidFill>
            </a:endParaRPr>
          </a:p>
          <a:p>
            <a:pPr>
              <a:defRPr/>
            </a:pPr>
            <a:r>
              <a:rPr lang="en-US" sz="1900" dirty="0" smtClean="0">
                <a:solidFill>
                  <a:prstClr val="black"/>
                </a:solidFill>
              </a:rPr>
              <a:t>Bureaucracy</a:t>
            </a:r>
          </a:p>
          <a:p>
            <a:pPr lvl="1">
              <a:defRPr/>
            </a:pPr>
            <a:r>
              <a:rPr lang="en-US" sz="1700" dirty="0" smtClean="0">
                <a:solidFill>
                  <a:prstClr val="black"/>
                </a:solidFill>
              </a:rPr>
              <a:t>Order</a:t>
            </a:r>
          </a:p>
          <a:p>
            <a:pPr lvl="2">
              <a:defRPr/>
            </a:pPr>
            <a:r>
              <a:rPr lang="en-US" sz="1500" dirty="0" smtClean="0">
                <a:solidFill>
                  <a:prstClr val="black"/>
                </a:solidFill>
              </a:rPr>
              <a:t>Employee at will</a:t>
            </a:r>
          </a:p>
          <a:p>
            <a:pPr lvl="1">
              <a:defRPr/>
            </a:pPr>
            <a:r>
              <a:rPr lang="en-US" sz="1700" dirty="0" smtClean="0">
                <a:solidFill>
                  <a:prstClr val="black"/>
                </a:solidFill>
              </a:rPr>
              <a:t>Informal</a:t>
            </a:r>
          </a:p>
          <a:p>
            <a:pPr>
              <a:defRPr/>
            </a:pPr>
            <a:r>
              <a:rPr lang="en-US" sz="1900" dirty="0" smtClean="0">
                <a:solidFill>
                  <a:prstClr val="black"/>
                </a:solidFill>
              </a:rPr>
              <a:t>Commission/corporation</a:t>
            </a:r>
          </a:p>
          <a:p>
            <a:pPr lvl="1">
              <a:defRPr/>
            </a:pPr>
            <a:r>
              <a:rPr lang="en-US" sz="1700" dirty="0" smtClean="0">
                <a:solidFill>
                  <a:prstClr val="black"/>
                </a:solidFill>
              </a:rPr>
              <a:t>General manager</a:t>
            </a:r>
          </a:p>
          <a:p>
            <a:pPr lvl="1">
              <a:defRPr/>
            </a:pPr>
            <a:r>
              <a:rPr lang="en-US" sz="1700" dirty="0" smtClean="0">
                <a:solidFill>
                  <a:prstClr val="black"/>
                </a:solidFill>
              </a:rPr>
              <a:t>“may refuse to grant any permit”</a:t>
            </a:r>
          </a:p>
          <a:p>
            <a:pPr lvl="2">
              <a:defRPr/>
            </a:pPr>
            <a:r>
              <a:rPr lang="en-US" sz="1300" dirty="0" smtClean="0">
                <a:solidFill>
                  <a:prstClr val="black"/>
                </a:solidFill>
              </a:rPr>
              <a:t>No rules (C125)</a:t>
            </a:r>
          </a:p>
          <a:p>
            <a:pPr lvl="2">
              <a:defRPr/>
            </a:pPr>
            <a:r>
              <a:rPr lang="en-US" sz="1300" dirty="0" smtClean="0">
                <a:solidFill>
                  <a:prstClr val="black"/>
                </a:solidFill>
              </a:rPr>
              <a:t>Unfettered discretion (C128)</a:t>
            </a:r>
          </a:p>
          <a:p>
            <a:pPr lvl="2">
              <a:buNone/>
              <a:defRPr/>
            </a:pPr>
            <a:endParaRPr lang="en-US" sz="1300" dirty="0" smtClean="0">
              <a:solidFill>
                <a:prstClr val="black"/>
              </a:solidFill>
            </a:endParaRPr>
          </a:p>
          <a:p>
            <a:pPr>
              <a:defRPr/>
            </a:pPr>
            <a:r>
              <a:rPr lang="en-US" sz="1900" dirty="0" smtClean="0">
                <a:solidFill>
                  <a:prstClr val="black"/>
                </a:solidFill>
              </a:rPr>
              <a:t>Moral police</a:t>
            </a:r>
          </a:p>
          <a:p>
            <a:pPr lvl="1">
              <a:defRPr/>
            </a:pPr>
            <a:r>
              <a:rPr lang="en-US" sz="1700" dirty="0" smtClean="0">
                <a:solidFill>
                  <a:prstClr val="black"/>
                </a:solidFill>
              </a:rPr>
              <a:t>Liquor</a:t>
            </a:r>
          </a:p>
          <a:p>
            <a:pPr lvl="1">
              <a:defRPr/>
            </a:pPr>
            <a:r>
              <a:rPr lang="en-US" sz="1700" dirty="0" smtClean="0">
                <a:solidFill>
                  <a:prstClr val="black"/>
                </a:solidFill>
              </a:rPr>
              <a:t>Religious offense</a:t>
            </a:r>
          </a:p>
          <a:p>
            <a:pPr lvl="1">
              <a:buNone/>
              <a:defRPr/>
            </a:pPr>
            <a:endParaRPr lang="en-US" sz="1900" dirty="0" smtClean="0">
              <a:solidFill>
                <a:prstClr val="black"/>
              </a:solidFill>
            </a:endParaRPr>
          </a:p>
          <a:p>
            <a:pPr>
              <a:defRPr/>
            </a:pPr>
            <a:r>
              <a:rPr lang="en-US" sz="1900" dirty="0" smtClean="0">
                <a:solidFill>
                  <a:prstClr val="black"/>
                </a:solidFill>
              </a:rPr>
              <a:t>Treason (seditious libel) (C113)</a:t>
            </a:r>
          </a:p>
          <a:p>
            <a:pPr>
              <a:buNone/>
              <a:defRPr/>
            </a:pPr>
            <a:endParaRPr lang="en-US" sz="1900" dirty="0" smtClean="0">
              <a:solidFill>
                <a:prstClr val="black"/>
              </a:solidFill>
            </a:endParaRPr>
          </a:p>
          <a:p>
            <a:pPr>
              <a:defRPr/>
            </a:pPr>
            <a:r>
              <a:rPr lang="en-US" sz="1900" dirty="0" smtClean="0">
                <a:solidFill>
                  <a:prstClr val="black"/>
                </a:solidFill>
              </a:rPr>
              <a:t>Administrative (not (quasi-)judicial) (C125)</a:t>
            </a:r>
          </a:p>
          <a:p>
            <a:pPr lvl="1">
              <a:defRPr/>
            </a:pPr>
            <a:r>
              <a:rPr lang="en-US" sz="1500" dirty="0" smtClean="0">
                <a:solidFill>
                  <a:prstClr val="black"/>
                </a:solidFill>
              </a:rPr>
              <a:t>Administrative tribunals based their “decisions and orders, not on legal rights and liabilities, but on policy and expediency.” (C126)</a:t>
            </a:r>
          </a:p>
          <a:p>
            <a:pPr lvl="1">
              <a:defRPr/>
            </a:pPr>
            <a:r>
              <a:rPr lang="en-US" sz="1500" dirty="0" smtClean="0">
                <a:solidFill>
                  <a:prstClr val="black"/>
                </a:solidFill>
              </a:rPr>
              <a:t>“law unto itself” (C126)</a:t>
            </a:r>
          </a:p>
          <a:p>
            <a:pPr lvl="1">
              <a:buNone/>
              <a:defRPr/>
            </a:pPr>
            <a:endParaRPr lang="en-US" sz="1500" dirty="0" smtClean="0">
              <a:solidFill>
                <a:prstClr val="black"/>
              </a:solidFill>
            </a:endParaRPr>
          </a:p>
          <a:p>
            <a:pPr>
              <a:defRPr/>
            </a:pPr>
            <a:r>
              <a:rPr lang="en-US" sz="1900" dirty="0" smtClean="0">
                <a:solidFill>
                  <a:prstClr val="black"/>
                </a:solidFill>
              </a:rPr>
              <a:t>Justice of the Peace (C130)</a:t>
            </a:r>
          </a:p>
          <a:p>
            <a:pPr lvl="1">
              <a:defRPr/>
            </a:pPr>
            <a:r>
              <a:rPr lang="en-US" sz="1500" dirty="0" smtClean="0">
                <a:solidFill>
                  <a:prstClr val="black"/>
                </a:solidFill>
              </a:rPr>
              <a:t>Judicial police power (e.g., common law misdemeanor)</a:t>
            </a:r>
            <a:endParaRPr lang="en-US" sz="1100" dirty="0" smtClean="0">
              <a:solidFill>
                <a:prstClr val="black"/>
              </a:solidFill>
            </a:endParaRP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Roncarelli</a:t>
            </a:r>
            <a:r>
              <a:rPr lang="en-US" dirty="0" smtClean="0"/>
              <a:t>: Maxim of Police Maxim</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dirty="0" smtClean="0"/>
              <a:t>[</a:t>
            </a:r>
            <a:r>
              <a:rPr lang="en-US" dirty="0" err="1" smtClean="0"/>
              <a:t>T]here</a:t>
            </a:r>
            <a:r>
              <a:rPr lang="en-US" dirty="0" smtClean="0"/>
              <a:t> would be an end of the commission of the peace, for no man would act therein.  Indeed he is answerable to the public if he misbehaves himself, and </a:t>
            </a:r>
            <a:r>
              <a:rPr lang="en-US" dirty="0" err="1" smtClean="0"/>
              <a:t>wilfully</a:t>
            </a:r>
            <a:r>
              <a:rPr lang="en-US" dirty="0" smtClean="0"/>
              <a:t>, knowingly and maliciously injures or oppresses the King’s subjects, under </a:t>
            </a:r>
            <a:r>
              <a:rPr lang="en-US" dirty="0" err="1" smtClean="0"/>
              <a:t>colour</a:t>
            </a:r>
            <a:r>
              <a:rPr lang="en-US" dirty="0" smtClean="0"/>
              <a:t> of his office, and contrary to law: but he cannot be answerable to every individual… Every plaintiff in an action must have an antecedent right to bring it; the plaintiff here has no right to have a </a:t>
            </a:r>
            <a:r>
              <a:rPr lang="en-US" dirty="0" err="1" smtClean="0"/>
              <a:t>licence</a:t>
            </a:r>
            <a:r>
              <a:rPr lang="en-US" dirty="0" smtClean="0"/>
              <a:t>, unless the justices think proper to grant it, therefore he can have no right of action against the justices for refusing it. (C130)</a:t>
            </a: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assett v. Gottschall (Roncarelli) 1_Page_1.tiff"/>
          <p:cNvPicPr>
            <a:picLocks noChangeAspect="1"/>
          </p:cNvPicPr>
          <p:nvPr/>
        </p:nvPicPr>
        <p:blipFill>
          <a:blip r:embed="rId2"/>
          <a:stretch>
            <a:fillRect/>
          </a:stretch>
        </p:blipFill>
        <p:spPr>
          <a:xfrm>
            <a:off x="1504687" y="396846"/>
            <a:ext cx="6989359" cy="6224213"/>
          </a:xfrm>
          <a:prstGeom prst="rect">
            <a:avLst/>
          </a:prstGeom>
        </p:spPr>
      </p:pic>
      <p:pic>
        <p:nvPicPr>
          <p:cNvPr id="3" name="Picture 2" descr="blackstone.jpg"/>
          <p:cNvPicPr>
            <a:picLocks noChangeAspect="1"/>
          </p:cNvPicPr>
          <p:nvPr/>
        </p:nvPicPr>
        <p:blipFill>
          <a:blip r:embed="rId3"/>
          <a:stretch>
            <a:fillRect/>
          </a:stretch>
        </p:blipFill>
        <p:spPr>
          <a:xfrm>
            <a:off x="0" y="0"/>
            <a:ext cx="1454053" cy="2070861"/>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ssett v. Gottschall (Roncarelli) 2(1).png"/>
          <p:cNvPicPr>
            <a:picLocks noChangeAspect="1"/>
          </p:cNvPicPr>
          <p:nvPr/>
        </p:nvPicPr>
        <p:blipFill>
          <a:blip r:embed="rId2"/>
          <a:stretch>
            <a:fillRect/>
          </a:stretch>
        </p:blipFill>
        <p:spPr>
          <a:xfrm>
            <a:off x="0" y="191115"/>
            <a:ext cx="9144000" cy="647577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ssett v. Gottschall (Roncarelli) 2(2).png"/>
          <p:cNvPicPr>
            <a:picLocks noChangeAspect="1"/>
          </p:cNvPicPr>
          <p:nvPr/>
        </p:nvPicPr>
        <p:blipFill>
          <a:blip r:embed="rId2"/>
          <a:stretch>
            <a:fillRect/>
          </a:stretch>
        </p:blipFill>
        <p:spPr>
          <a:xfrm>
            <a:off x="594974" y="-27612"/>
            <a:ext cx="7954051"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Roncarelli</a:t>
            </a:r>
            <a:r>
              <a:rPr lang="en-US" dirty="0" smtClean="0"/>
              <a:t>: Law</a:t>
            </a:r>
            <a:endParaRPr lang="en-US" dirty="0"/>
          </a:p>
        </p:txBody>
      </p:sp>
      <p:sp>
        <p:nvSpPr>
          <p:cNvPr id="3" name="Content Placeholder 2"/>
          <p:cNvSpPr>
            <a:spLocks noGrp="1"/>
          </p:cNvSpPr>
          <p:nvPr>
            <p:ph idx="1"/>
          </p:nvPr>
        </p:nvSpPr>
        <p:spPr/>
        <p:txBody>
          <a:bodyPr numCol="2">
            <a:normAutofit fontScale="70000" lnSpcReduction="20000"/>
          </a:bodyPr>
          <a:lstStyle/>
          <a:p>
            <a:pPr>
              <a:defRPr/>
            </a:pPr>
            <a:r>
              <a:rPr lang="en-US" dirty="0" smtClean="0">
                <a:solidFill>
                  <a:prstClr val="black"/>
                </a:solidFill>
              </a:rPr>
              <a:t>Citizen (R37, 42)</a:t>
            </a:r>
          </a:p>
          <a:p>
            <a:pPr>
              <a:defRPr/>
            </a:pPr>
            <a:r>
              <a:rPr lang="en-US" dirty="0" smtClean="0">
                <a:solidFill>
                  <a:prstClr val="black"/>
                </a:solidFill>
              </a:rPr>
              <a:t>Legal redress (R37)</a:t>
            </a:r>
          </a:p>
          <a:p>
            <a:pPr>
              <a:defRPr/>
            </a:pPr>
            <a:r>
              <a:rPr lang="en-US" dirty="0" smtClean="0">
                <a:solidFill>
                  <a:prstClr val="black"/>
                </a:solidFill>
              </a:rPr>
              <a:t>Reliance (dependence) (R39)</a:t>
            </a:r>
          </a:p>
          <a:p>
            <a:pPr lvl="1">
              <a:defRPr/>
            </a:pPr>
            <a:r>
              <a:rPr lang="en-US" dirty="0" smtClean="0">
                <a:solidFill>
                  <a:prstClr val="black"/>
                </a:solidFill>
              </a:rPr>
              <a:t>From police to law; from privilege to right</a:t>
            </a:r>
          </a:p>
          <a:p>
            <a:pPr>
              <a:defRPr/>
            </a:pPr>
            <a:r>
              <a:rPr lang="en-US" dirty="0" smtClean="0">
                <a:solidFill>
                  <a:prstClr val="black"/>
                </a:solidFill>
              </a:rPr>
              <a:t>Commission’s “duty to serve [statutory] purposes and those only” (R40)</a:t>
            </a:r>
          </a:p>
          <a:p>
            <a:pPr>
              <a:defRPr/>
            </a:pPr>
            <a:r>
              <a:rPr lang="en-US" dirty="0" smtClean="0">
                <a:solidFill>
                  <a:prstClr val="black"/>
                </a:solidFill>
              </a:rPr>
              <a:t>Justification (in statutory language (R50)</a:t>
            </a:r>
          </a:p>
          <a:p>
            <a:pPr>
              <a:defRPr/>
            </a:pPr>
            <a:r>
              <a:rPr lang="en-US" dirty="0" smtClean="0">
                <a:solidFill>
                  <a:prstClr val="black"/>
                </a:solidFill>
              </a:rPr>
              <a:t>“Absolute and untrammeled ‘discretion’; unlimited arbitrary power exercisable for any purpose, however capricious or irrelevant, regardless of the nature or purpose of the statute” (R40)</a:t>
            </a:r>
          </a:p>
          <a:p>
            <a:pPr>
              <a:defRPr/>
            </a:pPr>
            <a:r>
              <a:rPr lang="en-US" dirty="0" smtClean="0">
                <a:solidFill>
                  <a:prstClr val="black"/>
                </a:solidFill>
              </a:rPr>
              <a:t>“A tribunal that dispenses justice, i.e., every judicial tribunal, is concerned with legal rights and liabilities, which means rights and liabilities conferred or imposed by ‘law’; and ‘law’ means statute or long-settled principles.  These legal rights and liabilities are treated by a judicial tribunal as pre-existing…” (C126)</a:t>
            </a:r>
          </a:p>
          <a:p>
            <a:pPr>
              <a:defRPr/>
            </a:pPr>
            <a:r>
              <a:rPr lang="en-US" dirty="0" smtClean="0">
                <a:solidFill>
                  <a:prstClr val="black"/>
                </a:solidFill>
              </a:rPr>
              <a:t>(quasi-)judicial</a:t>
            </a:r>
          </a:p>
          <a:p>
            <a:pPr>
              <a:defRPr/>
            </a:pPr>
            <a:r>
              <a:rPr lang="en-US" dirty="0" smtClean="0">
                <a:solidFill>
                  <a:prstClr val="black"/>
                </a:solidFill>
              </a:rPr>
              <a:t>Good faith (mistake)</a:t>
            </a:r>
          </a:p>
          <a:p>
            <a:pPr>
              <a:defRPr/>
            </a:pPr>
            <a:endParaRPr lang="en-US" dirty="0" smtClean="0">
              <a:solidFill>
                <a:prstClr val="black"/>
              </a:solidFill>
            </a:endParaRPr>
          </a:p>
        </p:txBody>
      </p:sp>
      <p:pic>
        <p:nvPicPr>
          <p:cNvPr id="5" name="Picture 4" descr="rand picture.jpg"/>
          <p:cNvPicPr>
            <a:picLocks noChangeAspect="1"/>
          </p:cNvPicPr>
          <p:nvPr/>
        </p:nvPicPr>
        <p:blipFill>
          <a:blip r:embed="rId2"/>
          <a:stretch>
            <a:fillRect/>
          </a:stretch>
        </p:blipFill>
        <p:spPr>
          <a:xfrm>
            <a:off x="7817650" y="5195641"/>
            <a:ext cx="1326350" cy="1662359"/>
          </a:xfrm>
          <a:prstGeom prst="rect">
            <a:avLst/>
          </a:prstGeom>
        </p:spPr>
      </p:pic>
      <p:pic>
        <p:nvPicPr>
          <p:cNvPr id="6" name="Picture 5" descr="rand ivan.jpg"/>
          <p:cNvPicPr>
            <a:picLocks noChangeAspect="1"/>
          </p:cNvPicPr>
          <p:nvPr/>
        </p:nvPicPr>
        <p:blipFill>
          <a:blip r:embed="rId3"/>
          <a:stretch>
            <a:fillRect/>
          </a:stretch>
        </p:blipFill>
        <p:spPr>
          <a:xfrm>
            <a:off x="0" y="1043"/>
            <a:ext cx="1104391" cy="1599157"/>
          </a:xfrm>
          <a:prstGeom prst="rect">
            <a:avLst/>
          </a:prstGeom>
        </p:spPr>
      </p:pic>
      <p:cxnSp>
        <p:nvCxnSpPr>
          <p:cNvPr id="8" name="Straight Connector 7"/>
          <p:cNvCxnSpPr/>
          <p:nvPr/>
        </p:nvCxnSpPr>
        <p:spPr>
          <a:xfrm rot="16200000" flipH="1">
            <a:off x="7649646" y="5363645"/>
            <a:ext cx="1662359" cy="132635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5400000" flipH="1" flipV="1">
            <a:off x="7649646" y="5363646"/>
            <a:ext cx="1662359" cy="132635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2585</TotalTime>
  <Words>1896</Words>
  <Application>Microsoft Macintosh PowerPoint</Application>
  <PresentationFormat>On-screen Show (4:3)</PresentationFormat>
  <Paragraphs>154</Paragraphs>
  <Slides>20</Slides>
  <Notes>4</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Administrative Law </vt:lpstr>
      <vt:lpstr>Roncarelli v. Duplessis</vt:lpstr>
      <vt:lpstr>Roncarelli: Administrative Law in Miniature</vt:lpstr>
      <vt:lpstr>Roncarelli: Police</vt:lpstr>
      <vt:lpstr>Roncarelli: Maxim of Police Maxim</vt:lpstr>
      <vt:lpstr>PowerPoint Presentation</vt:lpstr>
      <vt:lpstr>PowerPoint Presentation</vt:lpstr>
      <vt:lpstr>PowerPoint Presentation</vt:lpstr>
      <vt:lpstr>Roncarelli: Law</vt:lpstr>
      <vt:lpstr>Roncarelli: Rule of Law Rule</vt:lpstr>
      <vt:lpstr>Alcoholic Liquor Act, R.S.Q. 1941,  c. 255</vt:lpstr>
      <vt:lpstr>Liquor Act</vt:lpstr>
      <vt:lpstr>Liquor Act</vt:lpstr>
      <vt:lpstr>Liquor Act</vt:lpstr>
      <vt:lpstr>Civil Code of Lower Canada</vt:lpstr>
      <vt:lpstr>Code of Civil Procedure</vt:lpstr>
      <vt:lpstr>Complexification 1</vt:lpstr>
      <vt:lpstr>Complexification 2</vt:lpstr>
      <vt:lpstr>Complexification 3</vt:lpstr>
      <vt:lpstr>Rule of Law? </vt:lpstr>
    </vt:vector>
  </TitlesOfParts>
  <Company>Law</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Administrative Law </dc:title>
  <dc:creator>Markus Dubber</dc:creator>
  <cp:lastModifiedBy>Markus Dubber</cp:lastModifiedBy>
  <cp:revision>479</cp:revision>
  <dcterms:created xsi:type="dcterms:W3CDTF">2011-12-23T18:43:47Z</dcterms:created>
  <dcterms:modified xsi:type="dcterms:W3CDTF">2013-01-31T13:30:33Z</dcterms:modified>
</cp:coreProperties>
</file>