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5" autoAdjust="0"/>
    <p:restoredTop sz="86371" autoAdjust="0"/>
  </p:normalViewPr>
  <p:slideViewPr>
    <p:cSldViewPr snapToGrid="0" snapToObjects="1">
      <p:cViewPr varScale="1">
        <p:scale>
          <a:sx n="75" d="100"/>
          <a:sy n="75" d="100"/>
        </p:scale>
        <p:origin x="-120" y="-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0D995-D46F-7946-9A60-16EB8FE4EC05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5FACA-7EA6-C841-A96F-1E38BE8F92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644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5FACA-7EA6-C841-A96F-1E38BE8F927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45FACA-7EA6-C841-A96F-1E38BE8F927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EE33A-CC7D-6C40-9271-971885ED3D6B}" type="datetimeFigureOut">
              <a:rPr lang="en-US" smtClean="0"/>
              <a:pPr/>
              <a:t>1/31/13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B4C1B-3D69-C141-BA4E-713A1D2047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Administrative Law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Markus </a:t>
            </a:r>
            <a:r>
              <a:rPr lang="en-US" smtClean="0"/>
              <a:t>Dubber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Administrative Law in Action: Crime Victim Compensation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465" y="1600201"/>
            <a:ext cx="8752287" cy="498513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1600" dirty="0" smtClean="0"/>
              <a:t>Compensation for Victims of Crime Act, 1971</a:t>
            </a:r>
            <a:endParaRPr lang="en-GB" sz="1600" dirty="0" smtClean="0"/>
          </a:p>
          <a:p>
            <a:pPr>
              <a:buNone/>
            </a:pPr>
            <a:r>
              <a:rPr lang="en-GB" sz="1600" dirty="0" smtClean="0"/>
              <a:t>5.  Where any person is injured or killed by any act or omission in Ontario of any other person occurring in or resulting from,</a:t>
            </a:r>
            <a:r>
              <a:rPr lang="en-US" sz="1600" dirty="0" smtClean="0"/>
              <a:t> </a:t>
            </a:r>
            <a:r>
              <a:rPr lang="en-GB" sz="1600" dirty="0" smtClean="0"/>
              <a:t>(a) the commission of a crime of violence …,</a:t>
            </a:r>
            <a:r>
              <a:rPr lang="en-US" sz="1600" dirty="0" smtClean="0"/>
              <a:t> </a:t>
            </a:r>
            <a:r>
              <a:rPr lang="en-GB" sz="1600" dirty="0" smtClean="0"/>
              <a:t>the Board, on application </a:t>
            </a:r>
            <a:r>
              <a:rPr lang="en-GB" sz="1600" dirty="0" err="1" smtClean="0"/>
              <a:t>therefor</a:t>
            </a:r>
            <a:r>
              <a:rPr lang="en-GB" sz="1600" dirty="0" smtClean="0"/>
              <a:t>, may make an order that it, in its discretion exercised in accordance with this Act, considers proper for the payment of compensation to,</a:t>
            </a:r>
            <a:r>
              <a:rPr lang="en-US" sz="1600" dirty="0" smtClean="0"/>
              <a:t> </a:t>
            </a:r>
            <a:r>
              <a:rPr lang="en-GB" sz="1600" dirty="0" smtClean="0"/>
              <a:t>(</a:t>
            </a:r>
            <a:r>
              <a:rPr lang="en-GB" sz="1600" dirty="0" err="1" smtClean="0"/>
              <a:t>d</a:t>
            </a:r>
            <a:r>
              <a:rPr lang="en-GB" sz="1600" dirty="0" smtClean="0"/>
              <a:t>) the victim ….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12.  All hearings shall be held in public except where, in the opinion of the Board, it is necessary to hold a hearing that is closed to the public …</a:t>
            </a:r>
          </a:p>
          <a:p>
            <a:pPr>
              <a:buNone/>
            </a:pPr>
            <a:r>
              <a:rPr lang="en-US" sz="1600" dirty="0" smtClean="0"/>
              <a:t>13.(1)  The Board may make an order prohibiting the publication of any report or account of the whole or any part of the evidence at a hearing where the Board considers it necessary … (2)  Any person who publishes a report or account of any evidence at a hearing contrary to an order of the Board under subsection (1) is guilty of an offence and on conviction is liable to a fine of not more than $5,000 or to imprisonment for a term of not more than one year, or to both. </a:t>
            </a:r>
          </a:p>
          <a:p>
            <a:pPr>
              <a:buNone/>
            </a:pPr>
            <a:r>
              <a:rPr lang="en-US" sz="1600" dirty="0" smtClean="0"/>
              <a:t>17.(1)  In determining whether to make an order for compensation and the amount thereof, the Board shall have regard to all relevant circumstances, including any </a:t>
            </a:r>
            <a:r>
              <a:rPr lang="en-US" sz="1600" dirty="0" err="1" smtClean="0"/>
              <a:t>behaviour</a:t>
            </a:r>
            <a:r>
              <a:rPr lang="en-US" sz="1600" dirty="0" smtClean="0"/>
              <a:t> of the victim that may have directly or indirectly contributed to his or her injury or death.</a:t>
            </a:r>
          </a:p>
          <a:p>
            <a:pPr>
              <a:buNone/>
            </a:pPr>
            <a:r>
              <a:rPr lang="en-US" sz="1600" dirty="0" smtClean="0"/>
              <a:t>23.  [A] decision of the Board is final except that an appeal lies to the Divisional Court from any decision of the Board on any question of law. </a:t>
            </a:r>
          </a:p>
          <a:p>
            <a:pPr>
              <a:buNone/>
            </a:pPr>
            <a:r>
              <a:rPr lang="en-US" sz="1600" dirty="0" smtClean="0"/>
              <a:t>28.  The Lieutenant Governor in Council may make regulations, (a)  prescribing rules of practice and procedure in respect of applications to the Board and proceedings of the Board;  … (</a:t>
            </a:r>
            <a:r>
              <a:rPr lang="en-US" sz="1600" dirty="0" err="1" smtClean="0"/>
              <a:t>d</a:t>
            </a:r>
            <a:r>
              <a:rPr lang="en-US" sz="1600" dirty="0" smtClean="0"/>
              <a:t>)  respecting any matter necessary or advisable to carry out effectively the intent and purpose of this Act.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Victim Compensation: The Problem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/>
            <a:r>
              <a:rPr lang="en-US" dirty="0" smtClean="0"/>
              <a:t>What is the purpose?</a:t>
            </a:r>
          </a:p>
          <a:p>
            <a:pPr marL="971550" lvl="1" indent="-571500"/>
            <a:r>
              <a:rPr lang="en-US" dirty="0" smtClean="0"/>
              <a:t>Compensation for Victims of Crime Act?</a:t>
            </a:r>
          </a:p>
          <a:p>
            <a:pPr marL="971550" lvl="1" indent="-571500"/>
            <a:endParaRPr lang="en-US" dirty="0" smtClean="0"/>
          </a:p>
          <a:p>
            <a:pPr marL="571500" indent="-571500"/>
            <a:r>
              <a:rPr lang="en-US" dirty="0" smtClean="0"/>
              <a:t>Need (what?) (</a:t>
            </a:r>
            <a:r>
              <a:rPr lang="en-US" dirty="0" err="1" smtClean="0"/>
              <a:t>McMurtry</a:t>
            </a:r>
            <a:r>
              <a:rPr lang="en-US" dirty="0" smtClean="0"/>
              <a:t> Report)</a:t>
            </a:r>
          </a:p>
          <a:p>
            <a:pPr marL="1371600" lvl="2" indent="-571500">
              <a:buNone/>
            </a:pP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financial assistance, </a:t>
            </a:r>
          </a:p>
          <a:p>
            <a:pPr marL="1371600" lvl="2" indent="-571500">
              <a:buNone/>
            </a:pPr>
            <a:r>
              <a:rPr lang="en-US" dirty="0" smtClean="0"/>
              <a:t>(ii) </a:t>
            </a:r>
            <a:r>
              <a:rPr lang="en-US" dirty="0" err="1" smtClean="0"/>
              <a:t>counselling</a:t>
            </a:r>
            <a:r>
              <a:rPr lang="en-US" dirty="0" smtClean="0"/>
              <a:t>, </a:t>
            </a:r>
          </a:p>
          <a:p>
            <a:pPr marL="1371600" lvl="2" indent="-571500">
              <a:buNone/>
            </a:pPr>
            <a:r>
              <a:rPr lang="en-US" dirty="0" smtClean="0"/>
              <a:t>(iii) acknowledgment of victimization, </a:t>
            </a:r>
          </a:p>
          <a:p>
            <a:pPr marL="1371600" lvl="2" indent="-571500">
              <a:buNone/>
            </a:pPr>
            <a:r>
              <a:rPr lang="en-US" dirty="0" smtClean="0"/>
              <a:t>(iv) an opportunity to relate what happened to an official decision-maker, and </a:t>
            </a:r>
          </a:p>
          <a:p>
            <a:pPr marL="1371600" lvl="2" indent="-571500">
              <a:buNone/>
            </a:pPr>
            <a:r>
              <a:rPr lang="en-US" dirty="0" smtClean="0"/>
              <a:t>(</a:t>
            </a:r>
            <a:r>
              <a:rPr lang="en-US" dirty="0" err="1" smtClean="0"/>
              <a:t>v</a:t>
            </a:r>
            <a:r>
              <a:rPr lang="en-US" dirty="0" smtClean="0"/>
              <a:t>) individual assistance in navigating through the network of victim services and programs.</a:t>
            </a:r>
          </a:p>
          <a:p>
            <a:pPr marL="571500" indent="-57150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71500" indent="-571500"/>
            <a:r>
              <a:rPr lang="en-US" dirty="0" smtClean="0"/>
              <a:t>Policy Rationales (why?) (</a:t>
            </a:r>
            <a:r>
              <a:rPr lang="en-US" dirty="0" err="1" smtClean="0"/>
              <a:t>McMurtry</a:t>
            </a:r>
            <a:r>
              <a:rPr lang="en-US" dirty="0" smtClean="0"/>
              <a:t> cont’d)</a:t>
            </a:r>
          </a:p>
          <a:p>
            <a:pPr lvl="1">
              <a:buNone/>
            </a:pPr>
            <a:r>
              <a:rPr lang="en-US" dirty="0" smtClean="0"/>
              <a:t>(a) Criminal injuries financial assistance reflects society’s compassion for innocent victims and a collective desire to help those who have been harmed as a result of violent crime. 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b</a:t>
            </a:r>
            <a:r>
              <a:rPr lang="en-US" dirty="0" smtClean="0"/>
              <a:t>) Governments fund a number of programs that are designed to promote the welfare of its citizenry and financial assistance for victims of violent crime is a reasonable extension of these kinds of state funded programs. </a:t>
            </a:r>
          </a:p>
          <a:p>
            <a:pPr lvl="1">
              <a:buNone/>
            </a:pPr>
            <a:r>
              <a:rPr lang="en-US" dirty="0" smtClean="0"/>
              <a:t>(</a:t>
            </a:r>
            <a:r>
              <a:rPr lang="en-US" dirty="0" err="1" smtClean="0"/>
              <a:t>c</a:t>
            </a:r>
            <a:r>
              <a:rPr lang="en-US" dirty="0" smtClean="0"/>
              <a:t>) Similarly, governments provide several insurance-like programs such as health care insurance, unemployment insurance and workplace injury insurance that spread certain inevitable risks in society. Victim financial assistance is seen, again, as a reasonable extension of these kinds of programs.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Who?</a:t>
            </a:r>
          </a:p>
          <a:p>
            <a:pPr lvl="1"/>
            <a:r>
              <a:rPr lang="en-US" dirty="0" smtClean="0"/>
              <a:t>Courts (criminal law; restitution)</a:t>
            </a:r>
          </a:p>
          <a:p>
            <a:pPr lvl="1"/>
            <a:r>
              <a:rPr lang="en-US" dirty="0" smtClean="0"/>
              <a:t>Administrative body</a:t>
            </a:r>
          </a:p>
          <a:p>
            <a:pPr lvl="2"/>
            <a:r>
              <a:rPr lang="en-US" dirty="0" smtClean="0"/>
              <a:t>Board, commission, tribunal </a:t>
            </a:r>
          </a:p>
          <a:p>
            <a:pPr lvl="1"/>
            <a:r>
              <a:rPr lang="en-US" dirty="0" smtClean="0"/>
              <a:t>No one (private law)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Courts I: R. </a:t>
            </a:r>
            <a:r>
              <a:rPr lang="en-US" dirty="0" err="1" smtClean="0"/>
              <a:t>v</a:t>
            </a:r>
            <a:r>
              <a:rPr lang="en-US" dirty="0" smtClean="0"/>
              <a:t>. </a:t>
            </a:r>
            <a:r>
              <a:rPr lang="en-US" dirty="0" err="1" smtClean="0"/>
              <a:t>Cuerrier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Public law (?); “victim” as witness (“offender” as defendant)</a:t>
            </a:r>
          </a:p>
          <a:p>
            <a:r>
              <a:rPr lang="en-US" dirty="0" smtClean="0"/>
              <a:t>Sexual assault: crime; failure to reveal HIV status</a:t>
            </a:r>
          </a:p>
          <a:p>
            <a:pPr lvl="1"/>
            <a:r>
              <a:rPr lang="en-US" dirty="0" smtClean="0"/>
              <a:t>Consent?</a:t>
            </a:r>
          </a:p>
          <a:p>
            <a:pPr lvl="2"/>
            <a:r>
              <a:rPr lang="en-US" dirty="0" smtClean="0"/>
              <a:t>Vitiated by fraud?</a:t>
            </a:r>
          </a:p>
          <a:p>
            <a:r>
              <a:rPr lang="en-US" dirty="0" smtClean="0"/>
              <a:t>L’H-D</a:t>
            </a:r>
          </a:p>
          <a:p>
            <a:pPr lvl="1"/>
            <a:r>
              <a:rPr lang="en-US" dirty="0" smtClean="0"/>
              <a:t>No: Fraud = fraud</a:t>
            </a:r>
          </a:p>
          <a:p>
            <a:r>
              <a:rPr lang="en-US" dirty="0" smtClean="0"/>
              <a:t>Cory</a:t>
            </a:r>
          </a:p>
          <a:p>
            <a:pPr lvl="1"/>
            <a:r>
              <a:rPr lang="en-US" dirty="0" smtClean="0"/>
              <a:t>No: Fraud if dishonesty &amp; deprivation (commercial law)</a:t>
            </a:r>
          </a:p>
          <a:p>
            <a:r>
              <a:rPr lang="en-US" dirty="0" err="1" smtClean="0"/>
              <a:t>McLachlin</a:t>
            </a:r>
            <a:endParaRPr lang="en-US" dirty="0" smtClean="0"/>
          </a:p>
          <a:p>
            <a:pPr lvl="1"/>
            <a:r>
              <a:rPr lang="en-US" dirty="0" smtClean="0"/>
              <a:t>No: Fraud if venereal disease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Courts II: N.C. </a:t>
            </a:r>
            <a:r>
              <a:rPr lang="en-US" dirty="0" err="1" smtClean="0"/>
              <a:t>v</a:t>
            </a:r>
            <a:r>
              <a:rPr lang="en-US" dirty="0" smtClean="0"/>
              <a:t>. W.R.B.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law (no one?); “victim” as plaintiff; “offender” as defendant</a:t>
            </a:r>
          </a:p>
          <a:p>
            <a:r>
              <a:rPr lang="en-US" dirty="0" smtClean="0"/>
              <a:t>Sexual assault: tort</a:t>
            </a:r>
          </a:p>
          <a:p>
            <a:r>
              <a:rPr lang="en-US" dirty="0" smtClean="0"/>
              <a:t>Damages</a:t>
            </a:r>
          </a:p>
          <a:p>
            <a:pPr lvl="1"/>
            <a:r>
              <a:rPr lang="en-US" dirty="0" smtClean="0"/>
              <a:t>Harm: mental distress, anguish, dignity, self-esteem</a:t>
            </a:r>
          </a:p>
          <a:p>
            <a:r>
              <a:rPr lang="en-US" dirty="0" smtClean="0"/>
              <a:t>Punitive (exemplary) vs. aggravated vs. compensatory (general) damages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Administration: Jane Doe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Public law: “victim” as claimant; “offender” as participant</a:t>
            </a:r>
          </a:p>
          <a:p>
            <a:r>
              <a:rPr lang="en-US" dirty="0" smtClean="0"/>
              <a:t>Sexual assault: crime (HIV nondisclosure) (= criminal injury </a:t>
            </a:r>
            <a:r>
              <a:rPr lang="en-US" smtClean="0"/>
              <a:t>for CICB compensation claim)</a:t>
            </a:r>
          </a:p>
          <a:p>
            <a:r>
              <a:rPr lang="en-US" dirty="0" smtClean="0"/>
              <a:t>Offender dies of AIDS</a:t>
            </a:r>
          </a:p>
          <a:p>
            <a:r>
              <a:rPr lang="en-US" dirty="0" smtClean="0"/>
              <a:t>Direct or indirect contribution? (</a:t>
            </a:r>
            <a:r>
              <a:rPr lang="en-US" dirty="0" err="1" smtClean="0"/>
              <a:t>s</a:t>
            </a:r>
            <a:r>
              <a:rPr lang="en-US" dirty="0" smtClean="0"/>
              <a:t>. 17)</a:t>
            </a:r>
          </a:p>
          <a:p>
            <a:pPr lvl="1"/>
            <a:r>
              <a:rPr lang="en-US" dirty="0" smtClean="0"/>
              <a:t>Yes: reduce from max 25k to 15k</a:t>
            </a:r>
          </a:p>
          <a:p>
            <a:r>
              <a:rPr lang="en-US" dirty="0" smtClean="0"/>
              <a:t>Court: overturns CICB and awards full 25k</a:t>
            </a:r>
          </a:p>
          <a:p>
            <a:pPr lvl="1"/>
            <a:r>
              <a:rPr lang="en-US" dirty="0" smtClean="0"/>
              <a:t>No rationale; negligible contribution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2635</TotalTime>
  <Words>536</Words>
  <Application>Microsoft Macintosh PowerPoint</Application>
  <PresentationFormat>On-screen Show (4:3)</PresentationFormat>
  <Paragraphs>58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Administrative Law </vt:lpstr>
      <vt:lpstr>Administrative Law in Action: Crime Victim Compensation </vt:lpstr>
      <vt:lpstr>Victim Compensation: The Problem </vt:lpstr>
      <vt:lpstr>The Problem (cont’d)</vt:lpstr>
      <vt:lpstr>The Solution</vt:lpstr>
      <vt:lpstr>Courts I: R. v. Cuerrier</vt:lpstr>
      <vt:lpstr>Courts II: N.C. v. W.R.B.</vt:lpstr>
      <vt:lpstr>Administration: Jane Doe</vt:lpstr>
    </vt:vector>
  </TitlesOfParts>
  <Company>Law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Administrative Law </dc:title>
  <dc:creator>Markus Dubber</dc:creator>
  <cp:lastModifiedBy>Markus Dubber</cp:lastModifiedBy>
  <cp:revision>487</cp:revision>
  <cp:lastPrinted>2012-01-11T19:19:28Z</cp:lastPrinted>
  <dcterms:created xsi:type="dcterms:W3CDTF">2012-01-11T19:38:20Z</dcterms:created>
  <dcterms:modified xsi:type="dcterms:W3CDTF">2013-01-31T13:30:26Z</dcterms:modified>
</cp:coreProperties>
</file>