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sldIdLst>
    <p:sldId id="257"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94660"/>
  </p:normalViewPr>
  <p:slideViewPr>
    <p:cSldViewPr snapToGrid="0" snapToObjects="1">
      <p:cViewPr varScale="1">
        <p:scale>
          <a:sx n="87" d="100"/>
          <a:sy n="87" d="100"/>
        </p:scale>
        <p:origin x="-96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4B773E-A223-774D-BCB3-233C6521101E}" type="datetimeFigureOut">
              <a:rPr lang="en-US" smtClean="0"/>
              <a:pPr/>
              <a:t>1/3/12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73F4A2-1A43-824D-A881-6F558B315E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45FACA-7EA6-C841-A96F-1E38BE8F927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B137D4-7DB4-7F48-B7F8-E94D31AC82DE}" type="datetimeFigureOut">
              <a:rPr lang="en-US" smtClean="0"/>
              <a:pPr/>
              <a:t>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B137D4-7DB4-7F48-B7F8-E94D31AC82DE}" type="datetimeFigureOut">
              <a:rPr lang="en-US" smtClean="0"/>
              <a:pPr/>
              <a:t>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B137D4-7DB4-7F48-B7F8-E94D31AC82DE}" type="datetimeFigureOut">
              <a:rPr lang="en-US" smtClean="0"/>
              <a:pPr/>
              <a:t>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B137D4-7DB4-7F48-B7F8-E94D31AC82DE}" type="datetimeFigureOut">
              <a:rPr lang="en-US" smtClean="0"/>
              <a:pPr/>
              <a:t>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B137D4-7DB4-7F48-B7F8-E94D31AC82DE}" type="datetimeFigureOut">
              <a:rPr lang="en-US" smtClean="0"/>
              <a:pPr/>
              <a:t>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B137D4-7DB4-7F48-B7F8-E94D31AC82DE}" type="datetimeFigureOut">
              <a:rPr lang="en-US" smtClean="0"/>
              <a:pPr/>
              <a:t>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B137D4-7DB4-7F48-B7F8-E94D31AC82DE}" type="datetimeFigureOut">
              <a:rPr lang="en-US" smtClean="0"/>
              <a:pPr/>
              <a:t>1/3/12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B137D4-7DB4-7F48-B7F8-E94D31AC82DE}" type="datetimeFigureOut">
              <a:rPr lang="en-US" smtClean="0"/>
              <a:pPr/>
              <a:t>1/3/12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B137D4-7DB4-7F48-B7F8-E94D31AC82DE}" type="datetimeFigureOut">
              <a:rPr lang="en-US" smtClean="0"/>
              <a:pPr/>
              <a:t>1/3/12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B137D4-7DB4-7F48-B7F8-E94D31AC82DE}" type="datetimeFigureOut">
              <a:rPr lang="en-US" smtClean="0"/>
              <a:pPr/>
              <a:t>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B137D4-7DB4-7F48-B7F8-E94D31AC82DE}" type="datetimeFigureOut">
              <a:rPr lang="en-US" smtClean="0"/>
              <a:pPr/>
              <a:t>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18C53-3486-A542-80C0-E67F62776D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137D4-7DB4-7F48-B7F8-E94D31AC82DE}" type="datetimeFigureOut">
              <a:rPr lang="en-US" smtClean="0"/>
              <a:pPr/>
              <a:t>1/3/12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18C53-3486-A542-80C0-E67F62776D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	</a:t>
            </a:r>
            <a:endParaRPr lang="en-US" dirty="0"/>
          </a:p>
        </p:txBody>
      </p:sp>
      <p:sp>
        <p:nvSpPr>
          <p:cNvPr id="3" name="Subtitle 2"/>
          <p:cNvSpPr>
            <a:spLocks noGrp="1"/>
          </p:cNvSpPr>
          <p:nvPr>
            <p:ph type="subTitle" idx="1"/>
          </p:nvPr>
        </p:nvSpPr>
        <p:spPr/>
        <p:txBody>
          <a:bodyPr/>
          <a:lstStyle/>
          <a:p>
            <a:r>
              <a:rPr lang="en-US" dirty="0" smtClean="0"/>
              <a:t>Markus </a:t>
            </a:r>
            <a:r>
              <a:rPr lang="en-US" dirty="0" err="1" smtClean="0"/>
              <a:t>Dubber</a:t>
            </a:r>
            <a:endParaRPr lang="en-US" dirty="0" smtClean="0"/>
          </a:p>
          <a:p>
            <a:r>
              <a:rPr lang="en-US" smtClean="0"/>
              <a:t>Spring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9123"/>
          </a:xfrm>
        </p:spPr>
        <p:txBody>
          <a:bodyPr>
            <a:normAutofit fontScale="90000"/>
          </a:bodyPr>
          <a:lstStyle/>
          <a:p>
            <a:r>
              <a:rPr lang="en-US" dirty="0" smtClean="0"/>
              <a:t>Ad absurdum</a:t>
            </a:r>
            <a:endParaRPr lang="en-US" dirty="0"/>
          </a:p>
        </p:txBody>
      </p:sp>
      <p:sp>
        <p:nvSpPr>
          <p:cNvPr id="3" name="Content Placeholder 2"/>
          <p:cNvSpPr>
            <a:spLocks noGrp="1"/>
          </p:cNvSpPr>
          <p:nvPr>
            <p:ph idx="1"/>
          </p:nvPr>
        </p:nvSpPr>
        <p:spPr>
          <a:xfrm>
            <a:off x="0" y="992750"/>
            <a:ext cx="9144000" cy="5865250"/>
          </a:xfrm>
        </p:spPr>
        <p:txBody>
          <a:bodyPr>
            <a:normAutofit fontScale="70000" lnSpcReduction="20000"/>
          </a:bodyPr>
          <a:lstStyle/>
          <a:p>
            <a:pPr>
              <a:buNone/>
            </a:pPr>
            <a:r>
              <a:rPr lang="en-US" dirty="0" smtClean="0"/>
              <a:t>There are practical difficulties in the interpretation of the Act put forward by appellant's counsel.</a:t>
            </a:r>
          </a:p>
          <a:p>
            <a:pPr>
              <a:buNone/>
            </a:pPr>
            <a:r>
              <a:rPr lang="en-US" dirty="0" smtClean="0"/>
              <a:t>Any violent act by a child would be deemed to be a crime, not an accident, and compensation would be payable, while the same act committed by an adult might amount to only civil negligence or </a:t>
            </a:r>
            <a:r>
              <a:rPr lang="en-US" dirty="0" smtClean="0">
                <a:solidFill>
                  <a:srgbClr val="FF0000"/>
                </a:solidFill>
              </a:rPr>
              <a:t>pure accident</a:t>
            </a:r>
            <a:r>
              <a:rPr lang="en-US" dirty="0" smtClean="0"/>
              <a:t>. This would be contrary to the intention of the Act to compensate for crimes of [adult?] violence. [?] [</a:t>
            </a:r>
            <a:r>
              <a:rPr lang="en-US" dirty="0" smtClean="0">
                <a:solidFill>
                  <a:srgbClr val="FF0000"/>
                </a:solidFill>
              </a:rPr>
              <a:t>vs. torts?</a:t>
            </a:r>
            <a:r>
              <a:rPr lang="en-US" dirty="0" smtClean="0"/>
              <a:t>]</a:t>
            </a:r>
          </a:p>
          <a:p>
            <a:pPr>
              <a:buNone/>
            </a:pPr>
            <a:r>
              <a:rPr lang="en-US" dirty="0" smtClean="0"/>
              <a:t>Theoretically at least, compensation would be awarded not only for the usual schoolyard confrontations and accidents but also as a result of </a:t>
            </a:r>
            <a:r>
              <a:rPr lang="en-US" dirty="0" smtClean="0">
                <a:solidFill>
                  <a:srgbClr val="FF0000"/>
                </a:solidFill>
              </a:rPr>
              <a:t>innocent </a:t>
            </a:r>
            <a:r>
              <a:rPr lang="en-US" dirty="0" smtClean="0"/>
              <a:t>aggression by the youngest of infants. </a:t>
            </a:r>
          </a:p>
          <a:p>
            <a:pPr>
              <a:buNone/>
            </a:pPr>
            <a:r>
              <a:rPr lang="en-US" dirty="0" smtClean="0"/>
              <a:t>The results of a compensation order made in relation to an infant would not necessarily be benign. The infant would carry the </a:t>
            </a:r>
            <a:r>
              <a:rPr lang="en-US" dirty="0" smtClean="0">
                <a:solidFill>
                  <a:srgbClr val="FF0000"/>
                </a:solidFill>
              </a:rPr>
              <a:t>stigma of having committed a crime of violence</a:t>
            </a:r>
            <a:r>
              <a:rPr lang="en-US" dirty="0" smtClean="0"/>
              <a:t> and by </a:t>
            </a:r>
            <a:r>
              <a:rPr lang="en-US" dirty="0" err="1" smtClean="0"/>
              <a:t>s</a:t>
            </a:r>
            <a:r>
              <a:rPr lang="en-US" dirty="0" smtClean="0"/>
              <a:t>. 26(2) of the Act the Board may pursue a subrogated proceeding against the "</a:t>
            </a:r>
            <a:r>
              <a:rPr lang="en-US" dirty="0" smtClean="0">
                <a:solidFill>
                  <a:srgbClr val="FF0000"/>
                </a:solidFill>
              </a:rPr>
              <a:t>offender</a:t>
            </a:r>
            <a:r>
              <a:rPr lang="en-US" dirty="0" smtClean="0"/>
              <a:t>" to recover the compensation paid and the costs.</a:t>
            </a:r>
          </a:p>
          <a:p>
            <a:pPr>
              <a:buNone/>
            </a:pPr>
            <a:r>
              <a:rPr lang="en-US" dirty="0" smtClean="0"/>
              <a:t>I conclude it was not the </a:t>
            </a:r>
            <a:r>
              <a:rPr lang="en-US" dirty="0" smtClean="0">
                <a:solidFill>
                  <a:srgbClr val="FF0000"/>
                </a:solidFill>
              </a:rPr>
              <a:t>intent </a:t>
            </a:r>
            <a:r>
              <a:rPr lang="en-US" dirty="0" smtClean="0"/>
              <a:t>of the legislature in enacting </a:t>
            </a:r>
            <a:r>
              <a:rPr lang="en-US" dirty="0" err="1" smtClean="0"/>
              <a:t>s</a:t>
            </a:r>
            <a:r>
              <a:rPr lang="en-US" dirty="0" smtClean="0"/>
              <a:t>. 16(2) to </a:t>
            </a:r>
            <a:r>
              <a:rPr lang="en-US" dirty="0" smtClean="0">
                <a:solidFill>
                  <a:srgbClr val="FF0000"/>
                </a:solidFill>
              </a:rPr>
              <a:t>displace </a:t>
            </a:r>
            <a:r>
              <a:rPr lang="en-US" dirty="0" smtClean="0"/>
              <a:t>the effect of Criminal Code, </a:t>
            </a:r>
            <a:r>
              <a:rPr lang="en-US" dirty="0" err="1" smtClean="0"/>
              <a:t>s</a:t>
            </a:r>
            <a:r>
              <a:rPr lang="en-US" dirty="0" smtClean="0"/>
              <a:t>. 13 that children under 12 are incapable of committing crimes. Compensation, therefore, may not be awarded as a result of the conduct of children under the age of 12 years.</a:t>
            </a:r>
          </a:p>
          <a:p>
            <a:pPr>
              <a:buNone/>
            </a:pPr>
            <a:r>
              <a:rPr lang="en-US" dirty="0" smtClean="0"/>
              <a:t>- what, then is the point of CIBC 16(2)? Intoxication?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2577"/>
          </a:xfrm>
        </p:spPr>
        <p:txBody>
          <a:bodyPr>
            <a:noAutofit/>
          </a:bodyPr>
          <a:lstStyle/>
          <a:p>
            <a:r>
              <a:rPr lang="en-US" sz="3200" dirty="0" smtClean="0"/>
              <a:t>Dalton (</a:t>
            </a:r>
            <a:r>
              <a:rPr lang="en-US" sz="3200" dirty="0" err="1" smtClean="0"/>
              <a:t>Ont</a:t>
            </a:r>
            <a:r>
              <a:rPr lang="en-US" sz="3200" dirty="0" smtClean="0"/>
              <a:t> Div Ct ‘82)</a:t>
            </a:r>
            <a:endParaRPr lang="en-US" sz="3200" dirty="0"/>
          </a:p>
        </p:txBody>
      </p:sp>
      <p:sp>
        <p:nvSpPr>
          <p:cNvPr id="3" name="Content Placeholder 2"/>
          <p:cNvSpPr>
            <a:spLocks noGrp="1"/>
          </p:cNvSpPr>
          <p:nvPr>
            <p:ph idx="1"/>
          </p:nvPr>
        </p:nvSpPr>
        <p:spPr>
          <a:xfrm>
            <a:off x="0" y="744562"/>
            <a:ext cx="9144000" cy="6113438"/>
          </a:xfrm>
        </p:spPr>
        <p:txBody>
          <a:bodyPr>
            <a:normAutofit fontScale="70000" lnSpcReduction="20000"/>
          </a:bodyPr>
          <a:lstStyle/>
          <a:p>
            <a:r>
              <a:rPr lang="en-US" dirty="0" smtClean="0"/>
              <a:t>Woman meets men in bar; gets in van; sexual advances; pushed out; serious injuries</a:t>
            </a:r>
          </a:p>
          <a:p>
            <a:r>
              <a:rPr lang="en-US" dirty="0" err="1" smtClean="0"/>
              <a:t>s</a:t>
            </a:r>
            <a:r>
              <a:rPr lang="en-US" dirty="0" smtClean="0"/>
              <a:t>. 17(1) In determining whether to make an order for compensation and the amount thereof, Board shall have regard to all relevant circumstances, including any </a:t>
            </a:r>
            <a:r>
              <a:rPr lang="en-US" dirty="0" err="1" smtClean="0"/>
              <a:t>behaviour</a:t>
            </a:r>
            <a:r>
              <a:rPr lang="en-US" dirty="0" smtClean="0"/>
              <a:t> of the victim that may have directly or indirectly contribute to his injury or death.</a:t>
            </a:r>
          </a:p>
          <a:p>
            <a:pPr lvl="1"/>
            <a:r>
              <a:rPr lang="en-US" dirty="0" smtClean="0"/>
              <a:t>formerly: “the Board </a:t>
            </a:r>
            <a:r>
              <a:rPr lang="en-US" dirty="0" smtClean="0">
                <a:solidFill>
                  <a:srgbClr val="FF0000"/>
                </a:solidFill>
              </a:rPr>
              <a:t>may </a:t>
            </a:r>
            <a:r>
              <a:rPr lang="en-US" dirty="0" smtClean="0"/>
              <a:t>have regard to all such circumstances </a:t>
            </a:r>
            <a:r>
              <a:rPr lang="en-US" dirty="0" smtClean="0">
                <a:solidFill>
                  <a:srgbClr val="FF0000"/>
                </a:solidFill>
              </a:rPr>
              <a:t>as it considers relevant</a:t>
            </a:r>
            <a:r>
              <a:rPr lang="en-US" dirty="0" smtClean="0"/>
              <a:t>”</a:t>
            </a:r>
          </a:p>
          <a:p>
            <a:r>
              <a:rPr lang="en-US" dirty="0" smtClean="0"/>
              <a:t>In view of the fact that the applicant had consumed a fair amount of alcohol whereby her judgment was impaired and that the two unknown alleged offenders had also had a considerable amount to drink, in the Board's opinion, it was imprudent to go into a van with two unknown inebriated men and the Board concludes that the applicant was the </a:t>
            </a:r>
            <a:r>
              <a:rPr lang="en-US" dirty="0" smtClean="0">
                <a:solidFill>
                  <a:srgbClr val="FF0000"/>
                </a:solidFill>
              </a:rPr>
              <a:t>author of her own misfortune </a:t>
            </a:r>
            <a:r>
              <a:rPr lang="en-US" dirty="0" smtClean="0"/>
              <a:t>... </a:t>
            </a:r>
          </a:p>
          <a:p>
            <a:r>
              <a:rPr lang="en-US" dirty="0" smtClean="0"/>
              <a:t>Review of law only, not fact (e.g., of drunkenness, familiarity, politeness)</a:t>
            </a:r>
          </a:p>
          <a:p>
            <a:pPr lvl="1"/>
            <a:r>
              <a:rPr lang="en-US" dirty="0" smtClean="0"/>
              <a:t>17(1) errors: </a:t>
            </a:r>
          </a:p>
          <a:p>
            <a:pPr lvl="2"/>
            <a:r>
              <a:rPr lang="en-US" sz="2857" dirty="0" smtClean="0"/>
              <a:t>failure to consider “all relevant circumstances,” </a:t>
            </a:r>
            <a:r>
              <a:rPr lang="en-US" sz="2857" i="1" dirty="0" smtClean="0"/>
              <a:t>to wit</a:t>
            </a:r>
            <a:r>
              <a:rPr lang="en-US" sz="2857" dirty="0" smtClean="0"/>
              <a:t>, severity of injuries</a:t>
            </a:r>
          </a:p>
          <a:p>
            <a:pPr lvl="2"/>
            <a:r>
              <a:rPr lang="en-US" sz="2857" dirty="0" smtClean="0"/>
              <a:t>Victim contributing, but not sole, cause of her misfortune</a:t>
            </a:r>
            <a:endParaRPr lang="en-US" sz="2857"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25573"/>
          </a:xfrm>
        </p:spPr>
        <p:txBody>
          <a:bodyPr>
            <a:normAutofit fontScale="90000"/>
          </a:bodyPr>
          <a:lstStyle/>
          <a:p>
            <a:r>
              <a:rPr lang="en-US" sz="3200" dirty="0" err="1" smtClean="0"/>
              <a:t>Skerget</a:t>
            </a:r>
            <a:r>
              <a:rPr lang="en-US" sz="3200" dirty="0" smtClean="0"/>
              <a:t> (</a:t>
            </a:r>
            <a:r>
              <a:rPr lang="en-US" sz="3200" dirty="0" err="1" smtClean="0"/>
              <a:t>Ont</a:t>
            </a:r>
            <a:r>
              <a:rPr lang="en-US" sz="3200" dirty="0" smtClean="0"/>
              <a:t> Div Ct ‘77)</a:t>
            </a:r>
            <a:endParaRPr lang="en-US" sz="3200" dirty="0"/>
          </a:p>
        </p:txBody>
      </p:sp>
      <p:sp>
        <p:nvSpPr>
          <p:cNvPr id="3" name="Content Placeholder 2"/>
          <p:cNvSpPr>
            <a:spLocks noGrp="1"/>
          </p:cNvSpPr>
          <p:nvPr>
            <p:ph idx="1"/>
          </p:nvPr>
        </p:nvSpPr>
        <p:spPr>
          <a:xfrm>
            <a:off x="0" y="802960"/>
            <a:ext cx="9144000" cy="6055040"/>
          </a:xfrm>
        </p:spPr>
        <p:txBody>
          <a:bodyPr/>
          <a:lstStyle/>
          <a:p>
            <a:r>
              <a:rPr lang="en-US" dirty="0" smtClean="0"/>
              <a:t>Acquitted of assault</a:t>
            </a:r>
          </a:p>
          <a:p>
            <a:r>
              <a:rPr lang="en-US" dirty="0" smtClean="0"/>
              <a:t>Neither prosecution nor conviction required</a:t>
            </a:r>
          </a:p>
          <a:p>
            <a:pPr lvl="1"/>
            <a:r>
              <a:rPr lang="en-US" dirty="0" smtClean="0"/>
              <a:t>	The legislation is understandably silent as to the effect to be given to an </a:t>
            </a:r>
            <a:r>
              <a:rPr lang="en-US" dirty="0" smtClean="0">
                <a:solidFill>
                  <a:srgbClr val="FF0000"/>
                </a:solidFill>
              </a:rPr>
              <a:t>acquittal </a:t>
            </a:r>
            <a:r>
              <a:rPr lang="en-US" dirty="0" smtClean="0"/>
              <a:t>on a particular charge because of the fact that neither prosecution nor conviction of an offence is a necessary prerequisite to compensation…</a:t>
            </a:r>
          </a:p>
          <a:p>
            <a:r>
              <a:rPr lang="en-US" dirty="0" smtClean="0"/>
              <a:t>“evidence may be adduced different from that adduced in the criminal Court”</a:t>
            </a:r>
          </a:p>
          <a:p>
            <a:pPr lvl="1"/>
            <a:r>
              <a:rPr lang="en-US" dirty="0" smtClean="0"/>
              <a:t>Rules of evidence, </a:t>
            </a:r>
            <a:r>
              <a:rPr lang="en-US" i="1" dirty="0" smtClean="0"/>
              <a:t>what </a:t>
            </a:r>
            <a:r>
              <a:rPr lang="en-US" dirty="0" smtClean="0"/>
              <a:t>rules of evidence?</a:t>
            </a:r>
          </a:p>
          <a:p>
            <a:pPr lvl="1"/>
            <a:r>
              <a:rPr lang="en-US" dirty="0" smtClean="0"/>
              <a:t>Burden of proof</a:t>
            </a:r>
          </a:p>
          <a:p>
            <a:pPr lvl="2"/>
            <a:r>
              <a:rPr lang="en-US" dirty="0" smtClean="0"/>
              <a:t>balance of probabilities vs. beyond reasonable doubt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7768"/>
          </a:xfrm>
        </p:spPr>
        <p:txBody>
          <a:bodyPr>
            <a:normAutofit/>
          </a:bodyPr>
          <a:lstStyle/>
          <a:p>
            <a:r>
              <a:rPr lang="en-US" sz="2800" dirty="0" smtClean="0"/>
              <a:t>Jane Doe (Ont. Div. Ct ‘95)</a:t>
            </a:r>
            <a:endParaRPr lang="en-US" sz="2800" dirty="0"/>
          </a:p>
        </p:txBody>
      </p:sp>
      <p:sp>
        <p:nvSpPr>
          <p:cNvPr id="3" name="Content Placeholder 2"/>
          <p:cNvSpPr>
            <a:spLocks noGrp="1"/>
          </p:cNvSpPr>
          <p:nvPr>
            <p:ph idx="1"/>
          </p:nvPr>
        </p:nvSpPr>
        <p:spPr>
          <a:xfrm>
            <a:off x="0" y="627768"/>
            <a:ext cx="9144000" cy="6230232"/>
          </a:xfrm>
        </p:spPr>
        <p:txBody>
          <a:bodyPr>
            <a:normAutofit fontScale="62500" lnSpcReduction="20000"/>
          </a:bodyPr>
          <a:lstStyle/>
          <a:p>
            <a:r>
              <a:rPr lang="en-US" dirty="0" smtClean="0"/>
              <a:t>CICB version of R. </a:t>
            </a:r>
            <a:r>
              <a:rPr lang="en-US" dirty="0" err="1" smtClean="0"/>
              <a:t>v</a:t>
            </a:r>
            <a:r>
              <a:rPr lang="en-US" dirty="0" smtClean="0"/>
              <a:t>. </a:t>
            </a:r>
            <a:r>
              <a:rPr lang="en-US" dirty="0" err="1" smtClean="0"/>
              <a:t>Cuerrier</a:t>
            </a:r>
            <a:r>
              <a:rPr lang="en-US" dirty="0" smtClean="0"/>
              <a:t> [1998] 2 S.C.R. 371 (fraudulently obtained consent)</a:t>
            </a:r>
          </a:p>
          <a:p>
            <a:r>
              <a:rPr lang="en-US" dirty="0" smtClean="0"/>
              <a:t>Tried for criminal negligence causing bodily harm; dies of AIDS</a:t>
            </a:r>
          </a:p>
          <a:p>
            <a:r>
              <a:rPr lang="en-US" dirty="0" smtClean="0"/>
              <a:t>Reduced award from max 25 to 15k</a:t>
            </a:r>
          </a:p>
          <a:p>
            <a:r>
              <a:rPr lang="en-US" dirty="0" smtClean="0"/>
              <a:t>17(1) again: In determining whether to make an order for compensation and the amount thereof, Board shall have regard to all relevant circumstances, including any </a:t>
            </a:r>
            <a:r>
              <a:rPr lang="en-US" dirty="0" err="1" smtClean="0"/>
              <a:t>behaviour</a:t>
            </a:r>
            <a:r>
              <a:rPr lang="en-US" dirty="0" smtClean="0"/>
              <a:t> of the victim that may have </a:t>
            </a:r>
            <a:r>
              <a:rPr lang="en-US" dirty="0" smtClean="0">
                <a:solidFill>
                  <a:srgbClr val="FF0000"/>
                </a:solidFill>
              </a:rPr>
              <a:t>directly or indirectly contribute </a:t>
            </a:r>
            <a:r>
              <a:rPr lang="en-US" dirty="0" smtClean="0"/>
              <a:t>to his injury or death.</a:t>
            </a:r>
          </a:p>
          <a:p>
            <a:r>
              <a:rPr lang="en-US" dirty="0" err="1" smtClean="0"/>
              <a:t>Atty</a:t>
            </a:r>
            <a:r>
              <a:rPr lang="en-US" dirty="0" smtClean="0"/>
              <a:t> Gen (for victims): </a:t>
            </a:r>
          </a:p>
          <a:p>
            <a:pPr lvl="1"/>
            <a:r>
              <a:rPr lang="en-US" sz="3200" dirty="0" smtClean="0"/>
              <a:t>contributory </a:t>
            </a:r>
            <a:r>
              <a:rPr lang="en-US" sz="3200" dirty="0" err="1" smtClean="0"/>
              <a:t>behaviour</a:t>
            </a:r>
            <a:r>
              <a:rPr lang="en-US" sz="3200" dirty="0" smtClean="0"/>
              <a:t> = contributory negligence</a:t>
            </a:r>
          </a:p>
          <a:p>
            <a:pPr lvl="2"/>
            <a:r>
              <a:rPr lang="en-US" sz="3200" dirty="0" err="1" smtClean="0"/>
              <a:t>Foreseeability</a:t>
            </a:r>
            <a:endParaRPr lang="en-US" sz="3200" dirty="0" smtClean="0"/>
          </a:p>
          <a:p>
            <a:pPr lvl="3"/>
            <a:r>
              <a:rPr lang="en-US" sz="3200" dirty="0" err="1" smtClean="0"/>
              <a:t>Unforeseeability</a:t>
            </a:r>
            <a:r>
              <a:rPr lang="en-US" sz="3200" dirty="0" smtClean="0"/>
              <a:t> of dishonesty re: HIV (citing </a:t>
            </a:r>
            <a:r>
              <a:rPr lang="en-US" sz="3200" i="1" dirty="0" smtClean="0"/>
              <a:t>Dalton</a:t>
            </a:r>
            <a:r>
              <a:rPr lang="en-US" sz="3200" dirty="0" smtClean="0"/>
              <a:t>)</a:t>
            </a:r>
          </a:p>
          <a:p>
            <a:pPr lvl="2"/>
            <a:r>
              <a:rPr lang="en-US" sz="3200" dirty="0" smtClean="0"/>
              <a:t>Standard of care</a:t>
            </a:r>
          </a:p>
          <a:p>
            <a:pPr lvl="3"/>
            <a:r>
              <a:rPr lang="en-US" sz="3200" dirty="0" smtClean="0"/>
              <a:t>No “flagrant, reckless or foolish disregard for safety”</a:t>
            </a:r>
          </a:p>
          <a:p>
            <a:pPr lvl="3"/>
            <a:r>
              <a:rPr lang="en-US" sz="3200" dirty="0" smtClean="0"/>
              <a:t>No evidence re: knowledge of dangers of contracting AIDS in late 80s/earler 90s</a:t>
            </a:r>
          </a:p>
          <a:p>
            <a:pPr lvl="2"/>
            <a:r>
              <a:rPr lang="en-US" sz="3200" dirty="0" smtClean="0"/>
              <a:t>Causation</a:t>
            </a:r>
          </a:p>
          <a:p>
            <a:pPr lvl="3"/>
            <a:r>
              <a:rPr lang="en-US" sz="3200" dirty="0" smtClean="0"/>
              <a:t>Offender sole cause</a:t>
            </a:r>
          </a:p>
          <a:p>
            <a:pPr lvl="1"/>
            <a:r>
              <a:rPr lang="en-US" sz="3200" dirty="0" smtClean="0"/>
              <a:t>Failure to consider all relevant circumstances</a:t>
            </a:r>
          </a:p>
          <a:p>
            <a:pPr lvl="2"/>
            <a:r>
              <a:rPr lang="en-US" sz="3200" dirty="0" smtClean="0"/>
              <a:t>Board considered “moral code” (in relying on sex after “a brief acquaintance”)</a:t>
            </a:r>
          </a:p>
          <a:p>
            <a:endParaRPr lang="en-US" dirty="0" smtClean="0"/>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9371"/>
          </a:xfrm>
        </p:spPr>
        <p:txBody>
          <a:bodyPr>
            <a:noAutofit/>
          </a:bodyPr>
          <a:lstStyle/>
          <a:p>
            <a:r>
              <a:rPr lang="en-US" sz="3200" dirty="0" smtClean="0"/>
              <a:t>Jane Doe 2		</a:t>
            </a:r>
            <a:endParaRPr lang="en-US" sz="3200" dirty="0"/>
          </a:p>
        </p:txBody>
      </p:sp>
      <p:sp>
        <p:nvSpPr>
          <p:cNvPr id="3" name="Content Placeholder 2"/>
          <p:cNvSpPr>
            <a:spLocks noGrp="1"/>
          </p:cNvSpPr>
          <p:nvPr>
            <p:ph idx="1"/>
          </p:nvPr>
        </p:nvSpPr>
        <p:spPr>
          <a:xfrm>
            <a:off x="0" y="569372"/>
            <a:ext cx="9144000" cy="6288628"/>
          </a:xfrm>
        </p:spPr>
        <p:txBody>
          <a:bodyPr>
            <a:normAutofit fontScale="85000" lnSpcReduction="10000"/>
          </a:bodyPr>
          <a:lstStyle/>
          <a:p>
            <a:r>
              <a:rPr lang="en-US" dirty="0" smtClean="0"/>
              <a:t>CICB</a:t>
            </a:r>
          </a:p>
          <a:p>
            <a:pPr lvl="1"/>
            <a:r>
              <a:rPr lang="en-US" dirty="0" smtClean="0"/>
              <a:t>No right to compensation; untrammeled jurisdiction unless arbitrary</a:t>
            </a:r>
          </a:p>
          <a:p>
            <a:pPr lvl="1"/>
            <a:r>
              <a:rPr lang="en-US" dirty="0" smtClean="0"/>
              <a:t>Unreviewable issue of fact</a:t>
            </a:r>
          </a:p>
          <a:p>
            <a:r>
              <a:rPr lang="en-US" dirty="0" smtClean="0"/>
              <a:t>Ct: </a:t>
            </a:r>
          </a:p>
          <a:p>
            <a:pPr lvl="1"/>
            <a:r>
              <a:rPr lang="en-US" dirty="0" smtClean="0"/>
              <a:t>Victim compensation is not tort law</a:t>
            </a:r>
          </a:p>
          <a:p>
            <a:pPr lvl="2"/>
            <a:r>
              <a:rPr lang="en-US" dirty="0" smtClean="0"/>
              <a:t>Negligence analysis inapposite</a:t>
            </a:r>
          </a:p>
          <a:p>
            <a:pPr lvl="1"/>
            <a:r>
              <a:rPr lang="en-US" dirty="0" smtClean="0"/>
              <a:t>Whether “the board erred in law in finding that the </a:t>
            </a:r>
            <a:r>
              <a:rPr lang="en-US" dirty="0" err="1" smtClean="0"/>
              <a:t>behaviour</a:t>
            </a:r>
            <a:r>
              <a:rPr lang="en-US" dirty="0" smtClean="0"/>
              <a:t> of the victims directly or indirectly contributed to their injuries”</a:t>
            </a:r>
          </a:p>
          <a:p>
            <a:pPr lvl="2"/>
            <a:r>
              <a:rPr lang="en-US" dirty="0" smtClean="0"/>
              <a:t>Demanded unreasonably high standard</a:t>
            </a:r>
          </a:p>
          <a:p>
            <a:pPr lvl="3"/>
            <a:r>
              <a:rPr lang="en-US" dirty="0" smtClean="0"/>
              <a:t>Public awareness of risk in 1991?  Actual awareness?</a:t>
            </a:r>
          </a:p>
          <a:p>
            <a:pPr lvl="2"/>
            <a:r>
              <a:rPr lang="en-US" dirty="0" smtClean="0"/>
              <a:t>Overwhelming consequences; proportionality of O’s conduct vs. V’s lack of prudence</a:t>
            </a:r>
          </a:p>
          <a:p>
            <a:pPr lvl="1"/>
            <a:r>
              <a:rPr lang="en-US" dirty="0" smtClean="0"/>
              <a:t>“In our opinion the board demonstrated a clear and identifiable error of fact in its appreciation of the evidence which is </a:t>
            </a:r>
            <a:r>
              <a:rPr lang="en-US" dirty="0" smtClean="0">
                <a:solidFill>
                  <a:srgbClr val="FF0000"/>
                </a:solidFill>
              </a:rPr>
              <a:t>tantamount</a:t>
            </a:r>
            <a:r>
              <a:rPr lang="en-US" dirty="0" smtClean="0"/>
              <a:t> to a material and identifiable error of law.”</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25573"/>
          </a:xfrm>
        </p:spPr>
        <p:txBody>
          <a:bodyPr>
            <a:noAutofit/>
          </a:bodyPr>
          <a:lstStyle/>
          <a:p>
            <a:r>
              <a:rPr lang="en-US" sz="3200" dirty="0" smtClean="0"/>
              <a:t>Spade Ont. Div. Ct. ‘90</a:t>
            </a:r>
            <a:endParaRPr lang="en-US" sz="3200" dirty="0"/>
          </a:p>
        </p:txBody>
      </p:sp>
      <p:sp>
        <p:nvSpPr>
          <p:cNvPr id="3" name="Content Placeholder 2"/>
          <p:cNvSpPr>
            <a:spLocks noGrp="1"/>
          </p:cNvSpPr>
          <p:nvPr>
            <p:ph idx="1"/>
          </p:nvPr>
        </p:nvSpPr>
        <p:spPr>
          <a:xfrm>
            <a:off x="0" y="1021948"/>
            <a:ext cx="9144000" cy="5836052"/>
          </a:xfrm>
        </p:spPr>
        <p:txBody>
          <a:bodyPr>
            <a:normAutofit fontScale="92500"/>
          </a:bodyPr>
          <a:lstStyle/>
          <a:p>
            <a:r>
              <a:rPr lang="en-US" dirty="0" smtClean="0"/>
              <a:t>Marjorie Spade tries to stop fight b/w two men; injured</a:t>
            </a:r>
          </a:p>
          <a:p>
            <a:r>
              <a:rPr lang="en-US" dirty="0" smtClean="0"/>
              <a:t>CICB: no “crime of violence as envisaged” by </a:t>
            </a:r>
            <a:r>
              <a:rPr lang="en-US" dirty="0" err="1" smtClean="0"/>
              <a:t>s</a:t>
            </a:r>
            <a:r>
              <a:rPr lang="en-US" dirty="0" smtClean="0"/>
              <a:t>. 5(a)</a:t>
            </a:r>
          </a:p>
          <a:p>
            <a:pPr lvl="1"/>
            <a:r>
              <a:rPr lang="en-US" dirty="0" smtClean="0"/>
              <a:t>Correct? no</a:t>
            </a:r>
          </a:p>
          <a:p>
            <a:r>
              <a:rPr lang="en-US" dirty="0" err="1" smtClean="0"/>
              <a:t>Jobidon</a:t>
            </a:r>
            <a:r>
              <a:rPr lang="en-US" dirty="0" smtClean="0"/>
              <a:t> [!] (after board decision): no consent to assault </a:t>
            </a:r>
            <a:r>
              <a:rPr lang="en-US" dirty="0" err="1" smtClean="0"/>
              <a:t>w</a:t>
            </a:r>
            <a:r>
              <a:rPr lang="en-US" dirty="0" smtClean="0"/>
              <a:t>/ intent to harm or actual harm</a:t>
            </a:r>
          </a:p>
          <a:p>
            <a:r>
              <a:rPr lang="en-US" dirty="0" smtClean="0"/>
              <a:t>Participants in fights committed assault within the provisions of the Criminal Code and “in the process, the applicant was injured as envisaged by </a:t>
            </a:r>
            <a:r>
              <a:rPr lang="en-US" dirty="0" err="1" smtClean="0"/>
              <a:t>s</a:t>
            </a:r>
            <a:r>
              <a:rPr lang="en-US" dirty="0" smtClean="0"/>
              <a:t>. 5(a)”</a:t>
            </a:r>
          </a:p>
          <a:p>
            <a:pPr lvl="1"/>
            <a:r>
              <a:rPr lang="en-US" dirty="0" smtClean="0"/>
              <a:t>5. Where any person is injured or killed by any act or omission in Ontario of any other person occurring in or resulting from (a) the commission of a crime of violence constituting an offence against the Criminal Code</a:t>
            </a:r>
          </a:p>
          <a:p>
            <a:pPr lvl="2"/>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17558"/>
          </a:xfrm>
        </p:spPr>
        <p:txBody>
          <a:bodyPr>
            <a:normAutofit/>
          </a:bodyPr>
          <a:lstStyle/>
          <a:p>
            <a:r>
              <a:rPr lang="en-US" sz="3200" dirty="0" smtClean="0"/>
              <a:t>Manson Ont. Div. Ct. ‘89</a:t>
            </a:r>
            <a:endParaRPr lang="en-US" sz="3200" dirty="0"/>
          </a:p>
        </p:txBody>
      </p:sp>
      <p:sp>
        <p:nvSpPr>
          <p:cNvPr id="3" name="Content Placeholder 2"/>
          <p:cNvSpPr>
            <a:spLocks noGrp="1"/>
          </p:cNvSpPr>
          <p:nvPr>
            <p:ph idx="1"/>
          </p:nvPr>
        </p:nvSpPr>
        <p:spPr>
          <a:xfrm>
            <a:off x="0" y="1226336"/>
            <a:ext cx="9144000" cy="5631663"/>
          </a:xfrm>
        </p:spPr>
        <p:txBody>
          <a:bodyPr>
            <a:normAutofit fontScale="85000" lnSpcReduction="20000"/>
          </a:bodyPr>
          <a:lstStyle/>
          <a:p>
            <a:r>
              <a:rPr lang="en-US" dirty="0" smtClean="0"/>
              <a:t>Drinking, Key shows off gun, playing craps at 2:45am, </a:t>
            </a:r>
            <a:r>
              <a:rPr lang="en-US" dirty="0" err="1" smtClean="0"/>
              <a:t>Pieluch</a:t>
            </a:r>
            <a:r>
              <a:rPr lang="en-US" dirty="0" smtClean="0"/>
              <a:t> and Key argue, Key takes money and walks off, Manson tells Key he’s wrong, Key holds gun to Manson’s head and threatens to kill him, Manson insists, and again—Key shoots him in the arm…</a:t>
            </a:r>
          </a:p>
          <a:p>
            <a:r>
              <a:rPr lang="en-US" dirty="0" smtClean="0"/>
              <a:t>CICB: no award 17(1) (contribution)</a:t>
            </a:r>
          </a:p>
          <a:p>
            <a:pPr lvl="1"/>
            <a:r>
              <a:rPr lang="en-US" dirty="0" smtClean="0"/>
              <a:t>Under either 5(a) or 5(c) (prevention)</a:t>
            </a:r>
          </a:p>
          <a:p>
            <a:r>
              <a:rPr lang="en-US" dirty="0" smtClean="0"/>
              <a:t>Court</a:t>
            </a:r>
          </a:p>
          <a:p>
            <a:pPr lvl="1"/>
            <a:r>
              <a:rPr lang="en-US" dirty="0" smtClean="0"/>
              <a:t>No right to compensation</a:t>
            </a:r>
          </a:p>
          <a:p>
            <a:pPr lvl="1"/>
            <a:r>
              <a:rPr lang="en-US" dirty="0" smtClean="0"/>
              <a:t>Distinguishes </a:t>
            </a:r>
            <a:r>
              <a:rPr lang="en-US" i="1" dirty="0" smtClean="0"/>
              <a:t>Dalton</a:t>
            </a:r>
            <a:r>
              <a:rPr lang="en-US" dirty="0" smtClean="0"/>
              <a:t>, where the victim “could not have expected” injury suffered</a:t>
            </a:r>
          </a:p>
          <a:p>
            <a:pPr lvl="1"/>
            <a:r>
              <a:rPr lang="en-US" dirty="0" smtClean="0"/>
              <a:t>“flagrant, reckless, or foolish disregard for his own safety”</a:t>
            </a:r>
          </a:p>
          <a:p>
            <a:pPr lvl="1"/>
            <a:r>
              <a:rPr lang="en-US" dirty="0" smtClean="0"/>
              <a:t>“It is not necessary to find the appellant ‘culpable’ in the sense of wrongdoing … [nor] to find him the complete author of his own misfortune” (contributing cause enough)</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Fregeau</a:t>
            </a:r>
            <a:r>
              <a:rPr lang="en-US" dirty="0" smtClean="0"/>
              <a:t> </a:t>
            </a:r>
            <a:r>
              <a:rPr lang="en-US" dirty="0" err="1" smtClean="0"/>
              <a:t>Ont</a:t>
            </a:r>
            <a:r>
              <a:rPr lang="en-US" dirty="0" smtClean="0"/>
              <a:t> Div Ct ‘73</a:t>
            </a:r>
            <a:endParaRPr lang="en-US" dirty="0"/>
          </a:p>
        </p:txBody>
      </p:sp>
      <p:sp>
        <p:nvSpPr>
          <p:cNvPr id="3" name="Content Placeholder 2"/>
          <p:cNvSpPr>
            <a:spLocks noGrp="1"/>
          </p:cNvSpPr>
          <p:nvPr>
            <p:ph idx="1"/>
          </p:nvPr>
        </p:nvSpPr>
        <p:spPr/>
        <p:txBody>
          <a:bodyPr>
            <a:normAutofit/>
          </a:bodyPr>
          <a:lstStyle/>
          <a:p>
            <a:r>
              <a:rPr lang="en-US" dirty="0" smtClean="0"/>
              <a:t>Firefighter </a:t>
            </a:r>
            <a:r>
              <a:rPr lang="en-US" dirty="0" err="1" smtClean="0"/>
              <a:t>w</a:t>
            </a:r>
            <a:r>
              <a:rPr lang="en-US" dirty="0" smtClean="0"/>
              <a:t>/ severe injuries</a:t>
            </a:r>
          </a:p>
          <a:p>
            <a:r>
              <a:rPr lang="en-US" dirty="0" smtClean="0"/>
              <a:t>No award because dismissal of attempted insurance fraud</a:t>
            </a:r>
          </a:p>
          <a:p>
            <a:r>
              <a:rPr lang="en-US" dirty="0" smtClean="0"/>
              <a:t>Failure to consider underlying arson as crime of violence</a:t>
            </a:r>
          </a:p>
          <a:p>
            <a:pPr lvl="1"/>
            <a:r>
              <a:rPr lang="en-US" dirty="0" smtClean="0"/>
              <a:t>Quashed, regrettably</a:t>
            </a:r>
          </a:p>
          <a:p>
            <a:pPr lvl="1"/>
            <a:r>
              <a:rPr lang="en-US" dirty="0" smtClean="0"/>
              <a:t>“To fail to consider the only material evidence of crime was an error of law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Stone </a:t>
            </a:r>
            <a:r>
              <a:rPr lang="en-US" dirty="0" err="1" smtClean="0"/>
              <a:t>Ont</a:t>
            </a:r>
            <a:r>
              <a:rPr lang="en-US" dirty="0" smtClean="0"/>
              <a:t> Div Ct ‘82</a:t>
            </a:r>
            <a:endParaRPr lang="en-US" dirty="0"/>
          </a:p>
        </p:txBody>
      </p:sp>
      <p:sp>
        <p:nvSpPr>
          <p:cNvPr id="3" name="Content Placeholder 2"/>
          <p:cNvSpPr>
            <a:spLocks noGrp="1"/>
          </p:cNvSpPr>
          <p:nvPr>
            <p:ph idx="1"/>
          </p:nvPr>
        </p:nvSpPr>
        <p:spPr/>
        <p:txBody>
          <a:bodyPr/>
          <a:lstStyle/>
          <a:p>
            <a:r>
              <a:rPr lang="en-US" dirty="0" smtClean="0"/>
              <a:t>No award for drug dealer</a:t>
            </a:r>
          </a:p>
          <a:p>
            <a:r>
              <a:rPr lang="en-US" dirty="0" smtClean="0"/>
              <a:t>The information before the Board “could reasonably have led the Board to think that the assault was an incident of the carrying out, by the appellant, of activities in the illicit drug trade”</a:t>
            </a:r>
          </a:p>
          <a:p>
            <a:r>
              <a:rPr lang="en-US" dirty="0" smtClean="0"/>
              <a:t>17(1)!</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8913"/>
          </a:xfrm>
        </p:spPr>
        <p:txBody>
          <a:bodyPr>
            <a:normAutofit fontScale="90000"/>
          </a:bodyPr>
          <a:lstStyle/>
          <a:p>
            <a:r>
              <a:rPr lang="en-US" dirty="0" smtClean="0"/>
              <a:t>Sheehan </a:t>
            </a:r>
            <a:r>
              <a:rPr lang="en-US" dirty="0" err="1" smtClean="0"/>
              <a:t>Ont</a:t>
            </a:r>
            <a:r>
              <a:rPr lang="en-US" dirty="0" smtClean="0"/>
              <a:t> Div Ct ‘73</a:t>
            </a:r>
            <a:endParaRPr lang="en-US" dirty="0"/>
          </a:p>
        </p:txBody>
      </p:sp>
      <p:sp>
        <p:nvSpPr>
          <p:cNvPr id="3" name="Content Placeholder 2"/>
          <p:cNvSpPr>
            <a:spLocks noGrp="1"/>
          </p:cNvSpPr>
          <p:nvPr>
            <p:ph idx="1"/>
          </p:nvPr>
        </p:nvSpPr>
        <p:spPr>
          <a:xfrm>
            <a:off x="457200" y="1197139"/>
            <a:ext cx="8229600" cy="5401723"/>
          </a:xfrm>
        </p:spPr>
        <p:txBody>
          <a:bodyPr>
            <a:normAutofit fontScale="85000" lnSpcReduction="20000"/>
          </a:bodyPr>
          <a:lstStyle/>
          <a:p>
            <a:r>
              <a:rPr lang="en-US" dirty="0" smtClean="0"/>
              <a:t>Sheehan</a:t>
            </a:r>
          </a:p>
          <a:p>
            <a:pPr lvl="1"/>
            <a:r>
              <a:rPr lang="en-US" dirty="0" smtClean="0"/>
              <a:t>Assault by fellow prisoner ‘70</a:t>
            </a:r>
          </a:p>
          <a:p>
            <a:pPr lvl="1"/>
            <a:r>
              <a:rPr lang="en-US" dirty="0" smtClean="0"/>
              <a:t>Assault during Kingston riots ‘71</a:t>
            </a:r>
          </a:p>
          <a:p>
            <a:pPr lvl="2"/>
            <a:r>
              <a:rPr lang="en-US" dirty="0" smtClean="0"/>
              <a:t>4 other inmates &amp; 1 guard</a:t>
            </a:r>
          </a:p>
          <a:p>
            <a:r>
              <a:rPr lang="en-US" dirty="0" smtClean="0"/>
              <a:t>Denied</a:t>
            </a:r>
          </a:p>
          <a:p>
            <a:pPr lvl="1"/>
            <a:r>
              <a:rPr lang="en-US" dirty="0" smtClean="0"/>
              <a:t>Criminal </a:t>
            </a:r>
            <a:r>
              <a:rPr lang="en-US" dirty="0" err="1" smtClean="0"/>
              <a:t>behaviour</a:t>
            </a:r>
            <a:r>
              <a:rPr lang="en-US" dirty="0" smtClean="0"/>
              <a:t>: “but for their own prior criminal activity”</a:t>
            </a:r>
          </a:p>
          <a:p>
            <a:pPr lvl="2"/>
            <a:r>
              <a:rPr lang="en-US" dirty="0" smtClean="0"/>
              <a:t>Irrelevant </a:t>
            </a:r>
            <a:r>
              <a:rPr lang="en-US" dirty="0" err="1" smtClean="0"/>
              <a:t>b/c</a:t>
            </a:r>
            <a:r>
              <a:rPr lang="en-US" dirty="0" smtClean="0"/>
              <a:t> unconnected</a:t>
            </a:r>
          </a:p>
          <a:p>
            <a:pPr lvl="1"/>
            <a:r>
              <a:rPr lang="en-US" dirty="0" smtClean="0"/>
              <a:t>Federal (not provincial) prisons </a:t>
            </a:r>
          </a:p>
          <a:p>
            <a:pPr lvl="2"/>
            <a:r>
              <a:rPr lang="en-US" dirty="0" smtClean="0"/>
              <a:t>Exclusion of federal prison inmates from crime victim compensation; not legislative intent…</a:t>
            </a:r>
          </a:p>
          <a:p>
            <a:r>
              <a:rPr lang="en-US" dirty="0" smtClean="0"/>
              <a:t>Board decision overturned</a:t>
            </a:r>
          </a:p>
          <a:p>
            <a:pPr lvl="1"/>
            <a:r>
              <a:rPr lang="en-US" dirty="0" smtClean="0"/>
              <a:t>Irrelevant considerations</a:t>
            </a:r>
          </a:p>
          <a:p>
            <a:pPr lvl="1"/>
            <a:r>
              <a:rPr lang="en-US" dirty="0" smtClean="0"/>
              <a:t>Even “ex gratia” payment, without legal obligation, subject to judicial review</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2711"/>
          </a:xfrm>
        </p:spPr>
        <p:txBody>
          <a:bodyPr>
            <a:normAutofit fontScale="90000"/>
          </a:bodyPr>
          <a:lstStyle/>
          <a:p>
            <a:r>
              <a:rPr lang="en-US" dirty="0" smtClean="0"/>
              <a:t>CICB, </a:t>
            </a:r>
            <a:r>
              <a:rPr lang="en-US" i="1" dirty="0" smtClean="0"/>
              <a:t>not</a:t>
            </a:r>
            <a:r>
              <a:rPr lang="en-US" dirty="0" smtClean="0"/>
              <a:t> CIBC</a:t>
            </a:r>
            <a:endParaRPr lang="en-US" dirty="0"/>
          </a:p>
        </p:txBody>
      </p:sp>
      <p:pic>
        <p:nvPicPr>
          <p:cNvPr id="4" name="Content Placeholder 3" descr="real-world-hollywood.jpg"/>
          <p:cNvPicPr>
            <a:picLocks noGrp="1" noChangeAspect="1"/>
          </p:cNvPicPr>
          <p:nvPr>
            <p:ph idx="1"/>
          </p:nvPr>
        </p:nvPicPr>
        <p:blipFill>
          <a:blip r:embed="rId2"/>
          <a:srcRect l="-2967" r="-2967"/>
          <a:stretch>
            <a:fillRect/>
          </a:stretch>
        </p:blipFill>
        <p:spPr>
          <a:xfrm>
            <a:off x="-175179" y="1334386"/>
            <a:ext cx="9482765" cy="5215156"/>
          </a:xfrm>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8952"/>
          </a:xfrm>
        </p:spPr>
        <p:txBody>
          <a:bodyPr>
            <a:normAutofit/>
          </a:bodyPr>
          <a:lstStyle/>
          <a:p>
            <a:r>
              <a:rPr lang="en-US" sz="3200" dirty="0" smtClean="0"/>
              <a:t>Sheehan 2 </a:t>
            </a:r>
            <a:r>
              <a:rPr lang="en-US" sz="3200" dirty="0" err="1" smtClean="0"/>
              <a:t>Ont</a:t>
            </a:r>
            <a:r>
              <a:rPr lang="en-US" sz="3200" dirty="0" smtClean="0"/>
              <a:t> Ct Appeal [!!] ‘75</a:t>
            </a:r>
            <a:endParaRPr lang="en-US" sz="3200" dirty="0"/>
          </a:p>
        </p:txBody>
      </p:sp>
      <p:sp>
        <p:nvSpPr>
          <p:cNvPr id="3" name="Content Placeholder 2"/>
          <p:cNvSpPr>
            <a:spLocks noGrp="1"/>
          </p:cNvSpPr>
          <p:nvPr>
            <p:ph idx="1"/>
          </p:nvPr>
        </p:nvSpPr>
        <p:spPr>
          <a:xfrm>
            <a:off x="0" y="948952"/>
            <a:ext cx="9144000" cy="5909048"/>
          </a:xfrm>
        </p:spPr>
        <p:txBody>
          <a:bodyPr>
            <a:normAutofit fontScale="85000" lnSpcReduction="10000"/>
          </a:bodyPr>
          <a:lstStyle/>
          <a:p>
            <a:r>
              <a:rPr lang="en-US" dirty="0" smtClean="0"/>
              <a:t>Limited judicial review under [old] statute</a:t>
            </a:r>
          </a:p>
          <a:p>
            <a:pPr lvl="1"/>
            <a:r>
              <a:rPr lang="en-US" dirty="0" smtClean="0"/>
              <a:t>[former] 3. “… the decision of the Board is final and conclusive for all purposes”</a:t>
            </a:r>
          </a:p>
          <a:p>
            <a:pPr lvl="2"/>
            <a:r>
              <a:rPr lang="en-US" dirty="0" smtClean="0"/>
              <a:t>[current] 23. “… a decision of the Board is final except that an appeal lies to the Divisional Court from any decision of the Board on any question of law” </a:t>
            </a:r>
          </a:p>
          <a:p>
            <a:pPr lvl="1"/>
            <a:r>
              <a:rPr lang="en-US" dirty="0" smtClean="0"/>
              <a:t>[former] 5. In determining whether to make an order for compensation and the amount thereof, the Board </a:t>
            </a:r>
            <a:r>
              <a:rPr lang="en-US" dirty="0" smtClean="0">
                <a:solidFill>
                  <a:srgbClr val="FF0000"/>
                </a:solidFill>
              </a:rPr>
              <a:t>may </a:t>
            </a:r>
            <a:r>
              <a:rPr lang="en-US" dirty="0" smtClean="0"/>
              <a:t>have regard to </a:t>
            </a:r>
            <a:r>
              <a:rPr lang="en-US" dirty="0" smtClean="0">
                <a:solidFill>
                  <a:srgbClr val="FF0000"/>
                </a:solidFill>
              </a:rPr>
              <a:t>all such circumstances as it considers relevant</a:t>
            </a:r>
            <a:r>
              <a:rPr lang="en-US" dirty="0" smtClean="0"/>
              <a:t>, including any </a:t>
            </a:r>
            <a:r>
              <a:rPr lang="en-US" dirty="0" err="1" smtClean="0"/>
              <a:t>behaviour</a:t>
            </a:r>
            <a:r>
              <a:rPr lang="en-US" dirty="0" smtClean="0"/>
              <a:t> of the victim that directly or indirectly contributed to his injury or death”</a:t>
            </a:r>
          </a:p>
          <a:p>
            <a:pPr lvl="2"/>
            <a:r>
              <a:rPr lang="en-US" dirty="0" smtClean="0"/>
              <a:t>[current] 17(1). “In determining whether to make an order for compensation and the amount thereof, the Board shall have regard to all relevant circumstances, including any </a:t>
            </a:r>
            <a:r>
              <a:rPr lang="en-US" dirty="0" err="1" smtClean="0"/>
              <a:t>behaviour</a:t>
            </a:r>
            <a:r>
              <a:rPr lang="en-US" dirty="0" smtClean="0"/>
              <a:t> of the victim that may have directly or indirectly contributed to his or her injury or death”</a:t>
            </a:r>
          </a:p>
          <a:p>
            <a:pPr lvl="2"/>
            <a:r>
              <a:rPr lang="en-US" dirty="0" smtClean="0"/>
              <a:t>Failure to consider all and only relevant considerations or considerations beside the point [unless factors “patently irrelevant”]</a:t>
            </a:r>
          </a:p>
          <a:p>
            <a:r>
              <a:rPr lang="en-US" dirty="0" smtClean="0"/>
              <a:t>Affirm Board decision; overturn Div Ct!</a:t>
            </a:r>
          </a:p>
          <a:p>
            <a:pPr lvl="3"/>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56966"/>
          </a:xfrm>
        </p:spPr>
        <p:txBody>
          <a:bodyPr>
            <a:normAutofit/>
          </a:bodyPr>
          <a:lstStyle/>
          <a:p>
            <a:r>
              <a:rPr lang="en-US" sz="2800" dirty="0" smtClean="0"/>
              <a:t>CICB: Cogan (</a:t>
            </a:r>
            <a:r>
              <a:rPr lang="en-US" sz="2800" dirty="0" err="1" smtClean="0"/>
              <a:t>Ont</a:t>
            </a:r>
            <a:r>
              <a:rPr lang="en-US" sz="2800" dirty="0" smtClean="0"/>
              <a:t> Divisional Ct ‘92)</a:t>
            </a:r>
            <a:endParaRPr lang="en-US" sz="2800" dirty="0"/>
          </a:p>
        </p:txBody>
      </p:sp>
      <p:sp>
        <p:nvSpPr>
          <p:cNvPr id="3" name="Content Placeholder 2"/>
          <p:cNvSpPr>
            <a:spLocks noGrp="1"/>
          </p:cNvSpPr>
          <p:nvPr>
            <p:ph idx="1"/>
          </p:nvPr>
        </p:nvSpPr>
        <p:spPr>
          <a:xfrm>
            <a:off x="0" y="671565"/>
            <a:ext cx="9144000" cy="6201034"/>
          </a:xfrm>
        </p:spPr>
        <p:txBody>
          <a:bodyPr>
            <a:normAutofit fontScale="70000" lnSpcReduction="20000"/>
          </a:bodyPr>
          <a:lstStyle/>
          <a:p>
            <a:r>
              <a:rPr lang="en-US" dirty="0" smtClean="0"/>
              <a:t>Claim</a:t>
            </a:r>
          </a:p>
          <a:p>
            <a:pPr lvl="1"/>
            <a:r>
              <a:rPr lang="en-US" dirty="0" smtClean="0"/>
              <a:t>July 30, 89: assault at home (pushed down flight of stairs)</a:t>
            </a:r>
          </a:p>
          <a:p>
            <a:pPr lvl="1"/>
            <a:r>
              <a:rPr lang="en-US" dirty="0" smtClean="0"/>
              <a:t>June 19, 90: purse snatch attempt on street</a:t>
            </a:r>
          </a:p>
          <a:p>
            <a:r>
              <a:rPr lang="en-US" dirty="0" smtClean="0"/>
              <a:t>Comp for Victims of Crime Act </a:t>
            </a:r>
          </a:p>
          <a:p>
            <a:pPr lvl="2">
              <a:buNone/>
            </a:pPr>
            <a:r>
              <a:rPr lang="en-US" dirty="0" err="1" smtClean="0"/>
              <a:t>s</a:t>
            </a:r>
            <a:r>
              <a:rPr lang="en-US" dirty="0" smtClean="0"/>
              <a:t>. 23: Board decision final “except that an appeal lies to the Divisional Court from any decision of the Board on any question of </a:t>
            </a:r>
            <a:r>
              <a:rPr lang="en-US" dirty="0" smtClean="0">
                <a:solidFill>
                  <a:srgbClr val="FF0000"/>
                </a:solidFill>
              </a:rPr>
              <a:t>law</a:t>
            </a:r>
            <a:r>
              <a:rPr lang="en-US" dirty="0" smtClean="0"/>
              <a:t>”</a:t>
            </a:r>
          </a:p>
          <a:p>
            <a:pPr lvl="2">
              <a:buNone/>
            </a:pPr>
            <a:r>
              <a:rPr lang="en-US" dirty="0" err="1" smtClean="0"/>
              <a:t>s</a:t>
            </a:r>
            <a:r>
              <a:rPr lang="en-US" dirty="0" smtClean="0"/>
              <a:t>. 19(1) The amount awarded by the Board to be paid in respect of the injury or death of one victim shall not exceed, (a) in the case of lump sum payments, $25,000; and (</a:t>
            </a:r>
            <a:r>
              <a:rPr lang="en-US" dirty="0" err="1" smtClean="0"/>
              <a:t>b</a:t>
            </a:r>
            <a:r>
              <a:rPr lang="en-US" dirty="0" smtClean="0"/>
              <a:t>) in the case of periodic payments, $1,000 per month, and where both lump sum and periodic payments are awarded, the lump sum shall not exceed half of the maximum </a:t>
            </a:r>
            <a:r>
              <a:rPr lang="en-US" dirty="0" err="1" smtClean="0"/>
              <a:t>therefor</a:t>
            </a:r>
            <a:r>
              <a:rPr lang="en-US" dirty="0" smtClean="0"/>
              <a:t> prescribed in clause (a).</a:t>
            </a:r>
          </a:p>
          <a:p>
            <a:pPr lvl="2">
              <a:buNone/>
            </a:pPr>
            <a:r>
              <a:rPr lang="en-US" dirty="0" smtClean="0"/>
              <a:t>(2) The total amount awarded by the Board to be paid to all applicants in respect of any one occurrence shall not exceed, (a) in the case of lump sum payments, a total of $150,000; and (</a:t>
            </a:r>
            <a:r>
              <a:rPr lang="en-US" dirty="0" err="1" smtClean="0"/>
              <a:t>b</a:t>
            </a:r>
            <a:r>
              <a:rPr lang="en-US" dirty="0" smtClean="0"/>
              <a:t>) in the case of periodic payments, a total of $250,000. …</a:t>
            </a:r>
          </a:p>
          <a:p>
            <a:pPr lvl="2">
              <a:buNone/>
            </a:pPr>
            <a:r>
              <a:rPr lang="en-US" dirty="0" smtClean="0"/>
              <a:t>(4) For the purposes of this section, the Board may deem more than one act to be one occurrence where the acts have a </a:t>
            </a:r>
            <a:r>
              <a:rPr lang="en-US" dirty="0" smtClean="0">
                <a:solidFill>
                  <a:srgbClr val="FF0000"/>
                </a:solidFill>
              </a:rPr>
              <a:t>common relationship in time and place</a:t>
            </a:r>
            <a:r>
              <a:rPr lang="en-US" dirty="0" smtClean="0"/>
              <a:t>.</a:t>
            </a:r>
          </a:p>
          <a:p>
            <a:r>
              <a:rPr lang="en-US" dirty="0" smtClean="0"/>
              <a:t>Illegal self-fetter: $25,000 lid</a:t>
            </a:r>
          </a:p>
          <a:p>
            <a:pPr lvl="1"/>
            <a:r>
              <a:rPr lang="en-US" dirty="0" smtClean="0"/>
              <a:t>Claimed loss: $70,510.00 (“well beyond the admissible allowed…”)</a:t>
            </a:r>
          </a:p>
          <a:p>
            <a:pPr lvl="1"/>
            <a:r>
              <a:rPr lang="en-US" dirty="0" smtClean="0"/>
              <a:t>$25,000 per victim vs. per crime per victim</a:t>
            </a:r>
          </a:p>
          <a:p>
            <a:pPr lvl="2">
              <a:buNone/>
            </a:pPr>
            <a:r>
              <a:rPr lang="en-US" dirty="0" smtClean="0"/>
              <a:t>THAT Mrs. </a:t>
            </a:r>
            <a:r>
              <a:rPr lang="en-US" dirty="0" err="1" smtClean="0"/>
              <a:t>Tait</a:t>
            </a:r>
            <a:r>
              <a:rPr lang="en-US" dirty="0" smtClean="0"/>
              <a:t> [chair] appeared to be very adversarial, particularly when Mr. Hill stood by his submission. Mrs. </a:t>
            </a:r>
            <a:r>
              <a:rPr lang="en-US" dirty="0" err="1" smtClean="0"/>
              <a:t>Tait</a:t>
            </a:r>
            <a:r>
              <a:rPr lang="en-US" dirty="0" smtClean="0"/>
              <a:t> told Mr. Hill that Board policy prevented her from doing this. …</a:t>
            </a:r>
          </a:p>
          <a:p>
            <a:pPr lvl="2">
              <a:buNone/>
            </a:pPr>
            <a:r>
              <a:rPr lang="en-US" dirty="0" smtClean="0"/>
              <a:t>THAT the member, </a:t>
            </a:r>
            <a:r>
              <a:rPr lang="en-US" dirty="0" err="1" smtClean="0"/>
              <a:t>Piara</a:t>
            </a:r>
            <a:r>
              <a:rPr lang="en-US" dirty="0" smtClean="0"/>
              <a:t> </a:t>
            </a:r>
            <a:r>
              <a:rPr lang="en-US" dirty="0" err="1" smtClean="0"/>
              <a:t>Sahota</a:t>
            </a:r>
            <a:r>
              <a:rPr lang="en-US" dirty="0" smtClean="0"/>
              <a:t>, seemed at one point to agree with Mr. Hill's submission, and this seemed to upset Mrs. </a:t>
            </a:r>
            <a:r>
              <a:rPr lang="en-US" dirty="0" err="1" smtClean="0"/>
              <a:t>Tait</a:t>
            </a:r>
            <a:r>
              <a:rPr lang="en-US" dirty="0" smtClean="0"/>
              <a:t> who said to </a:t>
            </a:r>
            <a:r>
              <a:rPr lang="en-US" dirty="0" err="1" smtClean="0"/>
              <a:t>Piara</a:t>
            </a:r>
            <a:r>
              <a:rPr lang="en-US" dirty="0" smtClean="0"/>
              <a:t> </a:t>
            </a:r>
            <a:r>
              <a:rPr lang="en-US" dirty="0" err="1" smtClean="0"/>
              <a:t>Sahota</a:t>
            </a:r>
            <a:r>
              <a:rPr lang="en-US" dirty="0" smtClean="0"/>
              <a:t>, through her teeth, "</a:t>
            </a:r>
            <a:r>
              <a:rPr lang="en-US" dirty="0" smtClean="0">
                <a:solidFill>
                  <a:srgbClr val="FF0000"/>
                </a:solidFill>
              </a:rPr>
              <a:t>policy, Mr. </a:t>
            </a:r>
            <a:r>
              <a:rPr lang="en-US" dirty="0" err="1" smtClean="0">
                <a:solidFill>
                  <a:srgbClr val="FF0000"/>
                </a:solidFill>
              </a:rPr>
              <a:t>Sahota</a:t>
            </a:r>
            <a:r>
              <a:rPr lang="en-US" dirty="0" smtClean="0">
                <a:solidFill>
                  <a:srgbClr val="FF0000"/>
                </a:solidFill>
              </a:rPr>
              <a:t>, policy</a:t>
            </a:r>
            <a:r>
              <a:rPr lang="en-US" dirty="0" smtClean="0"/>
              <a:t>".</a:t>
            </a:r>
          </a:p>
          <a:p>
            <a:pPr lvl="1"/>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7176"/>
          </a:xfrm>
        </p:spPr>
        <p:txBody>
          <a:bodyPr>
            <a:normAutofit fontScale="90000"/>
          </a:bodyPr>
          <a:lstStyle/>
          <a:p>
            <a:r>
              <a:rPr lang="en-US" sz="3200" dirty="0" smtClean="0"/>
              <a:t>CICB: Leung (</a:t>
            </a:r>
            <a:r>
              <a:rPr lang="en-US" sz="3200" dirty="0" err="1" smtClean="0"/>
              <a:t>Ont</a:t>
            </a:r>
            <a:r>
              <a:rPr lang="en-US" sz="3200" dirty="0" smtClean="0"/>
              <a:t> Divisional Ct ‘95)</a:t>
            </a:r>
            <a:endParaRPr lang="en-US" sz="3200" dirty="0"/>
          </a:p>
        </p:txBody>
      </p:sp>
      <p:sp>
        <p:nvSpPr>
          <p:cNvPr id="3" name="Content Placeholder 2"/>
          <p:cNvSpPr>
            <a:spLocks noGrp="1"/>
          </p:cNvSpPr>
          <p:nvPr>
            <p:ph idx="1"/>
          </p:nvPr>
        </p:nvSpPr>
        <p:spPr>
          <a:xfrm>
            <a:off x="0" y="656966"/>
            <a:ext cx="9144000" cy="6201034"/>
          </a:xfrm>
        </p:spPr>
        <p:txBody>
          <a:bodyPr>
            <a:normAutofit fontScale="62500" lnSpcReduction="20000"/>
          </a:bodyPr>
          <a:lstStyle/>
          <a:p>
            <a:r>
              <a:rPr lang="en-US" dirty="0" smtClean="0"/>
              <a:t>Guideline:</a:t>
            </a:r>
          </a:p>
          <a:p>
            <a:pPr lvl="1" algn="ctr">
              <a:buNone/>
            </a:pPr>
            <a:r>
              <a:rPr lang="en-US" dirty="0" smtClean="0"/>
              <a:t>Board approach used in</a:t>
            </a:r>
          </a:p>
          <a:p>
            <a:pPr lvl="1" algn="ctr">
              <a:buNone/>
            </a:pPr>
            <a:r>
              <a:rPr lang="en-US" dirty="0" smtClean="0"/>
              <a:t> calculating pecuniary losses sustained under Section 7(1)(b)</a:t>
            </a:r>
          </a:p>
          <a:p>
            <a:pPr lvl="1">
              <a:buNone/>
            </a:pPr>
            <a:r>
              <a:rPr lang="en-US" dirty="0" smtClean="0"/>
              <a:t> In calculating pecuniary loss under section 7(1)(b), in a manner which treats all applicants with long or short term injury related disabilities in the same fashion, the Board shall </a:t>
            </a:r>
            <a:r>
              <a:rPr lang="en-US" dirty="0" smtClean="0">
                <a:solidFill>
                  <a:srgbClr val="FF0000"/>
                </a:solidFill>
              </a:rPr>
              <a:t>generally </a:t>
            </a:r>
            <a:r>
              <a:rPr lang="en-US" dirty="0" smtClean="0"/>
              <a:t>multiply the number of usual working days contained in the period of disability (to a maximum of 5 days per week and twenty days per month) by the amount of $50.00 and will subtract from that sum any employment-related benefits, indemnity or compensation paid or payable pertaining to that period and any income received or to be received from alternate employment for that period.</a:t>
            </a:r>
          </a:p>
          <a:p>
            <a:pPr lvl="1">
              <a:buNone/>
            </a:pPr>
            <a:endParaRPr lang="en-US" dirty="0" smtClean="0"/>
          </a:p>
          <a:p>
            <a:r>
              <a:rPr lang="en-US" dirty="0" smtClean="0"/>
              <a:t>Unlawful fetter? [Evans in de Smith’s Judicial Review of Admin Action 4</a:t>
            </a:r>
            <a:r>
              <a:rPr lang="en-US" baseline="30000" dirty="0" smtClean="0"/>
              <a:t>th</a:t>
            </a:r>
            <a:r>
              <a:rPr lang="en-US" dirty="0" smtClean="0"/>
              <a:t> ed.!]</a:t>
            </a:r>
          </a:p>
          <a:p>
            <a:pPr lvl="1"/>
            <a:r>
              <a:rPr lang="en-US" sz="3200" dirty="0" smtClean="0"/>
              <a:t>“A tribunal entrusted with a discretion must not by the adoption of a fixed rule of policy, disable itself from exercising its </a:t>
            </a:r>
            <a:r>
              <a:rPr lang="en-US" sz="3200" dirty="0" smtClean="0">
                <a:solidFill>
                  <a:srgbClr val="FF0000"/>
                </a:solidFill>
              </a:rPr>
              <a:t>discretion </a:t>
            </a:r>
            <a:r>
              <a:rPr lang="en-US" sz="3200" dirty="0" smtClean="0"/>
              <a:t>in individual cases.” </a:t>
            </a:r>
          </a:p>
          <a:p>
            <a:pPr lvl="1"/>
            <a:r>
              <a:rPr lang="en-US" sz="3200" dirty="0" smtClean="0"/>
              <a:t>“pursuit of </a:t>
            </a:r>
            <a:r>
              <a:rPr lang="en-US" sz="3200" dirty="0" smtClean="0">
                <a:solidFill>
                  <a:srgbClr val="FF0000"/>
                </a:solidFill>
              </a:rPr>
              <a:t>consistency </a:t>
            </a:r>
            <a:r>
              <a:rPr lang="en-US" sz="3200" dirty="0" smtClean="0"/>
              <a:t>at the expense of the </a:t>
            </a:r>
            <a:r>
              <a:rPr lang="en-US" sz="3200" dirty="0" smtClean="0">
                <a:solidFill>
                  <a:srgbClr val="FF0000"/>
                </a:solidFill>
              </a:rPr>
              <a:t>merits </a:t>
            </a:r>
            <a:r>
              <a:rPr lang="en-US" sz="3200" dirty="0" smtClean="0"/>
              <a:t>of individual cases”</a:t>
            </a:r>
          </a:p>
          <a:p>
            <a:pPr lvl="2"/>
            <a:r>
              <a:rPr lang="en-US" sz="3200" i="1" dirty="0" smtClean="0"/>
              <a:t>Using discretion not to use discretion</a:t>
            </a:r>
          </a:p>
          <a:p>
            <a:pPr lvl="2"/>
            <a:r>
              <a:rPr lang="en-US" sz="3200" i="1" dirty="0" smtClean="0"/>
              <a:t>not enough </a:t>
            </a:r>
            <a:r>
              <a:rPr lang="en-US" sz="3200" dirty="0" smtClean="0"/>
              <a:t>discretion!</a:t>
            </a:r>
          </a:p>
          <a:p>
            <a:pPr lvl="2"/>
            <a:r>
              <a:rPr lang="en-US" sz="3200" dirty="0" smtClean="0"/>
              <a:t>Sentencing guidelines…</a:t>
            </a:r>
          </a:p>
          <a:p>
            <a:r>
              <a:rPr lang="en-US" dirty="0" smtClean="0"/>
              <a:t>YES! </a:t>
            </a:r>
          </a:p>
          <a:p>
            <a:pPr lvl="1"/>
            <a:r>
              <a:rPr lang="en-US" sz="3200" dirty="0" smtClean="0"/>
              <a:t>Although the word "generally" is employed in the guideline, the effect of the guideline is to encourage an </a:t>
            </a:r>
            <a:r>
              <a:rPr lang="en-US" sz="3200" dirty="0" smtClean="0">
                <a:solidFill>
                  <a:srgbClr val="FF0000"/>
                </a:solidFill>
              </a:rPr>
              <a:t>arbitrary and even capricious </a:t>
            </a:r>
            <a:r>
              <a:rPr lang="en-US" sz="3200" dirty="0" smtClean="0"/>
              <a:t>treatment of victims of crime. It cannot be argued that this type of guideline in any way reflects the intention of the legislature. </a:t>
            </a:r>
          </a:p>
          <a:p>
            <a:pPr>
              <a:buNone/>
            </a:pP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5325"/>
          </a:xfrm>
        </p:spPr>
        <p:txBody>
          <a:bodyPr>
            <a:normAutofit fontScale="90000"/>
          </a:bodyPr>
          <a:lstStyle/>
          <a:p>
            <a:r>
              <a:rPr lang="en-US" dirty="0" smtClean="0"/>
              <a:t>Leung 2</a:t>
            </a:r>
            <a:endParaRPr lang="en-US" dirty="0"/>
          </a:p>
        </p:txBody>
      </p:sp>
      <p:sp>
        <p:nvSpPr>
          <p:cNvPr id="3" name="Content Placeholder 2"/>
          <p:cNvSpPr>
            <a:spLocks noGrp="1"/>
          </p:cNvSpPr>
          <p:nvPr>
            <p:ph idx="1"/>
          </p:nvPr>
        </p:nvSpPr>
        <p:spPr>
          <a:xfrm>
            <a:off x="0" y="948952"/>
            <a:ext cx="9144000" cy="5909048"/>
          </a:xfrm>
        </p:spPr>
        <p:txBody>
          <a:bodyPr>
            <a:normAutofit fontScale="92500" lnSpcReduction="20000"/>
          </a:bodyPr>
          <a:lstStyle/>
          <a:p>
            <a:r>
              <a:rPr lang="en-US" dirty="0" smtClean="0"/>
              <a:t>BUT: no reasons!</a:t>
            </a:r>
          </a:p>
          <a:p>
            <a:pPr lvl="1"/>
            <a:r>
              <a:rPr lang="en-US" dirty="0" smtClean="0"/>
              <a:t>Separate ground of appeal!</a:t>
            </a:r>
          </a:p>
          <a:p>
            <a:pPr lvl="2"/>
            <a:r>
              <a:rPr lang="en-US" dirty="0" smtClean="0"/>
              <a:t>No problem—only required to give reasons “if </a:t>
            </a:r>
          </a:p>
          <a:p>
            <a:pPr lvl="2">
              <a:buNone/>
            </a:pPr>
            <a:r>
              <a:rPr lang="en-US" dirty="0" smtClean="0"/>
              <a:t>	requested by a party”!!</a:t>
            </a:r>
          </a:p>
          <a:p>
            <a:pPr lvl="3"/>
            <a:r>
              <a:rPr lang="en-US" dirty="0" smtClean="0"/>
              <a:t>Leung never asked for reasons!!</a:t>
            </a:r>
          </a:p>
          <a:p>
            <a:pPr lvl="1"/>
            <a:r>
              <a:rPr lang="en-US" dirty="0" err="1" smtClean="0"/>
              <a:t>b/c</a:t>
            </a:r>
            <a:r>
              <a:rPr lang="en-US" dirty="0" smtClean="0"/>
              <a:t> no reasons, unclear why the Board limited wage loss award to $2,000!</a:t>
            </a:r>
          </a:p>
          <a:p>
            <a:pPr lvl="2"/>
            <a:r>
              <a:rPr lang="en-US" dirty="0" smtClean="0"/>
              <a:t>Therefore, insufficient evidence that Board applied guideline</a:t>
            </a:r>
          </a:p>
          <a:p>
            <a:pPr lvl="2"/>
            <a:r>
              <a:rPr lang="en-US" dirty="0" smtClean="0"/>
              <a:t>Therefore, insufficient evidence that Board </a:t>
            </a:r>
            <a:r>
              <a:rPr lang="en-US" i="1" dirty="0" smtClean="0"/>
              <a:t>in fact</a:t>
            </a:r>
            <a:r>
              <a:rPr lang="en-US" dirty="0" smtClean="0"/>
              <a:t> fettered its discretion by applying the guideline</a:t>
            </a:r>
          </a:p>
          <a:p>
            <a:pPr lvl="2"/>
            <a:r>
              <a:rPr lang="en-US" dirty="0" smtClean="0"/>
              <a:t>Given the material that was before the Board, particularly in relation to the medical evidence, it cannot be said that the Board exercised its discretion </a:t>
            </a:r>
            <a:r>
              <a:rPr lang="en-US" dirty="0" smtClean="0">
                <a:solidFill>
                  <a:srgbClr val="FF0000"/>
                </a:solidFill>
              </a:rPr>
              <a:t>unreasonably </a:t>
            </a:r>
            <a:r>
              <a:rPr lang="en-US" dirty="0" smtClean="0"/>
              <a:t>in limiting the wage loss award to $2,000 quite apart from the application of the wage loss guideline. </a:t>
            </a:r>
          </a:p>
          <a:p>
            <a:pPr lvl="2"/>
            <a:r>
              <a:rPr lang="en-US" dirty="0" smtClean="0"/>
              <a:t>“It would have been desirable for the Board to have given some reasons for limiting the award for wage loss in order to avoid the </a:t>
            </a:r>
            <a:r>
              <a:rPr lang="en-US" dirty="0" smtClean="0">
                <a:solidFill>
                  <a:srgbClr val="FF0000"/>
                </a:solidFill>
              </a:rPr>
              <a:t>victim </a:t>
            </a:r>
            <a:r>
              <a:rPr lang="en-US" dirty="0" smtClean="0"/>
              <a:t>feeling … ‘that he has been the </a:t>
            </a:r>
            <a:r>
              <a:rPr lang="en-US" dirty="0" smtClean="0">
                <a:solidFill>
                  <a:srgbClr val="FF0000"/>
                </a:solidFill>
              </a:rPr>
              <a:t>victim </a:t>
            </a:r>
            <a:r>
              <a:rPr lang="en-US" dirty="0" smtClean="0"/>
              <a:t>of an arbitrary decision’.” !!</a:t>
            </a:r>
          </a:p>
          <a:p>
            <a:endParaRPr lang="en-US" dirty="0"/>
          </a:p>
        </p:txBody>
      </p:sp>
      <p:pic>
        <p:nvPicPr>
          <p:cNvPr id="4" name="Picture 3" descr="surprise(1).jpg"/>
          <p:cNvPicPr>
            <a:picLocks noChangeAspect="1"/>
          </p:cNvPicPr>
          <p:nvPr/>
        </p:nvPicPr>
        <p:blipFill>
          <a:blip r:embed="rId2"/>
          <a:stretch>
            <a:fillRect/>
          </a:stretch>
        </p:blipFill>
        <p:spPr>
          <a:xfrm>
            <a:off x="6831997" y="274638"/>
            <a:ext cx="2060996" cy="208769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4314"/>
          </a:xfrm>
        </p:spPr>
        <p:txBody>
          <a:bodyPr>
            <a:noAutofit/>
          </a:bodyPr>
          <a:lstStyle/>
          <a:p>
            <a:r>
              <a:rPr lang="en-US" sz="3600" dirty="0" smtClean="0"/>
              <a:t>CICB: Pitters (</a:t>
            </a:r>
            <a:r>
              <a:rPr lang="en-US" sz="3600" dirty="0" err="1" smtClean="0"/>
              <a:t>Ont</a:t>
            </a:r>
            <a:r>
              <a:rPr lang="en-US" sz="3600" dirty="0" smtClean="0"/>
              <a:t> Divisional Ct ‘96)</a:t>
            </a:r>
            <a:endParaRPr lang="en-US" sz="3600" dirty="0"/>
          </a:p>
        </p:txBody>
      </p:sp>
      <p:sp>
        <p:nvSpPr>
          <p:cNvPr id="3" name="Content Placeholder 2"/>
          <p:cNvSpPr>
            <a:spLocks noGrp="1"/>
          </p:cNvSpPr>
          <p:nvPr>
            <p:ph idx="1"/>
          </p:nvPr>
        </p:nvSpPr>
        <p:spPr>
          <a:xfrm>
            <a:off x="1" y="1226336"/>
            <a:ext cx="9144000" cy="5631663"/>
          </a:xfrm>
        </p:spPr>
        <p:txBody>
          <a:bodyPr>
            <a:normAutofit fontScale="85000" lnSpcReduction="10000"/>
          </a:bodyPr>
          <a:lstStyle/>
          <a:p>
            <a:r>
              <a:rPr lang="en-US" dirty="0" smtClean="0"/>
              <a:t>Gun play results in serious injury</a:t>
            </a:r>
          </a:p>
          <a:p>
            <a:r>
              <a:rPr lang="en-US" dirty="0" smtClean="0"/>
              <a:t>Charged with use, possession, negligent assault</a:t>
            </a:r>
          </a:p>
          <a:p>
            <a:pPr lvl="1"/>
            <a:r>
              <a:rPr lang="en-US" dirty="0" smtClean="0"/>
              <a:t>Pleads guilty to possession; 2 months</a:t>
            </a:r>
          </a:p>
          <a:p>
            <a:r>
              <a:rPr lang="en-US" dirty="0" smtClean="0"/>
              <a:t>No compensation </a:t>
            </a:r>
            <a:r>
              <a:rPr lang="en-US" dirty="0" err="1" smtClean="0"/>
              <a:t>b/c</a:t>
            </a:r>
            <a:r>
              <a:rPr lang="en-US" dirty="0" smtClean="0"/>
              <a:t> “accident,” not “crime of violence”</a:t>
            </a:r>
          </a:p>
          <a:p>
            <a:pPr lvl="1"/>
            <a:r>
              <a:rPr lang="en-US" dirty="0" smtClean="0"/>
              <a:t>Is “possession” (rather than use) a crime of violence?  </a:t>
            </a:r>
          </a:p>
          <a:p>
            <a:pPr lvl="1"/>
            <a:r>
              <a:rPr lang="en-US" dirty="0" smtClean="0"/>
              <a:t>Balance of probabilities</a:t>
            </a:r>
          </a:p>
          <a:p>
            <a:r>
              <a:rPr lang="en-US" dirty="0" smtClean="0"/>
              <a:t>(1) Finding of “accident”</a:t>
            </a:r>
          </a:p>
          <a:p>
            <a:pPr lvl="1"/>
            <a:r>
              <a:rPr lang="en-US" dirty="0" smtClean="0"/>
              <a:t>Not cognizable on appeal, not question of law</a:t>
            </a:r>
          </a:p>
          <a:p>
            <a:r>
              <a:rPr lang="en-US" dirty="0" smtClean="0"/>
              <a:t>(2) Interpretation of “</a:t>
            </a:r>
            <a:r>
              <a:rPr lang="en-US" dirty="0" smtClean="0">
                <a:solidFill>
                  <a:srgbClr val="FF0000"/>
                </a:solidFill>
              </a:rPr>
              <a:t>crime of violence</a:t>
            </a:r>
            <a:r>
              <a:rPr lang="en-US" dirty="0" smtClean="0"/>
              <a:t>” (</a:t>
            </a:r>
            <a:r>
              <a:rPr lang="en-US" dirty="0" err="1" smtClean="0"/>
              <a:t>s</a:t>
            </a:r>
            <a:r>
              <a:rPr lang="en-US" dirty="0" smtClean="0"/>
              <a:t>. 5(4))</a:t>
            </a:r>
          </a:p>
          <a:p>
            <a:pPr lvl="1"/>
            <a:r>
              <a:rPr lang="en-US" dirty="0" smtClean="0"/>
              <a:t>The meaning of "a crime of violence” must be ascertained from </a:t>
            </a:r>
            <a:r>
              <a:rPr lang="en-US" dirty="0" err="1" smtClean="0"/>
              <a:t>s</a:t>
            </a:r>
            <a:r>
              <a:rPr lang="en-US" dirty="0" smtClean="0"/>
              <a:t>. 5(a) of the Act, and the </a:t>
            </a:r>
            <a:r>
              <a:rPr lang="en-US" dirty="0" smtClean="0">
                <a:solidFill>
                  <a:srgbClr val="FF0000"/>
                </a:solidFill>
              </a:rPr>
              <a:t>general principles of statutory construction…</a:t>
            </a:r>
          </a:p>
          <a:p>
            <a:pPr lvl="2"/>
            <a:r>
              <a:rPr lang="en-US" dirty="0" smtClean="0"/>
              <a:t>No definition in definitional section</a:t>
            </a:r>
          </a:p>
          <a:p>
            <a:pPr lvl="2"/>
            <a:r>
              <a:rPr lang="en-US" dirty="0" smtClean="0"/>
              <a:t>Context, purpose…</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6126"/>
          </a:xfrm>
        </p:spPr>
        <p:txBody>
          <a:bodyPr>
            <a:normAutofit fontScale="90000"/>
          </a:bodyPr>
          <a:lstStyle/>
          <a:p>
            <a:r>
              <a:rPr lang="en-US" dirty="0" smtClean="0"/>
              <a:t>Crime of violence?</a:t>
            </a:r>
            <a:endParaRPr lang="en-US" dirty="0"/>
          </a:p>
        </p:txBody>
      </p:sp>
      <p:sp>
        <p:nvSpPr>
          <p:cNvPr id="3" name="Content Placeholder 2"/>
          <p:cNvSpPr>
            <a:spLocks noGrp="1"/>
          </p:cNvSpPr>
          <p:nvPr>
            <p:ph idx="1"/>
          </p:nvPr>
        </p:nvSpPr>
        <p:spPr>
          <a:xfrm>
            <a:off x="0" y="1124143"/>
            <a:ext cx="9144000" cy="5733857"/>
          </a:xfrm>
        </p:spPr>
        <p:txBody>
          <a:bodyPr>
            <a:normAutofit fontScale="77500" lnSpcReduction="20000"/>
          </a:bodyPr>
          <a:lstStyle/>
          <a:p>
            <a:pPr marL="342900" lvl="1" indent="-342900">
              <a:buFont typeface="Arial"/>
              <a:buChar char="•"/>
            </a:pPr>
            <a:r>
              <a:rPr lang="en-US" dirty="0" smtClean="0"/>
              <a:t>Everyday people/plain meaning</a:t>
            </a:r>
          </a:p>
          <a:p>
            <a:pPr marL="342900" lvl="1" indent="-342900"/>
            <a:r>
              <a:rPr lang="en-US" dirty="0" smtClean="0"/>
              <a:t>“Violence” is used in a descriptive sense to designate the type of crime that must be proven to permit the Board to consider the exercise of its discretion to award compensation. </a:t>
            </a:r>
            <a:r>
              <a:rPr lang="en-US" dirty="0" smtClean="0">
                <a:solidFill>
                  <a:srgbClr val="FF0000"/>
                </a:solidFill>
              </a:rPr>
              <a:t>A "crime of violence" is a crime of a violent kind</a:t>
            </a:r>
            <a:r>
              <a:rPr lang="en-US" dirty="0" smtClean="0"/>
              <a:t>. In everyday usage, "violence" connotes the exercise of a physical force so as to inflict injury or damage to persons or property. "Violent" includes intense, vehement, very strong or severe. It is characterized by the doing of harm or injury. It includes impetuous. In ordinary speech, "violent" includes, but is not synonymous with the use of physical force.</a:t>
            </a:r>
          </a:p>
          <a:p>
            <a:pPr marL="342900" lvl="1" indent="-342900"/>
            <a:r>
              <a:rPr lang="en-US" dirty="0" smtClean="0"/>
              <a:t>Legislature didn’t limit plain meaning (unlike elsewhere)</a:t>
            </a:r>
          </a:p>
          <a:p>
            <a:pPr marL="742950" lvl="2" indent="-342900"/>
            <a:r>
              <a:rPr lang="en-US" dirty="0" smtClean="0">
                <a:solidFill>
                  <a:srgbClr val="FF0000"/>
                </a:solidFill>
              </a:rPr>
              <a:t>Intent or recklessness </a:t>
            </a:r>
            <a:r>
              <a:rPr lang="en-US" dirty="0" smtClean="0"/>
              <a:t>re: death/other harm</a:t>
            </a:r>
          </a:p>
          <a:p>
            <a:pPr marL="342900" lvl="1" indent="-342900"/>
            <a:r>
              <a:rPr lang="en-US" dirty="0" smtClean="0"/>
              <a:t>The Brits have a hard time defining crime of violence, too…</a:t>
            </a:r>
          </a:p>
          <a:p>
            <a:pPr marL="342900" lvl="1" indent="-342900"/>
            <a:r>
              <a:rPr lang="en-US" dirty="0" smtClean="0"/>
              <a:t>Appears nowhere in Criminal Code…</a:t>
            </a:r>
          </a:p>
          <a:p>
            <a:pPr marL="342900" lvl="1" indent="-342900"/>
            <a:r>
              <a:rPr lang="en-US" dirty="0" smtClean="0"/>
              <a:t>Luckily, we don’t have to “mark the limits of the inscrutable phrase ‘a crime of violence,” </a:t>
            </a:r>
            <a:r>
              <a:rPr lang="en-US" dirty="0" err="1" smtClean="0"/>
              <a:t>b/c</a:t>
            </a:r>
            <a:r>
              <a:rPr lang="en-US" dirty="0" smtClean="0"/>
              <a:t> </a:t>
            </a:r>
            <a:r>
              <a:rPr lang="en-US" dirty="0" err="1" smtClean="0"/>
              <a:t>s</a:t>
            </a:r>
            <a:r>
              <a:rPr lang="en-US" dirty="0" smtClean="0"/>
              <a:t>. 5(a) provides compensation for injuries resulting from:</a:t>
            </a:r>
          </a:p>
          <a:p>
            <a:pPr marL="742950" lvl="2" indent="-342900"/>
            <a:r>
              <a:rPr lang="en-US" dirty="0" smtClean="0"/>
              <a:t>the commission of a crime of violence constituting an offence against the Criminal Code (Canada), including … an offence under section 86</a:t>
            </a:r>
          </a:p>
          <a:p>
            <a:pPr marL="342900" lvl="1" indent="-342900"/>
            <a:endParaRPr lang="en-US" dirty="0" smtClean="0"/>
          </a:p>
          <a:p>
            <a:pPr marL="742950" lvl="2" indent="-342900"/>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53130"/>
          </a:xfrm>
        </p:spPr>
        <p:txBody>
          <a:bodyPr>
            <a:normAutofit fontScale="90000"/>
          </a:bodyPr>
          <a:lstStyle/>
          <a:p>
            <a:r>
              <a:rPr lang="en-US" dirty="0" smtClean="0"/>
              <a:t>Crime of Violence: The Resolution</a:t>
            </a:r>
            <a:endParaRPr lang="en-US" dirty="0"/>
          </a:p>
        </p:txBody>
      </p:sp>
      <p:sp>
        <p:nvSpPr>
          <p:cNvPr id="3" name="Content Placeholder 2"/>
          <p:cNvSpPr>
            <a:spLocks noGrp="1"/>
          </p:cNvSpPr>
          <p:nvPr>
            <p:ph idx="1"/>
          </p:nvPr>
        </p:nvSpPr>
        <p:spPr>
          <a:xfrm>
            <a:off x="0" y="905154"/>
            <a:ext cx="9144000" cy="5952846"/>
          </a:xfrm>
        </p:spPr>
        <p:txBody>
          <a:bodyPr>
            <a:normAutofit fontScale="77500" lnSpcReduction="20000"/>
          </a:bodyPr>
          <a:lstStyle/>
          <a:p>
            <a:pPr>
              <a:buNone/>
            </a:pPr>
            <a:r>
              <a:rPr lang="en-US" dirty="0" smtClean="0"/>
              <a:t>86. (2) Every one who, without lawful excuse, uses, carries, handles, ships or stores any firearm or ammunition </a:t>
            </a:r>
            <a:r>
              <a:rPr lang="en-US" dirty="0" smtClean="0">
                <a:solidFill>
                  <a:srgbClr val="FF0000"/>
                </a:solidFill>
              </a:rPr>
              <a:t>in a careless manner or without reasonable precautions for the safety of other persons</a:t>
            </a:r>
            <a:r>
              <a:rPr lang="en-US" dirty="0" smtClean="0"/>
              <a:t> (a) is guilty of an indictable offence and liable to imprisonment …; or (</a:t>
            </a:r>
            <a:r>
              <a:rPr lang="en-US" dirty="0" err="1" smtClean="0"/>
              <a:t>b</a:t>
            </a:r>
            <a:r>
              <a:rPr lang="en-US" dirty="0" smtClean="0"/>
              <a:t>) is guilty of an offence punishable on summary conviction.</a:t>
            </a:r>
          </a:p>
          <a:p>
            <a:r>
              <a:rPr lang="en-US" dirty="0" smtClean="0"/>
              <a:t>“</a:t>
            </a:r>
            <a:r>
              <a:rPr lang="en-US" dirty="0" err="1" smtClean="0"/>
              <a:t>Mens</a:t>
            </a:r>
            <a:r>
              <a:rPr lang="en-US" dirty="0" smtClean="0"/>
              <a:t> </a:t>
            </a:r>
            <a:r>
              <a:rPr lang="en-US" dirty="0" err="1" smtClean="0"/>
              <a:t>rea</a:t>
            </a:r>
            <a:r>
              <a:rPr lang="en-US" dirty="0" smtClean="0"/>
              <a:t>” requires marked departure from standard of care of reasonable person under circumstances: B.I.N.G.O.</a:t>
            </a:r>
          </a:p>
          <a:p>
            <a:pPr lvl="1"/>
            <a:r>
              <a:rPr lang="en-US" dirty="0" smtClean="0"/>
              <a:t>Therefore—”crime of violence”—compensability</a:t>
            </a:r>
          </a:p>
          <a:p>
            <a:r>
              <a:rPr lang="en-US" dirty="0" smtClean="0"/>
              <a:t>Don’t fetter yourself—confidence, confidence!  </a:t>
            </a:r>
          </a:p>
          <a:p>
            <a:pPr lvl="1">
              <a:buNone/>
            </a:pPr>
            <a:r>
              <a:rPr lang="en-US" dirty="0" smtClean="0"/>
              <a:t>“Under the legislation, it is the Board that is required to decide whether a relevant offence, "a crime of violence", has taken place. The matter is not determined by the initial categorization of the offence by police investigators. It is not decided by the </a:t>
            </a:r>
            <a:r>
              <a:rPr lang="en-US" dirty="0" err="1" smtClean="0"/>
              <a:t>charge(s</a:t>
            </a:r>
            <a:r>
              <a:rPr lang="en-US" dirty="0" smtClean="0"/>
              <a:t>) laid against an offender. It is not resolved by the </a:t>
            </a:r>
            <a:r>
              <a:rPr lang="en-US" dirty="0" err="1" smtClean="0"/>
              <a:t>charge(s</a:t>
            </a:r>
            <a:r>
              <a:rPr lang="en-US" dirty="0" smtClean="0"/>
              <a:t>) upon which the prosecutor chooses to proceed to trial or other disposition. It is not pre-empted by the decision of the criminal court</a:t>
            </a:r>
            <a:r>
              <a:rPr lang="en-US" dirty="0" smtClean="0">
                <a:solidFill>
                  <a:srgbClr val="FF0000"/>
                </a:solidFill>
              </a:rPr>
              <a:t>. It is for the Board to decide the matter</a:t>
            </a:r>
            <a:r>
              <a:rPr lang="en-US" dirty="0" smtClean="0"/>
              <a:t>, on the evidence adduced before it, and upon proper construction of its statutory mandate.”</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3512"/>
          </a:xfrm>
        </p:spPr>
        <p:txBody>
          <a:bodyPr>
            <a:normAutofit fontScale="90000"/>
          </a:bodyPr>
          <a:lstStyle/>
          <a:p>
            <a:r>
              <a:rPr lang="en-US" dirty="0" err="1" smtClean="0"/>
              <a:t>Masakeyash</a:t>
            </a:r>
            <a:r>
              <a:rPr lang="en-US" dirty="0" smtClean="0"/>
              <a:t> (</a:t>
            </a:r>
            <a:r>
              <a:rPr lang="en-US" dirty="0" err="1" smtClean="0"/>
              <a:t>Ont</a:t>
            </a:r>
            <a:r>
              <a:rPr lang="en-US" dirty="0" smtClean="0"/>
              <a:t> Divisional Ct ’06)</a:t>
            </a:r>
            <a:endParaRPr lang="en-US" dirty="0"/>
          </a:p>
        </p:txBody>
      </p:sp>
      <p:sp>
        <p:nvSpPr>
          <p:cNvPr id="3" name="Content Placeholder 2"/>
          <p:cNvSpPr>
            <a:spLocks noGrp="1"/>
          </p:cNvSpPr>
          <p:nvPr>
            <p:ph idx="1"/>
          </p:nvPr>
        </p:nvSpPr>
        <p:spPr>
          <a:xfrm>
            <a:off x="0" y="1197140"/>
            <a:ext cx="9144000" cy="5660860"/>
          </a:xfrm>
        </p:spPr>
        <p:txBody>
          <a:bodyPr>
            <a:normAutofit fontScale="70000" lnSpcReduction="20000"/>
          </a:bodyPr>
          <a:lstStyle/>
          <a:p>
            <a:r>
              <a:rPr lang="en-US" dirty="0" smtClean="0"/>
              <a:t>Child’s play; slingshot; stone in the eye; infant offender (</a:t>
            </a:r>
            <a:r>
              <a:rPr lang="en-US" i="1" dirty="0" smtClean="0"/>
              <a:t>and </a:t>
            </a:r>
            <a:r>
              <a:rPr lang="en-US" dirty="0" smtClean="0"/>
              <a:t>victim—on behalf of Jamie Skunk…)</a:t>
            </a:r>
          </a:p>
          <a:p>
            <a:r>
              <a:rPr lang="en-US" dirty="0" smtClean="0"/>
              <a:t>Board: no crime of violence </a:t>
            </a:r>
            <a:r>
              <a:rPr lang="en-US" dirty="0" err="1" smtClean="0"/>
              <a:t>b/c</a:t>
            </a:r>
            <a:r>
              <a:rPr lang="en-US" dirty="0" smtClean="0"/>
              <a:t> no intent</a:t>
            </a:r>
          </a:p>
          <a:p>
            <a:r>
              <a:rPr lang="en-US" dirty="0" smtClean="0"/>
              <a:t>CICB: “alleged offender” incapable of criminal responsibility (infant)</a:t>
            </a:r>
          </a:p>
          <a:p>
            <a:r>
              <a:rPr lang="en-US" dirty="0" smtClean="0"/>
              <a:t>Standard of review!!! (correctness)</a:t>
            </a:r>
          </a:p>
          <a:p>
            <a:r>
              <a:rPr lang="en-US" dirty="0" smtClean="0"/>
              <a:t>s. 13 Criminal Code: No person shall be convicted of an offence in respect of an act or omission on his part while that person was under the age of twelve years. </a:t>
            </a:r>
          </a:p>
          <a:p>
            <a:pPr lvl="0"/>
            <a:r>
              <a:rPr lang="en-US" dirty="0" err="1" smtClean="0"/>
              <a:t>s</a:t>
            </a:r>
            <a:r>
              <a:rPr lang="en-US" dirty="0" smtClean="0"/>
              <a:t>. 16(2) CICB Act: Even though a person for any reason is legally incapable of forming criminal </a:t>
            </a:r>
            <a:r>
              <a:rPr lang="en-US" dirty="0" smtClean="0">
                <a:solidFill>
                  <a:srgbClr val="FF0000"/>
                </a:solidFill>
              </a:rPr>
              <a:t>intent</a:t>
            </a:r>
            <a:r>
              <a:rPr lang="en-US" dirty="0" smtClean="0"/>
              <a:t>, the person shall, for the purposes of this Act, be deemed to have intended an act or omission that caused injury or death for which compensation is payable under this Act.</a:t>
            </a:r>
          </a:p>
          <a:p>
            <a:pPr lvl="1"/>
            <a:r>
              <a:rPr lang="en-US" dirty="0" smtClean="0"/>
              <a:t>CICB: 16(2) trumps 13 CC;  </a:t>
            </a:r>
            <a:r>
              <a:rPr lang="en-US" dirty="0" err="1" smtClean="0"/>
              <a:t>irrebuttable</a:t>
            </a:r>
            <a:r>
              <a:rPr lang="en-US" dirty="0" smtClean="0"/>
              <a:t> presumption of intent (</a:t>
            </a:r>
            <a:r>
              <a:rPr lang="en-US" dirty="0" err="1" smtClean="0"/>
              <a:t>mens</a:t>
            </a:r>
            <a:r>
              <a:rPr lang="en-US" dirty="0" smtClean="0"/>
              <a:t> </a:t>
            </a:r>
            <a:r>
              <a:rPr lang="en-US" dirty="0" err="1" smtClean="0"/>
              <a:t>rea</a:t>
            </a:r>
            <a:r>
              <a:rPr lang="en-US" dirty="0" smtClean="0"/>
              <a:t>) for infant upon proof of </a:t>
            </a:r>
            <a:r>
              <a:rPr lang="en-US" dirty="0" err="1" smtClean="0"/>
              <a:t>actus</a:t>
            </a:r>
            <a:r>
              <a:rPr lang="en-US" dirty="0" smtClean="0"/>
              <a:t> </a:t>
            </a:r>
            <a:r>
              <a:rPr lang="en-US" dirty="0" err="1" smtClean="0"/>
              <a:t>reus</a:t>
            </a:r>
            <a:endParaRPr lang="en-US" dirty="0" smtClean="0"/>
          </a:p>
          <a:p>
            <a:r>
              <a:rPr lang="en-US" dirty="0" smtClean="0"/>
              <a:t>Ct: 13 not limited to intent, but blanket exemption from “criminal accountability” (even in the presence of intent…); “moral innocence” (children’s incapacity “to fully understand the nature of their conduct or the risks and dangers inherent in their actions or that their conduct is blameworthy”)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3214</Words>
  <Application>Microsoft Macintosh PowerPoint</Application>
  <PresentationFormat>On-screen Show (4:3)</PresentationFormat>
  <Paragraphs>181</Paragraphs>
  <Slides>20</Slides>
  <Notes>1</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Office Theme</vt:lpstr>
      <vt:lpstr>Administrative Law </vt:lpstr>
      <vt:lpstr>CICB, not CIBC</vt:lpstr>
      <vt:lpstr>CICB: Cogan (Ont Divisional Ct ‘92)</vt:lpstr>
      <vt:lpstr>CICB: Leung (Ont Divisional Ct ‘95)</vt:lpstr>
      <vt:lpstr>Leung 2</vt:lpstr>
      <vt:lpstr>CICB: Pitters (Ont Divisional Ct ‘96)</vt:lpstr>
      <vt:lpstr>Crime of violence?</vt:lpstr>
      <vt:lpstr>Crime of Violence: The Resolution</vt:lpstr>
      <vt:lpstr>Masakeyash (Ont Divisional Ct ’06)</vt:lpstr>
      <vt:lpstr>Ad absurdum</vt:lpstr>
      <vt:lpstr>Dalton (Ont Div Ct ‘82)</vt:lpstr>
      <vt:lpstr>Skerget (Ont Div Ct ‘77)</vt:lpstr>
      <vt:lpstr>Jane Doe (Ont. Div. Ct ‘95)</vt:lpstr>
      <vt:lpstr>Jane Doe 2  </vt:lpstr>
      <vt:lpstr>Spade Ont. Div. Ct. ‘90</vt:lpstr>
      <vt:lpstr>Manson Ont. Div. Ct. ‘89</vt:lpstr>
      <vt:lpstr>Fregeau Ont Div Ct ‘73</vt:lpstr>
      <vt:lpstr>Stone Ont Div Ct ‘82</vt:lpstr>
      <vt:lpstr>Sheehan Ont Div Ct ‘73</vt:lpstr>
      <vt:lpstr>Sheehan 2 Ont Ct Appeal [!!] ‘75</vt:lpstr>
    </vt:vector>
  </TitlesOfParts>
  <Company>Law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 </dc:title>
  <dc:creator>Markus Dubber</dc:creator>
  <cp:lastModifiedBy>Markus Dubber</cp:lastModifiedBy>
  <cp:revision>5</cp:revision>
  <dcterms:created xsi:type="dcterms:W3CDTF">2012-01-03T19:06:12Z</dcterms:created>
  <dcterms:modified xsi:type="dcterms:W3CDTF">2012-01-03T19:07:34Z</dcterms:modified>
</cp:coreProperties>
</file>