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94660"/>
  </p:normalViewPr>
  <p:slideViewPr>
    <p:cSldViewPr snapToGrid="0" snapToObjects="1">
      <p:cViewPr varScale="1">
        <p:scale>
          <a:sx n="87" d="100"/>
          <a:sy n="87" d="100"/>
        </p:scale>
        <p:origin x="-960"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4B773E-A223-774D-BCB3-233C6521101E}" type="datetimeFigureOut">
              <a:rPr lang="en-US" smtClean="0"/>
              <a:pPr/>
              <a:t>1/3/12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73F4A2-1A43-824D-A881-6F558B315E5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45FACA-7EA6-C841-A96F-1E38BE8F927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B137D4-7DB4-7F48-B7F8-E94D31AC82DE}" type="datetimeFigureOut">
              <a:rPr lang="en-US" smtClean="0"/>
              <a:pPr/>
              <a:t>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18C53-3486-A542-80C0-E67F62776D6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B137D4-7DB4-7F48-B7F8-E94D31AC82DE}" type="datetimeFigureOut">
              <a:rPr lang="en-US" smtClean="0"/>
              <a:pPr/>
              <a:t>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18C53-3486-A542-80C0-E67F62776D6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B137D4-7DB4-7F48-B7F8-E94D31AC82DE}" type="datetimeFigureOut">
              <a:rPr lang="en-US" smtClean="0"/>
              <a:pPr/>
              <a:t>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18C53-3486-A542-80C0-E67F62776D6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B137D4-7DB4-7F48-B7F8-E94D31AC82DE}" type="datetimeFigureOut">
              <a:rPr lang="en-US" smtClean="0"/>
              <a:pPr/>
              <a:t>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18C53-3486-A542-80C0-E67F62776D6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B137D4-7DB4-7F48-B7F8-E94D31AC82DE}" type="datetimeFigureOut">
              <a:rPr lang="en-US" smtClean="0"/>
              <a:pPr/>
              <a:t>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18C53-3486-A542-80C0-E67F62776D6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B137D4-7DB4-7F48-B7F8-E94D31AC82DE}" type="datetimeFigureOut">
              <a:rPr lang="en-US" smtClean="0"/>
              <a:pPr/>
              <a:t>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18C53-3486-A542-80C0-E67F62776D6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B137D4-7DB4-7F48-B7F8-E94D31AC82DE}" type="datetimeFigureOut">
              <a:rPr lang="en-US" smtClean="0"/>
              <a:pPr/>
              <a:t>1/3/12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718C53-3486-A542-80C0-E67F62776D6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B137D4-7DB4-7F48-B7F8-E94D31AC82DE}" type="datetimeFigureOut">
              <a:rPr lang="en-US" smtClean="0"/>
              <a:pPr/>
              <a:t>1/3/12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718C53-3486-A542-80C0-E67F62776D6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B137D4-7DB4-7F48-B7F8-E94D31AC82DE}" type="datetimeFigureOut">
              <a:rPr lang="en-US" smtClean="0"/>
              <a:pPr/>
              <a:t>1/3/12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718C53-3486-A542-80C0-E67F62776D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B137D4-7DB4-7F48-B7F8-E94D31AC82DE}" type="datetimeFigureOut">
              <a:rPr lang="en-US" smtClean="0"/>
              <a:pPr/>
              <a:t>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18C53-3486-A542-80C0-E67F62776D6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B137D4-7DB4-7F48-B7F8-E94D31AC82DE}" type="datetimeFigureOut">
              <a:rPr lang="en-US" smtClean="0"/>
              <a:pPr/>
              <a:t>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18C53-3486-A542-80C0-E67F62776D6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B137D4-7DB4-7F48-B7F8-E94D31AC82DE}" type="datetimeFigureOut">
              <a:rPr lang="en-US" smtClean="0"/>
              <a:pPr/>
              <a:t>1/3/12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718C53-3486-A542-80C0-E67F62776D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Administrative Law	</a:t>
            </a:r>
            <a:endParaRPr lang="en-US" dirty="0"/>
          </a:p>
        </p:txBody>
      </p:sp>
      <p:sp>
        <p:nvSpPr>
          <p:cNvPr id="3" name="Subtitle 2"/>
          <p:cNvSpPr>
            <a:spLocks noGrp="1"/>
          </p:cNvSpPr>
          <p:nvPr>
            <p:ph type="subTitle" idx="1"/>
          </p:nvPr>
        </p:nvSpPr>
        <p:spPr/>
        <p:txBody>
          <a:bodyPr/>
          <a:lstStyle/>
          <a:p>
            <a:r>
              <a:rPr lang="en-US" dirty="0" smtClean="0"/>
              <a:t>Markus </a:t>
            </a:r>
            <a:r>
              <a:rPr lang="en-US" dirty="0" err="1" smtClean="0"/>
              <a:t>Dubber</a:t>
            </a:r>
            <a:endParaRPr lang="en-US" dirty="0" smtClean="0"/>
          </a:p>
          <a:p>
            <a:r>
              <a:rPr lang="en-US" smtClean="0"/>
              <a:t>Spring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527"/>
          </a:xfrm>
        </p:spPr>
        <p:txBody>
          <a:bodyPr>
            <a:noAutofit/>
          </a:bodyPr>
          <a:lstStyle/>
          <a:p>
            <a:r>
              <a:rPr lang="en-US" sz="3200" dirty="0" smtClean="0"/>
              <a:t>Ergo: Labels, </a:t>
            </a:r>
            <a:r>
              <a:rPr lang="en-US" sz="3200" dirty="0" err="1" smtClean="0"/>
              <a:t>Schmabels</a:t>
            </a:r>
            <a:r>
              <a:rPr lang="en-US" sz="3200" dirty="0" smtClean="0"/>
              <a:t>	</a:t>
            </a:r>
            <a:endParaRPr lang="en-US" sz="3200" dirty="0"/>
          </a:p>
        </p:txBody>
      </p:sp>
      <p:sp>
        <p:nvSpPr>
          <p:cNvPr id="3" name="Content Placeholder 2"/>
          <p:cNvSpPr>
            <a:spLocks noGrp="1"/>
          </p:cNvSpPr>
          <p:nvPr>
            <p:ph idx="1"/>
          </p:nvPr>
        </p:nvSpPr>
        <p:spPr>
          <a:xfrm>
            <a:off x="0" y="978150"/>
            <a:ext cx="9144000" cy="5879850"/>
          </a:xfrm>
        </p:spPr>
        <p:txBody>
          <a:bodyPr>
            <a:normAutofit fontScale="70000" lnSpcReduction="20000"/>
          </a:bodyPr>
          <a:lstStyle/>
          <a:p>
            <a:pPr>
              <a:buNone/>
            </a:pPr>
            <a:r>
              <a:rPr lang="en-US" dirty="0" smtClean="0"/>
              <a:t>On the basis of the foregoing analysis, I conclude that, on procedural issues, the Chairperson's guideline-issuing and rule-making powers </a:t>
            </a:r>
            <a:r>
              <a:rPr lang="en-US" dirty="0" smtClean="0">
                <a:solidFill>
                  <a:srgbClr val="FF0000"/>
                </a:solidFill>
              </a:rPr>
              <a:t>overlap</a:t>
            </a:r>
            <a:r>
              <a:rPr lang="en-US" dirty="0" smtClean="0"/>
              <a:t>. That the subject of a guideline could have been enacted as a rule of procedure issued under paragraph 161(1)(</a:t>
            </a:r>
            <a:r>
              <a:rPr lang="en-US" i="1" dirty="0" smtClean="0"/>
              <a:t>a</a:t>
            </a:r>
            <a:r>
              <a:rPr lang="en-US" dirty="0" smtClean="0"/>
              <a:t>) will not normally invalidate it, provided that it does not </a:t>
            </a:r>
            <a:r>
              <a:rPr lang="en-US" dirty="0" smtClean="0">
                <a:solidFill>
                  <a:srgbClr val="FF0000"/>
                </a:solidFill>
              </a:rPr>
              <a:t>unlawfully fetter </a:t>
            </a:r>
            <a:r>
              <a:rPr lang="en-US" dirty="0" smtClean="0"/>
              <a:t>members' exercise of their adjudicative discretion, which, for reasons already given, I have concluded that it does not.</a:t>
            </a:r>
          </a:p>
          <a:p>
            <a:pPr>
              <a:buNone/>
            </a:pPr>
            <a:r>
              <a:rPr lang="en-US" dirty="0" smtClean="0"/>
              <a:t>In my opinion, the Chairperson may </a:t>
            </a:r>
            <a:r>
              <a:rPr lang="en-US" dirty="0" smtClean="0">
                <a:solidFill>
                  <a:srgbClr val="FF0000"/>
                </a:solidFill>
              </a:rPr>
              <a:t>choose </a:t>
            </a:r>
            <a:r>
              <a:rPr lang="en-US" dirty="0" smtClean="0"/>
              <a:t>through which legislative instrument to introduce a change to the procedures of any of the three Divisions of the Board. Parliament should not be taken to have implicitly imposed a </a:t>
            </a:r>
            <a:r>
              <a:rPr lang="en-US" dirty="0" smtClean="0">
                <a:solidFill>
                  <a:srgbClr val="FF0000"/>
                </a:solidFill>
              </a:rPr>
              <a:t>rigidity </a:t>
            </a:r>
            <a:r>
              <a:rPr lang="en-US" dirty="0" smtClean="0"/>
              <a:t>on the administrative scheme by preventing the Chairperson from issuing a guideline to introduce procedural change or clarification.  [</a:t>
            </a:r>
            <a:r>
              <a:rPr lang="en-US" dirty="0" smtClean="0">
                <a:solidFill>
                  <a:srgbClr val="FF0000"/>
                </a:solidFill>
              </a:rPr>
              <a:t>what’s the point of the distinction, then</a:t>
            </a:r>
            <a:r>
              <a:rPr lang="en-US" dirty="0" smtClean="0"/>
              <a:t>?]</a:t>
            </a:r>
          </a:p>
          <a:p>
            <a:pPr>
              <a:buNone/>
            </a:pPr>
            <a:r>
              <a:rPr lang="en-US" dirty="0" smtClean="0"/>
              <a:t>I do not say that the Chairperson's discretion to choose between a guideline or a rule is beyond judicial review. However, it was </a:t>
            </a:r>
            <a:r>
              <a:rPr lang="en-US" dirty="0" smtClean="0">
                <a:solidFill>
                  <a:srgbClr val="FF0000"/>
                </a:solidFill>
              </a:rPr>
              <a:t>not [patently?] unreasonable </a:t>
            </a:r>
            <a:r>
              <a:rPr lang="en-US" dirty="0" smtClean="0"/>
              <a:t>for the Chairperson to choose to implement the standard order of questioning through the more </a:t>
            </a:r>
            <a:r>
              <a:rPr lang="en-US" dirty="0" smtClean="0">
                <a:solidFill>
                  <a:srgbClr val="FF0000"/>
                </a:solidFill>
              </a:rPr>
              <a:t>flexible </a:t>
            </a:r>
            <a:r>
              <a:rPr lang="en-US" dirty="0" smtClean="0"/>
              <a:t>legislative instrument, the guideline, rather than through a </a:t>
            </a:r>
            <a:r>
              <a:rPr lang="en-US" dirty="0" smtClean="0">
                <a:solidFill>
                  <a:srgbClr val="FF0000"/>
                </a:solidFill>
              </a:rPr>
              <a:t>formal </a:t>
            </a:r>
            <a:r>
              <a:rPr lang="en-US" dirty="0" smtClean="0"/>
              <a:t>rule of procedure.</a:t>
            </a:r>
          </a:p>
          <a:p>
            <a:pPr lvl="1"/>
            <a:r>
              <a:rPr lang="en-US" dirty="0" smtClean="0"/>
              <a:t>	e.g., overlapping crime definitions…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98569"/>
          </a:xfrm>
        </p:spPr>
        <p:txBody>
          <a:bodyPr>
            <a:normAutofit/>
          </a:bodyPr>
          <a:lstStyle/>
          <a:p>
            <a:r>
              <a:rPr lang="en-US" sz="3200" dirty="0" err="1" smtClean="0"/>
              <a:t>Thamotharem</a:t>
            </a:r>
            <a:r>
              <a:rPr lang="en-US" sz="3200" dirty="0" smtClean="0"/>
              <a:t> (</a:t>
            </a:r>
            <a:r>
              <a:rPr lang="en-US" sz="3200" dirty="0" err="1" smtClean="0"/>
              <a:t>Imm</a:t>
            </a:r>
            <a:r>
              <a:rPr lang="en-US" sz="3200" dirty="0" smtClean="0"/>
              <a:t> &amp; Ref </a:t>
            </a:r>
            <a:r>
              <a:rPr lang="en-US" sz="3200" dirty="0" err="1" smtClean="0"/>
              <a:t>Bd</a:t>
            </a:r>
            <a:r>
              <a:rPr lang="en-US" sz="3200" dirty="0" smtClean="0"/>
              <a:t>) ‘04</a:t>
            </a:r>
            <a:endParaRPr lang="en-US" sz="3200" dirty="0"/>
          </a:p>
        </p:txBody>
      </p:sp>
      <p:sp>
        <p:nvSpPr>
          <p:cNvPr id="3" name="Content Placeholder 2"/>
          <p:cNvSpPr>
            <a:spLocks noGrp="1"/>
          </p:cNvSpPr>
          <p:nvPr>
            <p:ph idx="1"/>
          </p:nvPr>
        </p:nvSpPr>
        <p:spPr>
          <a:xfrm>
            <a:off x="0" y="802960"/>
            <a:ext cx="9144000" cy="6055040"/>
          </a:xfrm>
        </p:spPr>
        <p:txBody>
          <a:bodyPr>
            <a:normAutofit fontScale="70000" lnSpcReduction="20000"/>
          </a:bodyPr>
          <a:lstStyle/>
          <a:p>
            <a:r>
              <a:rPr lang="en-US" dirty="0" smtClean="0"/>
              <a:t>Refugee protection (torture/cruel and unusual treatment or punishment)? [Refugee Protection Division, RPD]</a:t>
            </a:r>
          </a:p>
          <a:p>
            <a:pPr lvl="1"/>
            <a:r>
              <a:rPr lang="en-US" dirty="0" smtClean="0"/>
              <a:t>Fear of persecution by Tamil Tigers (see </a:t>
            </a:r>
            <a:r>
              <a:rPr lang="en-US" i="1" dirty="0" smtClean="0"/>
              <a:t>Suresh…</a:t>
            </a:r>
            <a:r>
              <a:rPr lang="en-US" dirty="0" smtClean="0"/>
              <a:t>): extortion; civil war; wealth—father works in Saudi Arabia; he is in Canada… </a:t>
            </a:r>
          </a:p>
          <a:p>
            <a:pPr lvl="1"/>
            <a:r>
              <a:rPr lang="en-US" dirty="0" smtClean="0"/>
              <a:t>No: no well-founded fear of persecution, therefore not Convention refugee </a:t>
            </a:r>
          </a:p>
          <a:p>
            <a:pPr lvl="1">
              <a:buNone/>
            </a:pPr>
            <a:endParaRPr lang="en-US" dirty="0" smtClean="0"/>
          </a:p>
          <a:p>
            <a:r>
              <a:rPr lang="en-US" dirty="0" smtClean="0"/>
              <a:t>Guideline 7: violates principles of natural justice/procedural fairness? No</a:t>
            </a:r>
          </a:p>
          <a:p>
            <a:pPr lvl="1"/>
            <a:r>
              <a:rPr lang="en-US" dirty="0" smtClean="0"/>
              <a:t>The panel finds that the common-law duty of fairness requires the provision of a meaningful opportunity to be heard. Allowing the Refugee Protection Officer (RPO) or the member to question first is consistent with the common law duty of fairness. Questioning by any participant in the refugee determination process is aimed at trying to </a:t>
            </a:r>
            <a:r>
              <a:rPr lang="en-US" dirty="0" smtClean="0">
                <a:solidFill>
                  <a:srgbClr val="FF0000"/>
                </a:solidFill>
              </a:rPr>
              <a:t>establish the factual basis </a:t>
            </a:r>
            <a:r>
              <a:rPr lang="en-US" dirty="0" smtClean="0"/>
              <a:t>for a claim. This includes questioning about inconsistencies or omissions or other aspects relevant to a claimant's overall credibility. Allowing the RPO or </a:t>
            </a:r>
            <a:r>
              <a:rPr lang="en-US" dirty="0" smtClean="0">
                <a:solidFill>
                  <a:srgbClr val="FF0000"/>
                </a:solidFill>
              </a:rPr>
              <a:t>member </a:t>
            </a:r>
            <a:r>
              <a:rPr lang="en-US" dirty="0" smtClean="0"/>
              <a:t>to question first </a:t>
            </a:r>
            <a:r>
              <a:rPr lang="en-US" dirty="0" smtClean="0">
                <a:solidFill>
                  <a:srgbClr val="FF0000"/>
                </a:solidFill>
              </a:rPr>
              <a:t>does not undermine the non-adversarial nature </a:t>
            </a:r>
            <a:r>
              <a:rPr lang="en-US" dirty="0" smtClean="0"/>
              <a:t>of refugee hearings. As well, the RPO plays a </a:t>
            </a:r>
            <a:r>
              <a:rPr lang="en-US" dirty="0" smtClean="0">
                <a:solidFill>
                  <a:srgbClr val="FF0000"/>
                </a:solidFill>
              </a:rPr>
              <a:t>neutral </a:t>
            </a:r>
            <a:r>
              <a:rPr lang="en-US" dirty="0" smtClean="0"/>
              <a:t>role in the process and is not the decision maker. Therefore, the issue of an apprehension of bias does not exist.</a:t>
            </a:r>
          </a:p>
          <a:p>
            <a:pPr lvl="1"/>
            <a:r>
              <a:rPr lang="en-US" dirty="0" smtClean="0"/>
              <a:t>In re N. (R.K.): </a:t>
            </a:r>
          </a:p>
          <a:p>
            <a:pPr lvl="2"/>
            <a:r>
              <a:rPr lang="en-US" dirty="0" smtClean="0"/>
              <a:t>The RPD is an administrative tribunal and not a court. Administrative tribunals were created to deliver accessible and </a:t>
            </a:r>
            <a:r>
              <a:rPr lang="en-US" dirty="0" smtClean="0">
                <a:solidFill>
                  <a:srgbClr val="FF0000"/>
                </a:solidFill>
              </a:rPr>
              <a:t>expert justice, fairly and expeditiously</a:t>
            </a:r>
            <a:r>
              <a:rPr lang="en-US" dirty="0" smtClean="0"/>
              <a:t>…. The RPD is a specialized tribunal with extensive direct experience in dealing with claimants sensitively and fairly.  </a:t>
            </a:r>
          </a:p>
          <a:p>
            <a:pPr>
              <a:buNone/>
            </a:pPr>
            <a:endParaRPr lang="en-US" dirty="0" smtClean="0"/>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67940"/>
          </a:xfrm>
        </p:spPr>
        <p:txBody>
          <a:bodyPr>
            <a:noAutofit/>
          </a:bodyPr>
          <a:lstStyle/>
          <a:p>
            <a:r>
              <a:rPr lang="en-US" sz="2800" dirty="0" err="1" smtClean="0"/>
              <a:t>Thamotharem</a:t>
            </a:r>
            <a:r>
              <a:rPr lang="en-US" sz="2800" dirty="0" smtClean="0"/>
              <a:t> </a:t>
            </a:r>
            <a:r>
              <a:rPr lang="en-US" sz="2800" dirty="0" err="1" smtClean="0"/>
              <a:t>FCAppeal</a:t>
            </a:r>
            <a:r>
              <a:rPr lang="en-US" sz="2800" dirty="0" smtClean="0"/>
              <a:t> ’07:</a:t>
            </a:r>
            <a:br>
              <a:rPr lang="en-US" sz="2800" dirty="0" smtClean="0"/>
            </a:br>
            <a:r>
              <a:rPr lang="en-US" sz="2800" dirty="0" smtClean="0"/>
              <a:t>Making Admin Law Softer Still!</a:t>
            </a:r>
            <a:endParaRPr lang="en-US" sz="2800" dirty="0"/>
          </a:p>
        </p:txBody>
      </p:sp>
      <p:sp>
        <p:nvSpPr>
          <p:cNvPr id="3" name="Content Placeholder 2"/>
          <p:cNvSpPr>
            <a:spLocks noGrp="1"/>
          </p:cNvSpPr>
          <p:nvPr>
            <p:ph idx="1"/>
          </p:nvPr>
        </p:nvSpPr>
        <p:spPr>
          <a:xfrm>
            <a:off x="0" y="1357730"/>
            <a:ext cx="9144000" cy="5500269"/>
          </a:xfrm>
        </p:spPr>
        <p:txBody>
          <a:bodyPr>
            <a:normAutofit fontScale="77500" lnSpcReduction="20000"/>
          </a:bodyPr>
          <a:lstStyle/>
          <a:p>
            <a:r>
              <a:rPr lang="en-US" dirty="0" smtClean="0"/>
              <a:t>Issues</a:t>
            </a:r>
          </a:p>
          <a:p>
            <a:pPr lvl="1"/>
            <a:r>
              <a:rPr lang="en-US" dirty="0" smtClean="0"/>
              <a:t>Procedural fairness?</a:t>
            </a:r>
          </a:p>
          <a:p>
            <a:pPr lvl="2"/>
            <a:r>
              <a:rPr lang="en-US" dirty="0" smtClean="0"/>
              <a:t>No </a:t>
            </a:r>
            <a:r>
              <a:rPr lang="en-US" dirty="0" err="1" smtClean="0"/>
              <a:t>prob</a:t>
            </a:r>
            <a:endParaRPr lang="en-US" dirty="0" smtClean="0"/>
          </a:p>
          <a:p>
            <a:pPr lvl="1"/>
            <a:r>
              <a:rPr lang="en-US" dirty="0" smtClean="0"/>
              <a:t>Discretion (self-)fettering?</a:t>
            </a:r>
          </a:p>
          <a:p>
            <a:pPr lvl="2"/>
            <a:r>
              <a:rPr lang="en-US" dirty="0" smtClean="0"/>
              <a:t>No </a:t>
            </a:r>
            <a:r>
              <a:rPr lang="en-US" dirty="0" err="1" smtClean="0"/>
              <a:t>prob</a:t>
            </a:r>
            <a:endParaRPr lang="en-US" dirty="0" smtClean="0"/>
          </a:p>
          <a:p>
            <a:pPr lvl="1"/>
            <a:r>
              <a:rPr lang="en-US" dirty="0" smtClean="0"/>
              <a:t>Rule vs. guideline…</a:t>
            </a:r>
          </a:p>
          <a:p>
            <a:pPr lvl="2"/>
            <a:r>
              <a:rPr lang="en-US" dirty="0" smtClean="0"/>
              <a:t>No </a:t>
            </a:r>
            <a:r>
              <a:rPr lang="en-US" dirty="0" err="1" smtClean="0"/>
              <a:t>prob</a:t>
            </a:r>
            <a:endParaRPr lang="en-US" dirty="0" smtClean="0"/>
          </a:p>
          <a:p>
            <a:pPr lvl="1"/>
            <a:r>
              <a:rPr lang="en-US" dirty="0" smtClean="0"/>
              <a:t>Only proc issues—no sub!</a:t>
            </a:r>
          </a:p>
          <a:p>
            <a:pPr lvl="2"/>
            <a:r>
              <a:rPr lang="en-US" dirty="0" smtClean="0"/>
              <a:t>Even if no </a:t>
            </a:r>
            <a:r>
              <a:rPr lang="en-US" dirty="0" err="1" smtClean="0"/>
              <a:t>prob</a:t>
            </a:r>
            <a:r>
              <a:rPr lang="en-US" dirty="0" smtClean="0"/>
              <a:t> with Guideline 7, then still wrong on merits?—not argued at FCA… </a:t>
            </a:r>
          </a:p>
          <a:p>
            <a:r>
              <a:rPr lang="en-US" dirty="0" smtClean="0"/>
              <a:t>Background</a:t>
            </a:r>
          </a:p>
          <a:p>
            <a:pPr lvl="1"/>
            <a:r>
              <a:rPr lang="en-US" dirty="0" smtClean="0"/>
              <a:t>Once upon a time, order of questioning matter of RPD member’s discretion</a:t>
            </a:r>
          </a:p>
          <a:p>
            <a:pPr lvl="2"/>
            <a:r>
              <a:rPr lang="en-US" dirty="0" smtClean="0"/>
              <a:t>RPD tends to sit as single member, often without RPO [Refugee </a:t>
            </a:r>
            <a:r>
              <a:rPr lang="en-US" dirty="0" smtClean="0">
                <a:solidFill>
                  <a:srgbClr val="FF0000"/>
                </a:solidFill>
              </a:rPr>
              <a:t>Protection </a:t>
            </a:r>
            <a:r>
              <a:rPr lang="en-US" dirty="0" smtClean="0"/>
              <a:t>Officer] …</a:t>
            </a:r>
          </a:p>
          <a:p>
            <a:pPr lvl="1"/>
            <a:r>
              <a:rPr lang="en-US" dirty="0" smtClean="0"/>
              <a:t>Guideline 7 issued in ’03 to reduce backlog</a:t>
            </a:r>
          </a:p>
          <a:p>
            <a:pPr lvl="2"/>
            <a:r>
              <a:rPr lang="en-US" dirty="0" err="1" smtClean="0"/>
              <a:t>Expeditiosity</a:t>
            </a:r>
            <a:endParaRPr lang="en-US" dirty="0" smtClean="0"/>
          </a:p>
          <a:p>
            <a:pPr lvl="1"/>
            <a:endParaRPr lang="en-US" dirty="0"/>
          </a:p>
        </p:txBody>
      </p:sp>
      <p:pic>
        <p:nvPicPr>
          <p:cNvPr id="4" name="Picture 3" descr="soft-serve-cone_web.jpg"/>
          <p:cNvPicPr>
            <a:picLocks noChangeAspect="1"/>
          </p:cNvPicPr>
          <p:nvPr/>
        </p:nvPicPr>
        <p:blipFill>
          <a:blip r:embed="rId2"/>
          <a:stretch>
            <a:fillRect/>
          </a:stretch>
        </p:blipFill>
        <p:spPr>
          <a:xfrm>
            <a:off x="6976798" y="470646"/>
            <a:ext cx="1613647" cy="2958353"/>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306584"/>
          </a:xfrm>
        </p:spPr>
        <p:txBody>
          <a:bodyPr>
            <a:normAutofit fontScale="90000"/>
          </a:bodyPr>
          <a:lstStyle/>
          <a:p>
            <a:r>
              <a:rPr lang="en-US" sz="2000" b="1" dirty="0" smtClean="0"/>
              <a:t>IRPA		</a:t>
            </a:r>
            <a:endParaRPr lang="en-US" sz="2000" b="1" dirty="0"/>
          </a:p>
        </p:txBody>
      </p:sp>
      <p:sp>
        <p:nvSpPr>
          <p:cNvPr id="3" name="Content Placeholder 2"/>
          <p:cNvSpPr>
            <a:spLocks noGrp="1"/>
          </p:cNvSpPr>
          <p:nvPr>
            <p:ph idx="1"/>
          </p:nvPr>
        </p:nvSpPr>
        <p:spPr>
          <a:xfrm>
            <a:off x="0" y="306585"/>
            <a:ext cx="9144000" cy="6551415"/>
          </a:xfrm>
        </p:spPr>
        <p:txBody>
          <a:bodyPr>
            <a:noAutofit/>
          </a:bodyPr>
          <a:lstStyle/>
          <a:p>
            <a:pPr>
              <a:buNone/>
            </a:pPr>
            <a:r>
              <a:rPr lang="en-US" sz="1600" dirty="0" smtClean="0"/>
              <a:t>159. (1) The Chairperson is, by virtue of holding that office, a member of each Division of the Board and is the chief executive officer of the Board. In that capacity, the Chairperson … (</a:t>
            </a:r>
            <a:r>
              <a:rPr lang="en-US" sz="1600" dirty="0" err="1" smtClean="0"/>
              <a:t>h</a:t>
            </a:r>
            <a:r>
              <a:rPr lang="en-US" sz="1600" dirty="0" smtClean="0"/>
              <a:t>) may issue </a:t>
            </a:r>
            <a:r>
              <a:rPr lang="en-US" sz="1600" dirty="0" smtClean="0">
                <a:solidFill>
                  <a:srgbClr val="FF0000"/>
                </a:solidFill>
              </a:rPr>
              <a:t>guidelines </a:t>
            </a:r>
            <a:r>
              <a:rPr lang="en-US" sz="1600" dirty="0" smtClean="0"/>
              <a:t>in writing to members of the Board </a:t>
            </a:r>
          </a:p>
          <a:p>
            <a:pPr>
              <a:buNone/>
            </a:pPr>
            <a:r>
              <a:rPr lang="en-US" sz="1600" dirty="0" smtClean="0"/>
              <a:t>161. (1) Subject to the approval of the </a:t>
            </a:r>
            <a:r>
              <a:rPr lang="en-US" sz="1600" dirty="0" smtClean="0">
                <a:solidFill>
                  <a:srgbClr val="FF0000"/>
                </a:solidFill>
              </a:rPr>
              <a:t>Governor in Council</a:t>
            </a:r>
            <a:r>
              <a:rPr lang="en-US" sz="1600" dirty="0" smtClean="0"/>
              <a:t>, and in consultation with the Deputy Chairpersons and the Director General of the Immigration Division, the Chairperson may make </a:t>
            </a:r>
            <a:r>
              <a:rPr lang="en-US" sz="1600" dirty="0" smtClean="0">
                <a:solidFill>
                  <a:srgbClr val="FF0000"/>
                </a:solidFill>
              </a:rPr>
              <a:t>rules </a:t>
            </a:r>
            <a:r>
              <a:rPr lang="en-US" sz="1600" dirty="0" smtClean="0"/>
              <a:t>respecting … (a) the activities, practice and procedure of each of the Divisions of the Board</a:t>
            </a:r>
          </a:p>
          <a:p>
            <a:pPr>
              <a:buNone/>
            </a:pPr>
            <a:r>
              <a:rPr lang="en-US" sz="1600" dirty="0" smtClean="0"/>
              <a:t>162. (2) Each Division shall deal with all proceedings before it as </a:t>
            </a:r>
            <a:r>
              <a:rPr lang="en-US" sz="1600" dirty="0" smtClean="0">
                <a:solidFill>
                  <a:srgbClr val="FF0000"/>
                </a:solidFill>
              </a:rPr>
              <a:t>informally and quickly </a:t>
            </a:r>
            <a:r>
              <a:rPr lang="en-US" sz="1600" dirty="0" smtClean="0"/>
              <a:t>as the circumstances and the considerations of fairness and natural justice permit. </a:t>
            </a:r>
          </a:p>
          <a:p>
            <a:pPr>
              <a:buNone/>
            </a:pPr>
            <a:r>
              <a:rPr lang="en-US" sz="1600" dirty="0" smtClean="0"/>
              <a:t>165. The Refugee Protection Division and the Immigration Division and each member of those Divisions have the powers and authority of a commissioner appointed under Part I of the </a:t>
            </a:r>
            <a:r>
              <a:rPr lang="en-US" sz="1600" i="1" dirty="0" smtClean="0"/>
              <a:t>Inquiries Act</a:t>
            </a:r>
            <a:r>
              <a:rPr lang="en-US" sz="1600" dirty="0" smtClean="0"/>
              <a:t> and may do </a:t>
            </a:r>
            <a:r>
              <a:rPr lang="en-US" sz="1600" dirty="0" smtClean="0">
                <a:solidFill>
                  <a:srgbClr val="FF0000"/>
                </a:solidFill>
              </a:rPr>
              <a:t>any other thing they consider necessary </a:t>
            </a:r>
            <a:r>
              <a:rPr lang="en-US" sz="1600" dirty="0" smtClean="0"/>
              <a:t>to provide a full and proper hearing. </a:t>
            </a:r>
          </a:p>
          <a:p>
            <a:pPr>
              <a:buNone/>
            </a:pPr>
            <a:r>
              <a:rPr lang="en-US" sz="1600" dirty="0" smtClean="0"/>
              <a:t>170. The Refugee Protection Division, in any proceeding before it, (a) may inquire into </a:t>
            </a:r>
            <a:r>
              <a:rPr lang="en-US" sz="1600" dirty="0" smtClean="0">
                <a:solidFill>
                  <a:srgbClr val="FF0000"/>
                </a:solidFill>
              </a:rPr>
              <a:t>any matter </a:t>
            </a:r>
            <a:r>
              <a:rPr lang="en-US" sz="1600" dirty="0" smtClean="0"/>
              <a:t>that it considers relevant to establishing whether a claim is well-founded; . . . </a:t>
            </a:r>
          </a:p>
          <a:p>
            <a:pPr algn="ctr">
              <a:buNone/>
            </a:pPr>
            <a:r>
              <a:rPr lang="en-US" sz="1800" b="1" dirty="0" smtClean="0"/>
              <a:t>Guideline 7</a:t>
            </a:r>
          </a:p>
          <a:p>
            <a:pPr>
              <a:buNone/>
            </a:pPr>
            <a:r>
              <a:rPr lang="en-US" sz="1600" dirty="0" smtClean="0"/>
              <a:t>19. In a claim for refugee protection, the </a:t>
            </a:r>
            <a:r>
              <a:rPr lang="en-US" sz="1600" dirty="0" smtClean="0">
                <a:solidFill>
                  <a:srgbClr val="FF0000"/>
                </a:solidFill>
              </a:rPr>
              <a:t>standard practice will be </a:t>
            </a:r>
            <a:r>
              <a:rPr lang="en-US" sz="1600" dirty="0" smtClean="0"/>
              <a:t>for the RPO to start questioning the claimant. If there is no RPO participating in the hearing, the member will begin, followed by counsel for the claimant. Beginning the hearing in this way allows the claimant to </a:t>
            </a:r>
            <a:r>
              <a:rPr lang="en-US" sz="1600" dirty="0" smtClean="0">
                <a:solidFill>
                  <a:srgbClr val="FF0000"/>
                </a:solidFill>
              </a:rPr>
              <a:t>quickly </a:t>
            </a:r>
            <a:r>
              <a:rPr lang="en-US" sz="1600" dirty="0" smtClean="0"/>
              <a:t>understand what evidence the member needs from the claimant in order for the claimant to prove his or her case. </a:t>
            </a:r>
          </a:p>
          <a:p>
            <a:pPr>
              <a:buNone/>
            </a:pPr>
            <a:r>
              <a:rPr lang="en-US" sz="1600" dirty="0" smtClean="0"/>
              <a:t>23. The member </a:t>
            </a:r>
            <a:r>
              <a:rPr lang="en-US" sz="1600" dirty="0" smtClean="0">
                <a:solidFill>
                  <a:srgbClr val="FF0000"/>
                </a:solidFill>
              </a:rPr>
              <a:t>may </a:t>
            </a:r>
            <a:r>
              <a:rPr lang="en-US" sz="1600" dirty="0" smtClean="0"/>
              <a:t>vary the order of questioning in </a:t>
            </a:r>
            <a:r>
              <a:rPr lang="en-US" sz="1600" dirty="0" smtClean="0">
                <a:solidFill>
                  <a:srgbClr val="FF0000"/>
                </a:solidFill>
              </a:rPr>
              <a:t>exceptional </a:t>
            </a:r>
            <a:r>
              <a:rPr lang="en-US" sz="1600" dirty="0" smtClean="0"/>
              <a:t>circumstances. For example, a severely disturbed claimant or a very young child might feel too intimidated by an unfamiliar examiner to be able to understand and properly answer questions. In such circumstances, the member could decide that it would be better for counsel for the claimant to start the questioning. A party who believes that exceptional circumstances exist must </a:t>
            </a:r>
            <a:r>
              <a:rPr lang="en-US" sz="1600" dirty="0" smtClean="0">
                <a:solidFill>
                  <a:srgbClr val="FF0000"/>
                </a:solidFill>
              </a:rPr>
              <a:t>make an application </a:t>
            </a:r>
            <a:r>
              <a:rPr lang="en-US" sz="1600" dirty="0" smtClean="0"/>
              <a:t>to change the order of questioning before the hearing. </a:t>
            </a:r>
          </a:p>
          <a:p>
            <a:pPr>
              <a:buNone/>
            </a:pPr>
            <a:endParaRPr lang="en-US" sz="1600" dirty="0" smtClean="0"/>
          </a:p>
          <a:p>
            <a:pPr lvl="1">
              <a:buNone/>
            </a:pPr>
            <a:endParaRPr lang="en-US" sz="1600" dirty="0" smtClean="0"/>
          </a:p>
          <a:p>
            <a:pPr lvl="1">
              <a:buNone/>
            </a:pPr>
            <a:endParaRPr lang="en-US"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75179" y="0"/>
            <a:ext cx="8773569" cy="481775"/>
          </a:xfrm>
        </p:spPr>
        <p:txBody>
          <a:bodyPr>
            <a:normAutofit fontScale="90000"/>
          </a:bodyPr>
          <a:lstStyle/>
          <a:p>
            <a:r>
              <a:rPr lang="en-US" sz="2800" dirty="0" smtClean="0"/>
              <a:t>Let’s Go!</a:t>
            </a:r>
            <a:endParaRPr lang="en-US" sz="2800" dirty="0"/>
          </a:p>
        </p:txBody>
      </p:sp>
      <p:sp>
        <p:nvSpPr>
          <p:cNvPr id="3" name="Content Placeholder 2"/>
          <p:cNvSpPr>
            <a:spLocks noGrp="1"/>
          </p:cNvSpPr>
          <p:nvPr>
            <p:ph idx="1"/>
          </p:nvPr>
        </p:nvSpPr>
        <p:spPr>
          <a:xfrm>
            <a:off x="0" y="481775"/>
            <a:ext cx="9144000" cy="6376225"/>
          </a:xfrm>
        </p:spPr>
        <p:txBody>
          <a:bodyPr>
            <a:normAutofit fontScale="70000" lnSpcReduction="20000"/>
          </a:bodyPr>
          <a:lstStyle/>
          <a:p>
            <a:r>
              <a:rPr lang="en-US" sz="2824" dirty="0" smtClean="0"/>
              <a:t>Standard of review (who cares/quick work—see </a:t>
            </a:r>
            <a:r>
              <a:rPr lang="en-US" sz="2824" i="1" dirty="0" smtClean="0"/>
              <a:t>Ahmed</a:t>
            </a:r>
            <a:r>
              <a:rPr lang="en-US" sz="2824" dirty="0" smtClean="0"/>
              <a:t> (CICB))</a:t>
            </a:r>
          </a:p>
          <a:p>
            <a:pPr lvl="1"/>
            <a:r>
              <a:rPr lang="en-US" sz="2824" dirty="0" smtClean="0"/>
              <a:t>Correctness (proc fair, stat </a:t>
            </a:r>
            <a:r>
              <a:rPr lang="en-US" sz="2824" dirty="0" err="1" smtClean="0"/>
              <a:t>int</a:t>
            </a:r>
            <a:r>
              <a:rPr lang="en-US" sz="2824" dirty="0" smtClean="0"/>
              <a:t>(!), </a:t>
            </a:r>
            <a:r>
              <a:rPr lang="en-US" sz="2824" i="1" dirty="0" smtClean="0"/>
              <a:t>unlawful </a:t>
            </a:r>
            <a:r>
              <a:rPr lang="en-US" sz="2824" dirty="0" smtClean="0"/>
              <a:t>fettering)</a:t>
            </a:r>
          </a:p>
          <a:p>
            <a:pPr lvl="2"/>
            <a:r>
              <a:rPr lang="en-US" sz="2824" dirty="0" smtClean="0"/>
              <a:t>Doesn’t matter—passes even correctness muster</a:t>
            </a:r>
          </a:p>
          <a:p>
            <a:pPr lvl="1"/>
            <a:r>
              <a:rPr lang="en-US" sz="2824" dirty="0" smtClean="0"/>
              <a:t>Patent unreasonableness (rule vs. guideline) [fact?]</a:t>
            </a:r>
          </a:p>
          <a:p>
            <a:pPr lvl="2"/>
            <a:r>
              <a:rPr lang="en-US" sz="2824" dirty="0" smtClean="0"/>
              <a:t>Substantive choice of procedure…</a:t>
            </a:r>
          </a:p>
          <a:p>
            <a:r>
              <a:rPr lang="en-US" sz="2824" dirty="0" smtClean="0"/>
              <a:t>Procedural fairness</a:t>
            </a:r>
          </a:p>
          <a:p>
            <a:pPr lvl="1"/>
            <a:r>
              <a:rPr lang="en-US" sz="2824" i="1" dirty="0" smtClean="0"/>
              <a:t>Baker</a:t>
            </a:r>
            <a:r>
              <a:rPr lang="en-US" sz="2824" dirty="0" smtClean="0"/>
              <a:t>! (spectrum informal-judicial…)</a:t>
            </a:r>
          </a:p>
          <a:p>
            <a:pPr lvl="2"/>
            <a:r>
              <a:rPr lang="en-US" sz="2824" dirty="0" smtClean="0"/>
              <a:t>Adjudicative + final + importance = “higher level” of proc fairness</a:t>
            </a:r>
          </a:p>
          <a:p>
            <a:pPr lvl="2"/>
            <a:r>
              <a:rPr lang="en-US" sz="2824" dirty="0" smtClean="0"/>
              <a:t>No </a:t>
            </a:r>
            <a:r>
              <a:rPr lang="en-US" sz="2824" dirty="0" err="1" smtClean="0"/>
              <a:t>prob</a:t>
            </a:r>
            <a:r>
              <a:rPr lang="en-US" sz="2824" dirty="0" smtClean="0"/>
              <a:t>--plenty of fairness</a:t>
            </a:r>
          </a:p>
          <a:p>
            <a:pPr lvl="3"/>
            <a:r>
              <a:rPr lang="en-US" sz="2581" dirty="0" smtClean="0"/>
              <a:t>Guideline 7: not just faster, but better (fairer?), by “focusing” the hearing</a:t>
            </a:r>
          </a:p>
          <a:p>
            <a:pPr lvl="3"/>
            <a:r>
              <a:rPr lang="en-US" sz="2581" dirty="0" smtClean="0"/>
              <a:t>“RPD members receive training to sensitize them” (</a:t>
            </a:r>
            <a:r>
              <a:rPr lang="en-US" sz="2581" i="1" dirty="0" smtClean="0"/>
              <a:t>Baker</a:t>
            </a:r>
            <a:r>
              <a:rPr lang="en-US" sz="2581" dirty="0" smtClean="0"/>
              <a:t>!)</a:t>
            </a:r>
          </a:p>
          <a:p>
            <a:pPr lvl="3"/>
            <a:r>
              <a:rPr lang="en-US" sz="2581" dirty="0" smtClean="0"/>
              <a:t>May not question “in an overly aggressive and badgering manner”!</a:t>
            </a:r>
          </a:p>
          <a:p>
            <a:pPr lvl="3"/>
            <a:r>
              <a:rPr lang="en-US" sz="2581" dirty="0" smtClean="0"/>
              <a:t>Let’s be realistic: process can’t adopt adversarial model used in courts given “the </a:t>
            </a:r>
            <a:r>
              <a:rPr lang="en-US" sz="2581" dirty="0" smtClean="0">
                <a:solidFill>
                  <a:srgbClr val="FF0000"/>
                </a:solidFill>
              </a:rPr>
              <a:t>inquisitorial and relatively informal </a:t>
            </a:r>
            <a:r>
              <a:rPr lang="en-US" sz="2581" dirty="0" smtClean="0"/>
              <a:t>nature of the hearing established by Parliament, as well as the </a:t>
            </a:r>
            <a:r>
              <a:rPr lang="en-US" sz="2581" dirty="0" err="1" smtClean="0"/>
              <a:t>RPD's</a:t>
            </a:r>
            <a:r>
              <a:rPr lang="en-US" sz="2581" dirty="0" smtClean="0"/>
              <a:t> high volume case load”</a:t>
            </a:r>
          </a:p>
          <a:p>
            <a:pPr lvl="3"/>
            <a:r>
              <a:rPr lang="en-US" sz="2581" dirty="0" smtClean="0"/>
              <a:t>Not adversarial: “that the member or the RPO may ask probing questions does not make the proceeding </a:t>
            </a:r>
            <a:r>
              <a:rPr lang="en-US" sz="2581" dirty="0" smtClean="0">
                <a:solidFill>
                  <a:srgbClr val="FF0000"/>
                </a:solidFill>
              </a:rPr>
              <a:t>adversarial </a:t>
            </a:r>
            <a:r>
              <a:rPr lang="en-US" sz="2581" dirty="0" smtClean="0"/>
              <a:t>in the procedural sense“ (adversarial = bad?)</a:t>
            </a:r>
          </a:p>
          <a:p>
            <a:pPr lvl="3"/>
            <a:r>
              <a:rPr lang="en-US" sz="2581" dirty="0" smtClean="0"/>
              <a:t>Anyway, non-adversarial/inquisitorial </a:t>
            </a:r>
            <a:r>
              <a:rPr lang="en-US" sz="2581" i="1" dirty="0" smtClean="0"/>
              <a:t>good</a:t>
            </a:r>
            <a:r>
              <a:rPr lang="en-US" sz="2581" dirty="0" smtClean="0"/>
              <a:t>: “fair adjudication of individual rights is perfectly compatible with an inquisitorial process”; </a:t>
            </a:r>
            <a:r>
              <a:rPr lang="en-US" sz="2581" dirty="0" smtClean="0">
                <a:solidFill>
                  <a:srgbClr val="FF0000"/>
                </a:solidFill>
              </a:rPr>
              <a:t>“Inquisitorial processes of adjudication are not unfair simply because they are relatively unfamiliar to common lawyers.”</a:t>
            </a:r>
            <a:r>
              <a:rPr lang="en-US" sz="2581" dirty="0" smtClean="0"/>
              <a:t>  (inquisitorial = bad?)</a:t>
            </a:r>
          </a:p>
        </p:txBody>
      </p:sp>
      <p:pic>
        <p:nvPicPr>
          <p:cNvPr id="4" name="Picture 3" descr="baeckermeister_werner_2.jpg"/>
          <p:cNvPicPr>
            <a:picLocks noChangeAspect="1"/>
          </p:cNvPicPr>
          <p:nvPr/>
        </p:nvPicPr>
        <p:blipFill>
          <a:blip r:embed="rId2"/>
          <a:stretch>
            <a:fillRect/>
          </a:stretch>
        </p:blipFill>
        <p:spPr>
          <a:xfrm>
            <a:off x="7399300" y="262786"/>
            <a:ext cx="1549448" cy="2292083"/>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2577"/>
          </a:xfrm>
        </p:spPr>
        <p:txBody>
          <a:bodyPr>
            <a:noAutofit/>
          </a:bodyPr>
          <a:lstStyle/>
          <a:p>
            <a:r>
              <a:rPr lang="en-US" sz="2800" dirty="0" smtClean="0"/>
              <a:t>Next: Unlawful Fettering: Warm-Up</a:t>
            </a:r>
            <a:endParaRPr lang="en-US" sz="2800" dirty="0"/>
          </a:p>
        </p:txBody>
      </p:sp>
      <p:sp>
        <p:nvSpPr>
          <p:cNvPr id="3" name="Content Placeholder 2"/>
          <p:cNvSpPr>
            <a:spLocks noGrp="1"/>
          </p:cNvSpPr>
          <p:nvPr>
            <p:ph idx="1"/>
          </p:nvPr>
        </p:nvSpPr>
        <p:spPr>
          <a:xfrm>
            <a:off x="0" y="452577"/>
            <a:ext cx="9144000" cy="6405423"/>
          </a:xfrm>
        </p:spPr>
        <p:txBody>
          <a:bodyPr>
            <a:normAutofit fontScale="55000" lnSpcReduction="20000"/>
          </a:bodyPr>
          <a:lstStyle/>
          <a:p>
            <a:r>
              <a:rPr lang="en-US" dirty="0" smtClean="0"/>
              <a:t>Balance of certainty/consistency vs. flexibility</a:t>
            </a:r>
          </a:p>
          <a:p>
            <a:pPr lvl="1"/>
            <a:r>
              <a:rPr lang="en-US" sz="2909" dirty="0" smtClean="0"/>
              <a:t>Rule vs. standard…</a:t>
            </a:r>
          </a:p>
          <a:p>
            <a:r>
              <a:rPr lang="en-US" dirty="0" smtClean="0"/>
              <a:t>Hard law vs. soft law [high law/low law; law vs. police]</a:t>
            </a:r>
          </a:p>
          <a:p>
            <a:pPr lvl="1"/>
            <a:r>
              <a:rPr lang="en-US" sz="2909" dirty="0" smtClean="0"/>
              <a:t>Rule (law!) vs. guideline</a:t>
            </a:r>
          </a:p>
          <a:p>
            <a:pPr lvl="2"/>
            <a:r>
              <a:rPr lang="en-US" sz="2909" dirty="0" smtClean="0"/>
              <a:t>Rigid, hard to change vs. adjustable, easy to change…</a:t>
            </a:r>
          </a:p>
          <a:p>
            <a:r>
              <a:rPr lang="en-US" dirty="0" smtClean="0"/>
              <a:t>Discretion here, discretion there, discretion everywhere</a:t>
            </a:r>
          </a:p>
          <a:p>
            <a:pPr lvl="1"/>
            <a:r>
              <a:rPr lang="en-US" sz="3273" dirty="0" smtClean="0"/>
              <a:t>There are limits! (citing </a:t>
            </a:r>
            <a:r>
              <a:rPr lang="en-US" sz="3273" i="1" dirty="0" err="1" smtClean="0"/>
              <a:t>Roncarelli</a:t>
            </a:r>
            <a:r>
              <a:rPr lang="en-US" sz="3273" dirty="0" smtClean="0"/>
              <a:t>)</a:t>
            </a:r>
          </a:p>
          <a:p>
            <a:pPr lvl="1"/>
            <a:r>
              <a:rPr lang="en-US" sz="3273" dirty="0" smtClean="0"/>
              <a:t>But it’s inevitable (even re: rules) (citing </a:t>
            </a:r>
            <a:r>
              <a:rPr lang="en-US" sz="3273" i="1" dirty="0" smtClean="0"/>
              <a:t>Baker</a:t>
            </a:r>
            <a:r>
              <a:rPr lang="en-US" sz="3273" dirty="0" smtClean="0"/>
              <a:t>)</a:t>
            </a:r>
          </a:p>
          <a:p>
            <a:r>
              <a:rPr lang="en-US" dirty="0" smtClean="0"/>
              <a:t>The line between law and guideline was further </a:t>
            </a:r>
            <a:r>
              <a:rPr lang="en-US" dirty="0" smtClean="0">
                <a:solidFill>
                  <a:srgbClr val="FF0000"/>
                </a:solidFill>
              </a:rPr>
              <a:t>blurred </a:t>
            </a:r>
            <a:r>
              <a:rPr lang="en-US" dirty="0" smtClean="0"/>
              <a:t>by </a:t>
            </a:r>
            <a:r>
              <a:rPr lang="en-US" i="1" dirty="0" smtClean="0"/>
              <a:t>Baker</a:t>
            </a:r>
            <a:r>
              <a:rPr lang="en-US" dirty="0" smtClean="0"/>
              <a:t> where, writing for a majority of the Court, </a:t>
            </a:r>
            <a:r>
              <a:rPr lang="en-US" dirty="0" err="1" smtClean="0"/>
              <a:t>L'Heureux-Dubé</a:t>
            </a:r>
            <a:r>
              <a:rPr lang="en-US" dirty="0" smtClean="0"/>
              <a:t> J. said that the fact that administrative action is contrary to a guideline "is of great help" in assessing whether it is unreasonable</a:t>
            </a:r>
          </a:p>
          <a:p>
            <a:pPr lvl="1"/>
            <a:r>
              <a:rPr lang="en-US" sz="3273" dirty="0" smtClean="0"/>
              <a:t>Soft law matters!</a:t>
            </a:r>
          </a:p>
          <a:p>
            <a:pPr lvl="1"/>
            <a:r>
              <a:rPr lang="en-US" sz="3273" dirty="0" smtClean="0"/>
              <a:t>It even aids </a:t>
            </a:r>
            <a:r>
              <a:rPr lang="en-US" sz="3273" dirty="0" smtClean="0">
                <a:solidFill>
                  <a:srgbClr val="FF0000"/>
                </a:solidFill>
              </a:rPr>
              <a:t>consistency</a:t>
            </a:r>
            <a:r>
              <a:rPr lang="en-US" sz="3273" dirty="0" smtClean="0"/>
              <a:t>!</a:t>
            </a:r>
          </a:p>
          <a:p>
            <a:pPr lvl="2"/>
            <a:r>
              <a:rPr lang="en-US" sz="3273" dirty="0" smtClean="0"/>
              <a:t>See full board meeting in </a:t>
            </a:r>
            <a:r>
              <a:rPr lang="en-US" sz="3273" i="1" dirty="0" smtClean="0"/>
              <a:t>Consolidated-Bathurst</a:t>
            </a:r>
            <a:endParaRPr lang="en-US" sz="3273" dirty="0" smtClean="0"/>
          </a:p>
          <a:p>
            <a:pPr lvl="1"/>
            <a:r>
              <a:rPr lang="en-US" sz="3273" dirty="0" smtClean="0"/>
              <a:t>“mere guideline” vs. “mandatory”</a:t>
            </a:r>
          </a:p>
          <a:p>
            <a:pPr lvl="2"/>
            <a:r>
              <a:rPr lang="en-US" sz="3273" i="1" dirty="0" err="1" smtClean="0"/>
              <a:t>Ainsley</a:t>
            </a:r>
            <a:r>
              <a:rPr lang="en-US" sz="3273" i="1" dirty="0" smtClean="0"/>
              <a:t> </a:t>
            </a:r>
            <a:r>
              <a:rPr lang="en-US" sz="3273" dirty="0" smtClean="0"/>
              <a:t>(policy statement by </a:t>
            </a:r>
            <a:r>
              <a:rPr lang="en-US" sz="3273" dirty="0" err="1" smtClean="0"/>
              <a:t>Ont</a:t>
            </a:r>
            <a:r>
              <a:rPr lang="en-US" sz="3273" dirty="0" smtClean="0"/>
              <a:t> Securities Commission re: “public interest” in securities marketing); US Sentencing Guidelines!</a:t>
            </a:r>
            <a:endParaRPr lang="en-US" sz="3273" i="1" dirty="0" smtClean="0"/>
          </a:p>
          <a:p>
            <a:pPr lvl="1"/>
            <a:r>
              <a:rPr lang="en-US" sz="3273" dirty="0" smtClean="0"/>
              <a:t>What’s a guideline? Context…functional/purposive approach</a:t>
            </a:r>
          </a:p>
          <a:p>
            <a:pPr lvl="2"/>
            <a:r>
              <a:rPr lang="en-US" sz="3273" dirty="0" smtClean="0"/>
              <a:t>Vs. regulation</a:t>
            </a:r>
          </a:p>
          <a:p>
            <a:pPr lvl="2"/>
            <a:r>
              <a:rPr lang="en-US" sz="3273" dirty="0" smtClean="0"/>
              <a:t>Vs. order</a:t>
            </a:r>
          </a:p>
          <a:p>
            <a:pPr lvl="2"/>
            <a:r>
              <a:rPr lang="en-US" sz="3273" dirty="0" smtClean="0"/>
              <a:t>Vs. rule</a:t>
            </a:r>
          </a:p>
          <a:p>
            <a:pPr lvl="2"/>
            <a:r>
              <a:rPr lang="en-US" sz="3273" dirty="0" smtClean="0"/>
              <a:t>Vs. law</a:t>
            </a:r>
          </a:p>
          <a:p>
            <a:pPr lvl="2"/>
            <a:r>
              <a:rPr lang="en-US" sz="3273" dirty="0" smtClean="0"/>
              <a:t>Etc etc etc</a:t>
            </a:r>
          </a:p>
        </p:txBody>
      </p:sp>
      <p:pic>
        <p:nvPicPr>
          <p:cNvPr id="4" name="Picture 3" descr="fetter pillory_18103_lg.gif"/>
          <p:cNvPicPr>
            <a:picLocks noChangeAspect="1"/>
          </p:cNvPicPr>
          <p:nvPr/>
        </p:nvPicPr>
        <p:blipFill>
          <a:blip r:embed="rId2"/>
          <a:stretch>
            <a:fillRect/>
          </a:stretch>
        </p:blipFill>
        <p:spPr>
          <a:xfrm>
            <a:off x="7308923" y="218989"/>
            <a:ext cx="1377877" cy="224828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363"/>
          </a:xfrm>
        </p:spPr>
        <p:txBody>
          <a:bodyPr>
            <a:noAutofit/>
          </a:bodyPr>
          <a:lstStyle/>
          <a:p>
            <a:r>
              <a:rPr lang="en-US" sz="2800" dirty="0" smtClean="0"/>
              <a:t>Unlawful fettering: The Real Deal</a:t>
            </a:r>
            <a:endParaRPr lang="en-US" sz="2800" dirty="0"/>
          </a:p>
        </p:txBody>
      </p:sp>
      <p:sp>
        <p:nvSpPr>
          <p:cNvPr id="3" name="Content Placeholder 2"/>
          <p:cNvSpPr>
            <a:spLocks noGrp="1"/>
          </p:cNvSpPr>
          <p:nvPr>
            <p:ph idx="1"/>
          </p:nvPr>
        </p:nvSpPr>
        <p:spPr>
          <a:xfrm>
            <a:off x="0" y="715364"/>
            <a:ext cx="9144000" cy="6142636"/>
          </a:xfrm>
        </p:spPr>
        <p:txBody>
          <a:bodyPr>
            <a:normAutofit fontScale="70000" lnSpcReduction="20000"/>
          </a:bodyPr>
          <a:lstStyle/>
          <a:p>
            <a:r>
              <a:rPr lang="en-US" dirty="0" smtClean="0"/>
              <a:t>Soft law/nudge only, so…is the fettering undue?</a:t>
            </a:r>
          </a:p>
          <a:p>
            <a:pPr lvl="1"/>
            <a:r>
              <a:rPr lang="en-US" dirty="0" smtClean="0"/>
              <a:t>Text of </a:t>
            </a:r>
            <a:r>
              <a:rPr lang="en-US" dirty="0" err="1" smtClean="0"/>
              <a:t>norm(s</a:t>
            </a:r>
            <a:r>
              <a:rPr lang="en-US" dirty="0" smtClean="0"/>
              <a:t>), rather than (perceived) effect</a:t>
            </a:r>
          </a:p>
          <a:p>
            <a:pPr lvl="2"/>
            <a:r>
              <a:rPr lang="en-US" dirty="0" smtClean="0"/>
              <a:t>So much clearer/easier to divine (Willis?)</a:t>
            </a:r>
          </a:p>
          <a:p>
            <a:pPr lvl="1"/>
            <a:r>
              <a:rPr lang="en-US" i="1" dirty="0" smtClean="0"/>
              <a:t>Policy on the Use of Chairperson's Guidelines</a:t>
            </a:r>
            <a:r>
              <a:rPr lang="en-US" dirty="0" smtClean="0"/>
              <a:t> (a guideline’s guideline!)</a:t>
            </a:r>
          </a:p>
          <a:p>
            <a:pPr lvl="2"/>
            <a:r>
              <a:rPr lang="en-US" dirty="0" smtClean="0"/>
              <a:t> s.6: guidelines not legally binding</a:t>
            </a:r>
          </a:p>
          <a:p>
            <a:pPr lvl="1"/>
            <a:r>
              <a:rPr lang="en-US" dirty="0" smtClean="0"/>
              <a:t>Intro to Guideline 7:"The guidelines apply to most cases heard by the RPD. However, in </a:t>
            </a:r>
            <a:r>
              <a:rPr lang="en-US" dirty="0" smtClean="0">
                <a:solidFill>
                  <a:srgbClr val="FF0000"/>
                </a:solidFill>
              </a:rPr>
              <a:t>compelling or exceptional </a:t>
            </a:r>
            <a:r>
              <a:rPr lang="en-US" dirty="0" smtClean="0"/>
              <a:t>circumstances, the members will use their discretion not to apply some guidelines or to apply them less strictly" </a:t>
            </a:r>
          </a:p>
          <a:p>
            <a:pPr lvl="1"/>
            <a:r>
              <a:rPr lang="en-US" dirty="0" smtClean="0"/>
              <a:t>Guideline 7: “standard” practice “will be” (less obligatory than “must”???), may vary order "in exceptional circumstances”</a:t>
            </a:r>
          </a:p>
          <a:p>
            <a:pPr lvl="1"/>
            <a:r>
              <a:rPr lang="en-US" dirty="0" smtClean="0"/>
              <a:t>Regrettably, some members have misinterpreted the guideline as mandatory!</a:t>
            </a:r>
          </a:p>
          <a:p>
            <a:pPr lvl="2"/>
            <a:r>
              <a:rPr lang="en-US" dirty="0" smtClean="0"/>
              <a:t>That’s their problem, not the guideline’s</a:t>
            </a:r>
          </a:p>
          <a:p>
            <a:r>
              <a:rPr lang="en-US" dirty="0" smtClean="0"/>
              <a:t>Performing “adjudicative functions without </a:t>
            </a:r>
            <a:r>
              <a:rPr lang="en-US" i="1" dirty="0" smtClean="0"/>
              <a:t>improper</a:t>
            </a:r>
            <a:r>
              <a:rPr lang="en-US" dirty="0" smtClean="0"/>
              <a:t> influence from others, including the Chairperson (Adams!) and other members of the Board”</a:t>
            </a:r>
          </a:p>
          <a:p>
            <a:pPr lvl="1"/>
            <a:r>
              <a:rPr lang="en-US" dirty="0" smtClean="0"/>
              <a:t>But agencies must be “free to devise processes for ensuring an acceptable level of consistency and quality in their decisions”</a:t>
            </a:r>
          </a:p>
          <a:p>
            <a:pPr lvl="2"/>
            <a:r>
              <a:rPr lang="en-US" dirty="0" smtClean="0"/>
              <a:t>Consolidated-Bathurst!</a:t>
            </a:r>
          </a:p>
          <a:p>
            <a:r>
              <a:rPr lang="en-US" dirty="0" smtClean="0"/>
              <a:t>No (formal) sanctions for deviation </a:t>
            </a:r>
          </a:p>
          <a:p>
            <a:pPr lvl="1"/>
            <a:r>
              <a:rPr lang="en-US" dirty="0" smtClean="0"/>
              <a:t>Though monitoring (voluntary completion of hearing information sheet requesting justification for deviation)</a:t>
            </a:r>
          </a:p>
          <a:p>
            <a:pPr lvl="1"/>
            <a:endParaRPr lang="en-US" dirty="0" smtClean="0"/>
          </a:p>
        </p:txBody>
      </p:sp>
      <p:pic>
        <p:nvPicPr>
          <p:cNvPr id="4" name="Picture 3" descr="nudge meilan_lunlun_nudge.gif"/>
          <p:cNvPicPr>
            <a:picLocks noChangeAspect="1"/>
          </p:cNvPicPr>
          <p:nvPr/>
        </p:nvPicPr>
        <p:blipFill>
          <a:blip r:embed="rId2"/>
          <a:stretch>
            <a:fillRect/>
          </a:stretch>
        </p:blipFill>
        <p:spPr>
          <a:xfrm>
            <a:off x="7032570" y="99660"/>
            <a:ext cx="2111430" cy="151959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917"/>
          </a:xfrm>
        </p:spPr>
        <p:txBody>
          <a:bodyPr>
            <a:normAutofit fontScale="90000"/>
          </a:bodyPr>
          <a:lstStyle/>
          <a:p>
            <a:r>
              <a:rPr lang="en-US" dirty="0" smtClean="0"/>
              <a:t>Nothing to see here…</a:t>
            </a:r>
            <a:endParaRPr lang="en-US" dirty="0"/>
          </a:p>
        </p:txBody>
      </p:sp>
      <p:sp>
        <p:nvSpPr>
          <p:cNvPr id="3" name="Content Placeholder 2"/>
          <p:cNvSpPr>
            <a:spLocks noGrp="1"/>
          </p:cNvSpPr>
          <p:nvPr>
            <p:ph idx="1"/>
          </p:nvPr>
        </p:nvSpPr>
        <p:spPr>
          <a:xfrm>
            <a:off x="233573" y="1153342"/>
            <a:ext cx="8685978" cy="5460120"/>
          </a:xfrm>
        </p:spPr>
        <p:txBody>
          <a:bodyPr>
            <a:normAutofit fontScale="92500" lnSpcReduction="10000"/>
          </a:bodyPr>
          <a:lstStyle/>
          <a:p>
            <a:r>
              <a:rPr lang="en-US" dirty="0" smtClean="0"/>
              <a:t>No reasonable person would suspect lack of independence/undue fettering</a:t>
            </a:r>
          </a:p>
          <a:p>
            <a:endParaRPr lang="en-US" dirty="0" smtClean="0"/>
          </a:p>
          <a:p>
            <a:pPr lvl="1">
              <a:buNone/>
            </a:pPr>
            <a:r>
              <a:rPr lang="en-US" dirty="0" smtClean="0"/>
              <a:t>Adjudicative "independence" is not an all or nothing thing, but is a question of degree. The </a:t>
            </a:r>
            <a:r>
              <a:rPr lang="en-US" dirty="0" smtClean="0">
                <a:solidFill>
                  <a:srgbClr val="FF0000"/>
                </a:solidFill>
              </a:rPr>
              <a:t>independence of judges</a:t>
            </a:r>
            <a:r>
              <a:rPr lang="en-US" dirty="0" smtClean="0"/>
              <a:t>, for example, is balanced against public accountability, through the Canadian Judicial Council, for misconduct. The independence of members of administrative agencies must be balanced against the institutional interest of the agency in the quality and consistency of the decisions, from which there are normally only limited rights of access to the courts, rendered by individual members in the agency's name.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1317"/>
          </a:xfrm>
        </p:spPr>
        <p:txBody>
          <a:bodyPr>
            <a:normAutofit fontScale="90000"/>
          </a:bodyPr>
          <a:lstStyle/>
          <a:p>
            <a:r>
              <a:rPr lang="en-US" dirty="0" smtClean="0"/>
              <a:t>Rule vs. guideline</a:t>
            </a:r>
            <a:endParaRPr lang="en-US" dirty="0"/>
          </a:p>
        </p:txBody>
      </p:sp>
      <p:sp>
        <p:nvSpPr>
          <p:cNvPr id="3" name="Content Placeholder 2"/>
          <p:cNvSpPr>
            <a:spLocks noGrp="1"/>
          </p:cNvSpPr>
          <p:nvPr>
            <p:ph idx="1"/>
          </p:nvPr>
        </p:nvSpPr>
        <p:spPr>
          <a:xfrm>
            <a:off x="0" y="1197140"/>
            <a:ext cx="9144000" cy="5660860"/>
          </a:xfrm>
        </p:spPr>
        <p:txBody>
          <a:bodyPr>
            <a:normAutofit fontScale="85000" lnSpcReduction="10000"/>
          </a:bodyPr>
          <a:lstStyle/>
          <a:p>
            <a:r>
              <a:rPr lang="en-US" i="1" dirty="0" err="1" smtClean="0"/>
              <a:t>Ainsley</a:t>
            </a:r>
            <a:r>
              <a:rPr lang="en-US" dirty="0" smtClean="0"/>
              <a:t>, once more</a:t>
            </a:r>
          </a:p>
          <a:p>
            <a:pPr lvl="1"/>
            <a:r>
              <a:rPr lang="en-US" dirty="0" smtClean="0"/>
              <a:t>Securities Commission’s policy statement = “mandatory provision having the effect of law”</a:t>
            </a:r>
          </a:p>
          <a:p>
            <a:pPr lvl="1"/>
            <a:r>
              <a:rPr lang="en-US" dirty="0" smtClean="0"/>
              <a:t>Distinguished</a:t>
            </a:r>
          </a:p>
          <a:p>
            <a:pPr lvl="2"/>
            <a:r>
              <a:rPr lang="en-US" dirty="0" smtClean="0"/>
              <a:t>Power: Sec. Commission had no power to issue guidelines</a:t>
            </a:r>
          </a:p>
          <a:p>
            <a:pPr lvl="2"/>
            <a:r>
              <a:rPr lang="en-US" dirty="0" smtClean="0"/>
              <a:t>Audience: objects of regulation, rather than agency members</a:t>
            </a:r>
          </a:p>
          <a:p>
            <a:pPr lvl="3"/>
            <a:r>
              <a:rPr lang="en-US" dirty="0" smtClean="0"/>
              <a:t>Internal/external (acoustic separation…)</a:t>
            </a:r>
          </a:p>
          <a:p>
            <a:r>
              <a:rPr lang="en-US" dirty="0" smtClean="0"/>
              <a:t>Yet more reasons</a:t>
            </a:r>
          </a:p>
          <a:p>
            <a:pPr lvl="1"/>
            <a:r>
              <a:rPr lang="en-US" dirty="0" smtClean="0"/>
              <a:t>Practice: Many boards have power to make rules—not just guidelines—re: procedure (see </a:t>
            </a:r>
            <a:r>
              <a:rPr lang="en-US" dirty="0" err="1" smtClean="0"/>
              <a:t>Ont</a:t>
            </a:r>
            <a:r>
              <a:rPr lang="en-US" dirty="0" smtClean="0"/>
              <a:t> Stat Powers Proc Act—CICB (Ahmed)!)</a:t>
            </a:r>
          </a:p>
          <a:p>
            <a:pPr lvl="1"/>
            <a:r>
              <a:rPr lang="en-US" dirty="0" smtClean="0"/>
              <a:t>Significance: Just a minor change (filling in detail), nothing to see here… [de </a:t>
            </a:r>
            <a:r>
              <a:rPr lang="en-US" dirty="0" err="1" smtClean="0"/>
              <a:t>minimis</a:t>
            </a:r>
            <a:r>
              <a:rPr lang="en-US" dirty="0" smtClean="0"/>
              <a:t>??]</a:t>
            </a:r>
          </a:p>
          <a:p>
            <a:pPr lvl="1"/>
            <a:r>
              <a:rPr lang="en-US" dirty="0" smtClean="0"/>
              <a:t>Same difference: Rules = guidelines; they too permit deviation</a:t>
            </a:r>
          </a:p>
          <a:p>
            <a:pPr lvl="1"/>
            <a:r>
              <a:rPr lang="en-US" dirty="0" smtClean="0"/>
              <a:t>Statute: Explicit grant of power to issue guidelines re: procedure</a:t>
            </a:r>
          </a:p>
          <a:p>
            <a:endParaRPr lang="en-US" dirty="0" smtClean="0"/>
          </a:p>
          <a:p>
            <a:pPr lvl="2"/>
            <a:endParaRPr lang="en-US" dirty="0" smtClean="0"/>
          </a:p>
          <a:p>
            <a:pPr lvl="2"/>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1951</Words>
  <Application>Microsoft Macintosh PowerPoint</Application>
  <PresentationFormat>On-screen Show (4:3)</PresentationFormat>
  <Paragraphs>113</Paragraphs>
  <Slides>10</Slides>
  <Notes>1</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Office Theme</vt:lpstr>
      <vt:lpstr>Administrative Law </vt:lpstr>
      <vt:lpstr>Thamotharem (Imm &amp; Ref Bd) ‘04</vt:lpstr>
      <vt:lpstr>Thamotharem FCAppeal ’07: Making Admin Law Softer Still!</vt:lpstr>
      <vt:lpstr>IRPA  </vt:lpstr>
      <vt:lpstr>Let’s Go!</vt:lpstr>
      <vt:lpstr>Next: Unlawful Fettering: Warm-Up</vt:lpstr>
      <vt:lpstr>Unlawful fettering: The Real Deal</vt:lpstr>
      <vt:lpstr>Nothing to see here…</vt:lpstr>
      <vt:lpstr>Rule vs. guideline</vt:lpstr>
      <vt:lpstr>Ergo: Labels, Schmabels </vt:lpstr>
    </vt:vector>
  </TitlesOfParts>
  <Company>Law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Law </dc:title>
  <dc:creator>Markus Dubber</dc:creator>
  <cp:lastModifiedBy>Markus Dubber</cp:lastModifiedBy>
  <cp:revision>4</cp:revision>
  <dcterms:created xsi:type="dcterms:W3CDTF">2012-01-03T19:19:40Z</dcterms:created>
  <dcterms:modified xsi:type="dcterms:W3CDTF">2012-01-03T19:19:44Z</dcterms:modified>
</cp:coreProperties>
</file>