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66" r:id="rId2"/>
    <p:sldId id="275" r:id="rId3"/>
    <p:sldId id="276" r:id="rId4"/>
    <p:sldId id="278" r:id="rId5"/>
    <p:sldId id="277" r:id="rId6"/>
    <p:sldId id="279" r:id="rId7"/>
    <p:sldId id="280" r:id="rId8"/>
    <p:sldId id="281" r:id="rId9"/>
    <p:sldId id="282" r:id="rId10"/>
    <p:sldId id="283" r:id="rId11"/>
    <p:sldId id="284" r:id="rId12"/>
    <p:sldId id="285" r:id="rId13"/>
    <p:sldId id="286" r:id="rId14"/>
    <p:sldId id="287" r:id="rId15"/>
    <p:sldId id="288" r:id="rId16"/>
    <p:sldId id="289" r:id="rId17"/>
    <p:sldId id="290" r:id="rId18"/>
    <p:sldId id="291" r:id="rId19"/>
    <p:sldId id="292" r:id="rId20"/>
    <p:sldId id="293"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9" d="100"/>
          <a:sy n="79" d="100"/>
        </p:scale>
        <p:origin x="-680"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DDC053-470B-F54E-9FF3-C3DC13EAFB26}" type="datetimeFigureOut">
              <a:rPr lang="en-US" smtClean="0"/>
              <a:pPr/>
              <a:t>1/31/13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867B8E-D923-4A45-805A-75DBB4B069BC}" type="slidenum">
              <a:rPr lang="en-US" smtClean="0"/>
              <a:pPr/>
              <a:t>‹#›</a:t>
            </a:fld>
            <a:endParaRPr lang="en-US"/>
          </a:p>
        </p:txBody>
      </p:sp>
    </p:spTree>
    <p:extLst>
      <p:ext uri="{BB962C8B-B14F-4D97-AF65-F5344CB8AC3E}">
        <p14:creationId xmlns:p14="http://schemas.microsoft.com/office/powerpoint/2010/main" val="87742915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045FACA-7EA6-C841-A96F-1E38BE8F9276}"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E867B8E-D923-4A45-805A-75DBB4B069BC}"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78CCC00-F71B-CB40-B692-4EB6D48348C6}" type="datetimeFigureOut">
              <a:rPr lang="en-US" smtClean="0"/>
              <a:pPr/>
              <a:t>1/31/13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F88779-E7F9-CA48-BAD5-12385397265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8CCC00-F71B-CB40-B692-4EB6D48348C6}" type="datetimeFigureOut">
              <a:rPr lang="en-US" smtClean="0"/>
              <a:pPr/>
              <a:t>1/31/13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F88779-E7F9-CA48-BAD5-12385397265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8CCC00-F71B-CB40-B692-4EB6D48348C6}" type="datetimeFigureOut">
              <a:rPr lang="en-US" smtClean="0"/>
              <a:pPr/>
              <a:t>1/31/13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F88779-E7F9-CA48-BAD5-12385397265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8CCC00-F71B-CB40-B692-4EB6D48348C6}" type="datetimeFigureOut">
              <a:rPr lang="en-US" smtClean="0"/>
              <a:pPr/>
              <a:t>1/31/13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F88779-E7F9-CA48-BAD5-12385397265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8CCC00-F71B-CB40-B692-4EB6D48348C6}" type="datetimeFigureOut">
              <a:rPr lang="en-US" smtClean="0"/>
              <a:pPr/>
              <a:t>1/31/13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F88779-E7F9-CA48-BAD5-12385397265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8CCC00-F71B-CB40-B692-4EB6D48348C6}" type="datetimeFigureOut">
              <a:rPr lang="en-US" smtClean="0"/>
              <a:pPr/>
              <a:t>1/31/13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F88779-E7F9-CA48-BAD5-12385397265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8CCC00-F71B-CB40-B692-4EB6D48348C6}" type="datetimeFigureOut">
              <a:rPr lang="en-US" smtClean="0"/>
              <a:pPr/>
              <a:t>1/31/13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F88779-E7F9-CA48-BAD5-12385397265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8CCC00-F71B-CB40-B692-4EB6D48348C6}" type="datetimeFigureOut">
              <a:rPr lang="en-US" smtClean="0"/>
              <a:pPr/>
              <a:t>1/31/13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F88779-E7F9-CA48-BAD5-12385397265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8CCC00-F71B-CB40-B692-4EB6D48348C6}" type="datetimeFigureOut">
              <a:rPr lang="en-US" smtClean="0"/>
              <a:pPr/>
              <a:t>1/31/13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F88779-E7F9-CA48-BAD5-12385397265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8CCC00-F71B-CB40-B692-4EB6D48348C6}" type="datetimeFigureOut">
              <a:rPr lang="en-US" smtClean="0"/>
              <a:pPr/>
              <a:t>1/31/13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F88779-E7F9-CA48-BAD5-12385397265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8CCC00-F71B-CB40-B692-4EB6D48348C6}" type="datetimeFigureOut">
              <a:rPr lang="en-US" smtClean="0"/>
              <a:pPr/>
              <a:t>1/31/13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F88779-E7F9-CA48-BAD5-12385397265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8CCC00-F71B-CB40-B692-4EB6D48348C6}" type="datetimeFigureOut">
              <a:rPr lang="en-US" smtClean="0"/>
              <a:pPr/>
              <a:t>1/31/13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F88779-E7F9-CA48-BAD5-12385397265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Administrative Law	</a:t>
            </a:r>
            <a:endParaRPr lang="en-US" dirty="0"/>
          </a:p>
        </p:txBody>
      </p:sp>
      <p:sp>
        <p:nvSpPr>
          <p:cNvPr id="3" name="Subtitle 2"/>
          <p:cNvSpPr>
            <a:spLocks noGrp="1"/>
          </p:cNvSpPr>
          <p:nvPr>
            <p:ph type="subTitle" idx="1"/>
          </p:nvPr>
        </p:nvSpPr>
        <p:spPr/>
        <p:txBody>
          <a:bodyPr/>
          <a:lstStyle/>
          <a:p>
            <a:r>
              <a:rPr lang="en-US" smtClean="0"/>
              <a:t>Markus </a:t>
            </a:r>
            <a:r>
              <a:rPr lang="en-US" smtClean="0"/>
              <a:t>Dubber</a:t>
            </a: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69371"/>
          </a:xfrm>
        </p:spPr>
        <p:txBody>
          <a:bodyPr>
            <a:normAutofit fontScale="90000"/>
          </a:bodyPr>
          <a:lstStyle/>
          <a:p>
            <a:r>
              <a:rPr lang="en-US" dirty="0" smtClean="0"/>
              <a:t>Roadmap of Issues</a:t>
            </a:r>
            <a:endParaRPr lang="en-US" dirty="0"/>
          </a:p>
        </p:txBody>
      </p:sp>
      <p:sp>
        <p:nvSpPr>
          <p:cNvPr id="3" name="Content Placeholder 2"/>
          <p:cNvSpPr>
            <a:spLocks noGrp="1"/>
          </p:cNvSpPr>
          <p:nvPr>
            <p:ph idx="1"/>
          </p:nvPr>
        </p:nvSpPr>
        <p:spPr>
          <a:xfrm>
            <a:off x="0" y="861356"/>
            <a:ext cx="9144000" cy="5996644"/>
          </a:xfrm>
        </p:spPr>
        <p:txBody>
          <a:bodyPr>
            <a:normAutofit fontScale="70000" lnSpcReduction="20000"/>
          </a:bodyPr>
          <a:lstStyle/>
          <a:p>
            <a:pPr>
              <a:buNone/>
            </a:pPr>
            <a:r>
              <a:rPr lang="en-US" dirty="0" smtClean="0"/>
              <a:t>(1) the statutory interpretation of </a:t>
            </a:r>
            <a:r>
              <a:rPr lang="en-US" dirty="0" err="1" smtClean="0"/>
              <a:t>s</a:t>
            </a:r>
            <a:r>
              <a:rPr lang="en-US" dirty="0" smtClean="0"/>
              <a:t>. 6(5) of the </a:t>
            </a:r>
            <a:r>
              <a:rPr lang="en-US" i="1" dirty="0" smtClean="0"/>
              <a:t>HLDAA;</a:t>
            </a:r>
          </a:p>
          <a:p>
            <a:pPr>
              <a:buNone/>
            </a:pPr>
            <a:r>
              <a:rPr lang="en-US" dirty="0" smtClean="0"/>
              <a:t>(2) </a:t>
            </a:r>
            <a:r>
              <a:rPr lang="en-US" sz="3143" dirty="0" smtClean="0"/>
              <a:t>procedural fairness issues:</a:t>
            </a:r>
          </a:p>
          <a:p>
            <a:pPr lvl="1">
              <a:buNone/>
            </a:pPr>
            <a:r>
              <a:rPr lang="en-US" sz="3143" dirty="0" smtClean="0"/>
              <a:t>(a) the Minister's alleged lack of impartiality;</a:t>
            </a:r>
          </a:p>
          <a:p>
            <a:pPr lvl="1">
              <a:buNone/>
            </a:pPr>
            <a:r>
              <a:rPr lang="en-US" sz="3143" dirty="0" smtClean="0"/>
              <a:t>(</a:t>
            </a:r>
            <a:r>
              <a:rPr lang="en-US" sz="3143" dirty="0" err="1" smtClean="0"/>
              <a:t>b</a:t>
            </a:r>
            <a:r>
              <a:rPr lang="en-US" sz="3143" dirty="0" smtClean="0"/>
              <a:t>) the Minister's alleged failure to consult with the unions about the change in the process of appointments;</a:t>
            </a:r>
          </a:p>
          <a:p>
            <a:pPr lvl="1">
              <a:buNone/>
            </a:pPr>
            <a:r>
              <a:rPr lang="en-US" sz="3143" dirty="0" smtClean="0"/>
              <a:t>(</a:t>
            </a:r>
            <a:r>
              <a:rPr lang="en-US" sz="3143" dirty="0" err="1" smtClean="0"/>
              <a:t>c</a:t>
            </a:r>
            <a:r>
              <a:rPr lang="en-US" sz="3143" dirty="0" smtClean="0"/>
              <a:t>) the alleged violation of the doctrine of legitimate expectation in refusing to nominate only arbitrators who had been mutually agreed upon;</a:t>
            </a:r>
          </a:p>
          <a:p>
            <a:pPr>
              <a:buNone/>
            </a:pPr>
            <a:r>
              <a:rPr lang="en-US" sz="3143" dirty="0" smtClean="0"/>
              <a:t>(3) an assessment of the standard of review of the Minister's appointments;</a:t>
            </a:r>
          </a:p>
          <a:p>
            <a:pPr>
              <a:buNone/>
            </a:pPr>
            <a:r>
              <a:rPr lang="en-US" sz="3143" dirty="0" smtClean="0"/>
              <a:t>(4) when does a decision rise to the level of </a:t>
            </a:r>
            <a:r>
              <a:rPr lang="en-US" sz="3143" i="1" dirty="0" smtClean="0"/>
              <a:t>patent unreasonableness?</a:t>
            </a:r>
          </a:p>
          <a:p>
            <a:pPr>
              <a:buNone/>
            </a:pPr>
            <a:r>
              <a:rPr lang="en-US" sz="3143" dirty="0" smtClean="0"/>
              <a:t>(5) whether the applicable standard of review was violated by the Minister's rejection of</a:t>
            </a:r>
          </a:p>
          <a:p>
            <a:pPr lvl="1">
              <a:buNone/>
            </a:pPr>
            <a:r>
              <a:rPr lang="en-US" sz="3143" dirty="0" smtClean="0"/>
              <a:t>(a) the </a:t>
            </a:r>
            <a:r>
              <a:rPr lang="en-US" sz="3143" dirty="0" err="1" smtClean="0"/>
              <a:t>s</a:t>
            </a:r>
            <a:r>
              <a:rPr lang="en-US" sz="3143" dirty="0" smtClean="0"/>
              <a:t>. 49(10) list as a requisite of appointment, or</a:t>
            </a:r>
          </a:p>
          <a:p>
            <a:pPr lvl="1">
              <a:buNone/>
            </a:pPr>
            <a:r>
              <a:rPr lang="en-US" sz="3143" dirty="0" smtClean="0"/>
              <a:t>(</a:t>
            </a:r>
            <a:r>
              <a:rPr lang="en-US" sz="3143" dirty="0" err="1" smtClean="0"/>
              <a:t>b</a:t>
            </a:r>
            <a:r>
              <a:rPr lang="en-US" sz="3143" dirty="0" smtClean="0"/>
              <a:t>) expertise and "broad acceptability within the </a:t>
            </a:r>
            <a:r>
              <a:rPr lang="en-US" sz="3143" dirty="0" err="1" smtClean="0"/>
              <a:t>labour</a:t>
            </a:r>
            <a:r>
              <a:rPr lang="en-US" sz="3143" dirty="0" smtClean="0"/>
              <a:t> relations community" as criteria for the selection of chairpersons;</a:t>
            </a:r>
          </a:p>
          <a:p>
            <a:pPr>
              <a:buNone/>
            </a:pPr>
            <a:r>
              <a:rPr lang="en-US" sz="3143" dirty="0" smtClean="0"/>
              <a:t>(6) whether the Court of Appeal erred in finding that the arbitration boards, by reason of the impugned ministerial approach to </a:t>
            </a:r>
            <a:r>
              <a:rPr lang="en-US" sz="3143" dirty="0" err="1" smtClean="0"/>
              <a:t>s</a:t>
            </a:r>
            <a:r>
              <a:rPr lang="en-US" sz="3143" dirty="0" smtClean="0"/>
              <a:t>. 6(5) appointments, lacked the requisite institutional independence and impartiality;</a:t>
            </a:r>
          </a:p>
          <a:p>
            <a:pPr>
              <a:buNone/>
            </a:pPr>
            <a:r>
              <a:rPr lang="en-US" sz="3143" dirty="0" smtClean="0"/>
              <a:t>(7) the appropriateness of the remedy granted by the Court </a:t>
            </a:r>
            <a:r>
              <a:rPr lang="en-US" dirty="0" smtClean="0"/>
              <a:t>of Appeal.</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46757"/>
          </a:xfrm>
        </p:spPr>
        <p:txBody>
          <a:bodyPr>
            <a:noAutofit/>
          </a:bodyPr>
          <a:lstStyle/>
          <a:p>
            <a:r>
              <a:rPr lang="en-US" sz="3200" dirty="0" smtClean="0"/>
              <a:t>(1) statutory interpretation of </a:t>
            </a:r>
            <a:r>
              <a:rPr lang="en-US" sz="3200" dirty="0" err="1" smtClean="0"/>
              <a:t>s</a:t>
            </a:r>
            <a:r>
              <a:rPr lang="en-US" sz="3200" dirty="0" smtClean="0"/>
              <a:t>. 6(5)</a:t>
            </a:r>
            <a:endParaRPr lang="en-US" sz="3200" dirty="0"/>
          </a:p>
        </p:txBody>
      </p:sp>
      <p:sp>
        <p:nvSpPr>
          <p:cNvPr id="3" name="Content Placeholder 2"/>
          <p:cNvSpPr>
            <a:spLocks noGrp="1"/>
          </p:cNvSpPr>
          <p:nvPr>
            <p:ph idx="1"/>
          </p:nvPr>
        </p:nvSpPr>
        <p:spPr>
          <a:xfrm>
            <a:off x="0" y="846758"/>
            <a:ext cx="9144000" cy="6011242"/>
          </a:xfrm>
        </p:spPr>
        <p:txBody>
          <a:bodyPr>
            <a:normAutofit lnSpcReduction="10000"/>
          </a:bodyPr>
          <a:lstStyle/>
          <a:p>
            <a:r>
              <a:rPr lang="en-US" dirty="0" smtClean="0"/>
              <a:t>Context, harmony, etc etc etc. (</a:t>
            </a:r>
            <a:r>
              <a:rPr lang="en-US" dirty="0" err="1" smtClean="0"/>
              <a:t>Driedger</a:t>
            </a:r>
            <a:r>
              <a:rPr lang="en-US" dirty="0" smtClean="0"/>
              <a:t>…)</a:t>
            </a:r>
          </a:p>
          <a:p>
            <a:pPr lvl="1"/>
            <a:r>
              <a:rPr lang="en-US" dirty="0" smtClean="0"/>
              <a:t>Rand in </a:t>
            </a:r>
            <a:r>
              <a:rPr lang="en-US" dirty="0" err="1" smtClean="0"/>
              <a:t>Roncarelli</a:t>
            </a:r>
            <a:r>
              <a:rPr lang="en-US" dirty="0" smtClean="0"/>
              <a:t>! (statute’s “perspective”)</a:t>
            </a:r>
          </a:p>
          <a:p>
            <a:pPr lvl="1"/>
            <a:r>
              <a:rPr lang="en-US" dirty="0" smtClean="0"/>
              <a:t>On the one hand: appointment by Minister of persons who “in the opinion of the Minister” is qualified to act</a:t>
            </a:r>
          </a:p>
          <a:p>
            <a:pPr lvl="1"/>
            <a:r>
              <a:rPr lang="en-US" dirty="0" smtClean="0"/>
              <a:t>On the other hand: Rand in </a:t>
            </a:r>
            <a:r>
              <a:rPr lang="en-US" i="1" dirty="0" err="1" smtClean="0"/>
              <a:t>Roncarelli</a:t>
            </a:r>
            <a:r>
              <a:rPr lang="en-US" dirty="0" smtClean="0"/>
              <a:t>, again: discretionary power is not “absolute and </a:t>
            </a:r>
            <a:r>
              <a:rPr lang="en-US" dirty="0" err="1" smtClean="0"/>
              <a:t>untrammelled</a:t>
            </a:r>
            <a:r>
              <a:rPr lang="en-US" dirty="0" smtClean="0"/>
              <a:t>”</a:t>
            </a:r>
          </a:p>
          <a:p>
            <a:pPr lvl="1"/>
            <a:r>
              <a:rPr lang="en-US" dirty="0" smtClean="0"/>
              <a:t>Perspective: </a:t>
            </a:r>
          </a:p>
          <a:p>
            <a:pPr lvl="2"/>
            <a:r>
              <a:rPr lang="en-US" dirty="0" smtClean="0"/>
              <a:t>HLDDA “neutral and credible” substitute for strike/lockout (</a:t>
            </a:r>
            <a:r>
              <a:rPr lang="en-US" dirty="0" smtClean="0">
                <a:solidFill>
                  <a:srgbClr val="FF0000"/>
                </a:solidFill>
              </a:rPr>
              <a:t>Minister’s</a:t>
            </a:r>
            <a:r>
              <a:rPr lang="en-US" dirty="0" smtClean="0"/>
              <a:t> statement in ‘98!)</a:t>
            </a:r>
          </a:p>
          <a:p>
            <a:pPr lvl="2"/>
            <a:r>
              <a:rPr lang="en-US" dirty="0" smtClean="0"/>
              <a:t>“protect patients”</a:t>
            </a:r>
          </a:p>
          <a:p>
            <a:pPr lvl="2"/>
            <a:r>
              <a:rPr lang="en-US" dirty="0" smtClean="0"/>
              <a:t>Royal Commission (experienced chairs crucial)</a:t>
            </a:r>
          </a:p>
          <a:p>
            <a:pPr lvl="2"/>
            <a:r>
              <a:rPr lang="en-US" dirty="0" smtClean="0"/>
              <a:t>Chairs require “impartiality, independence, expertise and </a:t>
            </a:r>
            <a:r>
              <a:rPr lang="en-US" dirty="0" smtClean="0">
                <a:solidFill>
                  <a:srgbClr val="FF0000"/>
                </a:solidFill>
              </a:rPr>
              <a:t>general acceptability in the </a:t>
            </a:r>
            <a:r>
              <a:rPr lang="en-US" dirty="0" err="1" smtClean="0">
                <a:solidFill>
                  <a:srgbClr val="FF0000"/>
                </a:solidFill>
              </a:rPr>
              <a:t>labour</a:t>
            </a:r>
            <a:r>
              <a:rPr lang="en-US" dirty="0" smtClean="0">
                <a:solidFill>
                  <a:srgbClr val="FF0000"/>
                </a:solidFill>
              </a:rPr>
              <a:t> relations community</a:t>
            </a:r>
            <a:r>
              <a:rPr lang="en-US" dirty="0" smtClean="0"/>
              <a:t>”; not </a:t>
            </a:r>
            <a:r>
              <a:rPr lang="en-US" i="1" dirty="0" smtClean="0"/>
              <a:t>only</a:t>
            </a:r>
            <a:r>
              <a:rPr lang="en-US" dirty="0" smtClean="0"/>
              <a:t> independence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69371"/>
          </a:xfrm>
        </p:spPr>
        <p:txBody>
          <a:bodyPr>
            <a:normAutofit fontScale="90000"/>
          </a:bodyPr>
          <a:lstStyle/>
          <a:p>
            <a:r>
              <a:rPr lang="en-US" dirty="0" smtClean="0"/>
              <a:t>(2) Procedural fairness</a:t>
            </a:r>
            <a:endParaRPr lang="en-US" dirty="0"/>
          </a:p>
        </p:txBody>
      </p:sp>
      <p:sp>
        <p:nvSpPr>
          <p:cNvPr id="3" name="Content Placeholder 2"/>
          <p:cNvSpPr>
            <a:spLocks noGrp="1"/>
          </p:cNvSpPr>
          <p:nvPr>
            <p:ph idx="1"/>
          </p:nvPr>
        </p:nvSpPr>
        <p:spPr>
          <a:xfrm>
            <a:off x="0" y="802960"/>
            <a:ext cx="9144000" cy="6055040"/>
          </a:xfrm>
        </p:spPr>
        <p:txBody>
          <a:bodyPr>
            <a:normAutofit fontScale="70000" lnSpcReduction="20000"/>
          </a:bodyPr>
          <a:lstStyle/>
          <a:p>
            <a:pPr>
              <a:buNone/>
            </a:pPr>
            <a:r>
              <a:rPr lang="en-US" sz="4500" dirty="0" smtClean="0"/>
              <a:t>(a) Minister's impartiality</a:t>
            </a:r>
          </a:p>
          <a:p>
            <a:pPr lvl="1"/>
            <a:r>
              <a:rPr lang="en-US" sz="4500" dirty="0" smtClean="0"/>
              <a:t>	(at least) appearance of partiality </a:t>
            </a:r>
          </a:p>
          <a:p>
            <a:pPr lvl="2"/>
            <a:r>
              <a:rPr lang="en-US" sz="4500" dirty="0" smtClean="0"/>
              <a:t>interest in outcome: cost cutting (“Common Sense Revolution”), </a:t>
            </a:r>
            <a:r>
              <a:rPr lang="en-US" sz="4500" dirty="0" err="1" smtClean="0"/>
              <a:t>tho</a:t>
            </a:r>
            <a:r>
              <a:rPr lang="en-US" sz="4500" dirty="0" smtClean="0"/>
              <a:t>’ Minister of </a:t>
            </a:r>
            <a:r>
              <a:rPr lang="en-US" sz="4500" dirty="0" err="1" smtClean="0"/>
              <a:t>Labour</a:t>
            </a:r>
            <a:r>
              <a:rPr lang="en-US" sz="4500" dirty="0" smtClean="0"/>
              <a:t>, not of Health…</a:t>
            </a:r>
          </a:p>
          <a:p>
            <a:pPr lvl="1"/>
            <a:r>
              <a:rPr lang="en-US" sz="4500" dirty="0" smtClean="0"/>
              <a:t>BUT: legislative intent trumps “common law principles of natural justice” (</a:t>
            </a:r>
            <a:r>
              <a:rPr lang="en-US" sz="4500" i="1" dirty="0" smtClean="0"/>
              <a:t>Ocean Port…</a:t>
            </a:r>
            <a:r>
              <a:rPr lang="en-US" sz="4500" dirty="0" smtClean="0"/>
              <a:t>)</a:t>
            </a:r>
          </a:p>
          <a:p>
            <a:pPr lvl="2"/>
            <a:r>
              <a:rPr lang="en-US" sz="4500" dirty="0" smtClean="0"/>
              <a:t>Legislature intent: Minister has power to assign chairs</a:t>
            </a:r>
          </a:p>
          <a:p>
            <a:pPr lvl="2"/>
            <a:r>
              <a:rPr lang="en-US" sz="4500" dirty="0" smtClean="0"/>
              <a:t>“clear and unequivocal” legislative language re intent “to oust the requirement of impartiality”! </a:t>
            </a:r>
          </a:p>
          <a:p>
            <a:pPr lvl="1"/>
            <a:r>
              <a:rPr lang="en-US" sz="4500" dirty="0" smtClean="0"/>
              <a:t>So, appearance of partiality?: yes; problem?: no</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9123"/>
          </a:xfrm>
        </p:spPr>
        <p:txBody>
          <a:bodyPr>
            <a:normAutofit fontScale="90000"/>
          </a:bodyPr>
          <a:lstStyle/>
          <a:p>
            <a:r>
              <a:rPr lang="en-US" dirty="0" smtClean="0"/>
              <a:t>Proc Fair cont’d </a:t>
            </a:r>
            <a:endParaRPr lang="en-US" dirty="0"/>
          </a:p>
        </p:txBody>
      </p:sp>
      <p:sp>
        <p:nvSpPr>
          <p:cNvPr id="3" name="Content Placeholder 2"/>
          <p:cNvSpPr>
            <a:spLocks noGrp="1"/>
          </p:cNvSpPr>
          <p:nvPr>
            <p:ph idx="1"/>
          </p:nvPr>
        </p:nvSpPr>
        <p:spPr>
          <a:xfrm>
            <a:off x="0" y="992750"/>
            <a:ext cx="9144000" cy="5865250"/>
          </a:xfrm>
        </p:spPr>
        <p:txBody>
          <a:bodyPr>
            <a:normAutofit fontScale="55000" lnSpcReduction="20000"/>
          </a:bodyPr>
          <a:lstStyle/>
          <a:p>
            <a:pPr>
              <a:buNone/>
            </a:pPr>
            <a:r>
              <a:rPr lang="en-US" sz="5818" dirty="0" smtClean="0"/>
              <a:t>(</a:t>
            </a:r>
            <a:r>
              <a:rPr lang="en-US" sz="5818" dirty="0" err="1" smtClean="0"/>
              <a:t>b</a:t>
            </a:r>
            <a:r>
              <a:rPr lang="en-US" sz="5818" dirty="0" smtClean="0"/>
              <a:t>) Failure to consult with unions re: change in appt process</a:t>
            </a:r>
          </a:p>
          <a:p>
            <a:pPr lvl="1"/>
            <a:r>
              <a:rPr lang="en-US" sz="4500" dirty="0" smtClean="0"/>
              <a:t>	duty to consult on general process?  Even if yes, no problem:</a:t>
            </a:r>
          </a:p>
          <a:p>
            <a:pPr lvl="2"/>
            <a:r>
              <a:rPr lang="en-US" sz="4500" dirty="0" smtClean="0"/>
              <a:t>Plenty of discussion re: Bill 136</a:t>
            </a:r>
          </a:p>
          <a:p>
            <a:pPr lvl="2"/>
            <a:r>
              <a:rPr lang="en-US" sz="4500" dirty="0" smtClean="0"/>
              <a:t>Opportunity to be heard; just without success…</a:t>
            </a:r>
          </a:p>
          <a:p>
            <a:pPr lvl="1"/>
            <a:r>
              <a:rPr lang="en-US" sz="4500" dirty="0" smtClean="0"/>
              <a:t>no general statutory duty to consult re: specific appointments under </a:t>
            </a:r>
            <a:r>
              <a:rPr lang="en-US" sz="4500" dirty="0" err="1" smtClean="0"/>
              <a:t>s</a:t>
            </a:r>
            <a:r>
              <a:rPr lang="en-US" sz="4500" dirty="0" smtClean="0"/>
              <a:t>. 6(5); no history of mandatory consultation (testimony of union witness):</a:t>
            </a:r>
          </a:p>
          <a:p>
            <a:pPr lvl="1"/>
            <a:endParaRPr lang="en-US" sz="4500" dirty="0" smtClean="0"/>
          </a:p>
          <a:p>
            <a:pPr lvl="1">
              <a:buNone/>
            </a:pPr>
            <a:r>
              <a:rPr lang="en-US" sz="4100" dirty="0" smtClean="0"/>
              <a:t>Q. And I take it there that it was understood that it would not be necessary to consult first before appointing someone like </a:t>
            </a:r>
            <a:r>
              <a:rPr lang="en-US" sz="4100" dirty="0" smtClean="0">
                <a:solidFill>
                  <a:srgbClr val="FF0000"/>
                </a:solidFill>
              </a:rPr>
              <a:t>Adams </a:t>
            </a:r>
            <a:r>
              <a:rPr lang="en-US" sz="4100" dirty="0" smtClean="0"/>
              <a:t>… who was not on the list, so long as they had this expertise and wide acceptability?</a:t>
            </a:r>
          </a:p>
          <a:p>
            <a:pPr marL="914400" lvl="1" indent="-514350">
              <a:buNone/>
            </a:pPr>
            <a:r>
              <a:rPr lang="en-US" sz="4100" dirty="0" smtClean="0"/>
              <a:t>A. That they could be appointed, yes. We didn't dispute people of that </a:t>
            </a:r>
            <a:r>
              <a:rPr lang="en-US" sz="4100" dirty="0" err="1" smtClean="0"/>
              <a:t>calibre</a:t>
            </a:r>
            <a:r>
              <a:rPr lang="en-US" sz="4100" dirty="0" smtClean="0"/>
              <a:t>; that's true.</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2577"/>
          </a:xfrm>
        </p:spPr>
        <p:txBody>
          <a:bodyPr>
            <a:noAutofit/>
          </a:bodyPr>
          <a:lstStyle/>
          <a:p>
            <a:r>
              <a:rPr lang="en-US" sz="3200" dirty="0" smtClean="0"/>
              <a:t>Proc Fair: The End</a:t>
            </a:r>
            <a:endParaRPr lang="en-US" sz="3200" dirty="0"/>
          </a:p>
        </p:txBody>
      </p:sp>
      <p:sp>
        <p:nvSpPr>
          <p:cNvPr id="3" name="Content Placeholder 2"/>
          <p:cNvSpPr>
            <a:spLocks noGrp="1"/>
          </p:cNvSpPr>
          <p:nvPr>
            <p:ph idx="1"/>
          </p:nvPr>
        </p:nvSpPr>
        <p:spPr>
          <a:xfrm>
            <a:off x="0" y="671566"/>
            <a:ext cx="9144000" cy="6186434"/>
          </a:xfrm>
        </p:spPr>
        <p:txBody>
          <a:bodyPr>
            <a:normAutofit fontScale="85000" lnSpcReduction="20000"/>
          </a:bodyPr>
          <a:lstStyle/>
          <a:p>
            <a:pPr>
              <a:buNone/>
            </a:pPr>
            <a:r>
              <a:rPr lang="en-US" sz="2378" dirty="0" smtClean="0"/>
              <a:t>(</a:t>
            </a:r>
            <a:r>
              <a:rPr lang="en-US" sz="2378" dirty="0" err="1" smtClean="0"/>
              <a:t>c</a:t>
            </a:r>
            <a:r>
              <a:rPr lang="en-US" sz="2378" dirty="0" smtClean="0"/>
              <a:t>) violation of legitimate expectation re: nomination of arbitrators mutually agreed </a:t>
            </a:r>
            <a:r>
              <a:rPr lang="en-US" sz="2353" dirty="0" smtClean="0"/>
              <a:t>upon</a:t>
            </a:r>
          </a:p>
          <a:p>
            <a:pPr lvl="1"/>
            <a:r>
              <a:rPr lang="en-US" sz="2353" dirty="0" smtClean="0"/>
              <a:t>“extension of the rules of natural justice and procedural fairness”; “established practices, conduct or representations,” “</a:t>
            </a:r>
            <a:r>
              <a:rPr lang="en-US" sz="2353" dirty="0" smtClean="0">
                <a:solidFill>
                  <a:srgbClr val="FF0000"/>
                </a:solidFill>
              </a:rPr>
              <a:t>clear, unambiguous and unqualified</a:t>
            </a:r>
            <a:r>
              <a:rPr lang="en-US" sz="2353" dirty="0" smtClean="0"/>
              <a:t>”; induced reasonable expectation that of retaining a benefit or being consulted before contrary decision is taken; legitimate: cannot conflict </a:t>
            </a:r>
            <a:r>
              <a:rPr lang="en-US" sz="2353" dirty="0" err="1" smtClean="0"/>
              <a:t>w</a:t>
            </a:r>
            <a:r>
              <a:rPr lang="en-US" sz="2353" dirty="0" smtClean="0"/>
              <a:t>/ statutory duty</a:t>
            </a:r>
          </a:p>
          <a:p>
            <a:pPr lvl="1"/>
            <a:r>
              <a:rPr lang="en-US" sz="2353" dirty="0" smtClean="0"/>
              <a:t>no “clear, unambiguous, unqualified” practice</a:t>
            </a:r>
          </a:p>
          <a:p>
            <a:pPr lvl="2"/>
            <a:r>
              <a:rPr lang="en-US" sz="2353" dirty="0" smtClean="0"/>
              <a:t>No practice or statutory basis for obligation </a:t>
            </a:r>
          </a:p>
          <a:p>
            <a:pPr lvl="3"/>
            <a:r>
              <a:rPr lang="en-US" sz="2353" dirty="0" smtClean="0"/>
              <a:t>to limit chairs to 49(10) list</a:t>
            </a:r>
          </a:p>
          <a:p>
            <a:pPr lvl="3"/>
            <a:r>
              <a:rPr lang="en-US" sz="2353" dirty="0" smtClean="0"/>
              <a:t>to consult unions (“case-by-case” veto…)</a:t>
            </a:r>
          </a:p>
          <a:p>
            <a:pPr lvl="3"/>
            <a:r>
              <a:rPr lang="en-US" sz="2353" dirty="0" smtClean="0"/>
              <a:t>only: appt chairs “broadly acceptable to </a:t>
            </a:r>
            <a:r>
              <a:rPr lang="en-US" sz="2353" dirty="0" err="1" smtClean="0"/>
              <a:t>labour</a:t>
            </a:r>
            <a:r>
              <a:rPr lang="en-US" sz="2353" dirty="0" smtClean="0"/>
              <a:t> and mgt”</a:t>
            </a:r>
          </a:p>
          <a:p>
            <a:pPr lvl="2"/>
            <a:r>
              <a:rPr lang="en-US" sz="2353" dirty="0" smtClean="0"/>
              <a:t>No promise to return to “status quo ante” Bill 136</a:t>
            </a:r>
          </a:p>
          <a:p>
            <a:pPr lvl="3">
              <a:buNone/>
            </a:pPr>
            <a:r>
              <a:rPr lang="en-US" sz="2353" dirty="0" smtClean="0"/>
              <a:t>Q: Will you seek our agreement before adding anyone to the pool?</a:t>
            </a:r>
          </a:p>
          <a:p>
            <a:pPr lvl="3">
              <a:buNone/>
            </a:pPr>
            <a:r>
              <a:rPr lang="en-US" sz="2353" dirty="0" smtClean="0"/>
              <a:t>A: No.</a:t>
            </a:r>
          </a:p>
          <a:p>
            <a:pPr lvl="3">
              <a:buNone/>
            </a:pPr>
            <a:r>
              <a:rPr lang="en-US" sz="2353" dirty="0" smtClean="0"/>
              <a:t>Q: Will you consult with us before adding someone to the pool?</a:t>
            </a:r>
          </a:p>
          <a:p>
            <a:pPr lvl="3">
              <a:buNone/>
            </a:pPr>
            <a:r>
              <a:rPr lang="en-US" sz="2353" dirty="0" smtClean="0"/>
              <a:t>A: No.</a:t>
            </a:r>
          </a:p>
          <a:p>
            <a:pPr lvl="3">
              <a:buNone/>
            </a:pPr>
            <a:r>
              <a:rPr lang="en-US" sz="2353" dirty="0" smtClean="0"/>
              <a:t>Q: Let's determine the list of arbitrators right now.</a:t>
            </a:r>
          </a:p>
          <a:p>
            <a:pPr lvl="3">
              <a:buNone/>
            </a:pPr>
            <a:r>
              <a:rPr lang="en-US" sz="2353" dirty="0" smtClean="0"/>
              <a:t>A: No.</a:t>
            </a:r>
          </a:p>
          <a:p>
            <a:pPr lvl="3"/>
            <a:r>
              <a:rPr lang="en-US" sz="2353" dirty="0" smtClean="0"/>
              <a:t>Dep. Min. promises “new faces” (incl. George Adams, </a:t>
            </a:r>
            <a:r>
              <a:rPr lang="en-US" sz="2353" dirty="0" err="1" smtClean="0"/>
              <a:t>ret’d</a:t>
            </a:r>
            <a:r>
              <a:rPr lang="en-US" sz="2353" dirty="0" smtClean="0"/>
              <a:t> judge)</a:t>
            </a:r>
          </a:p>
          <a:p>
            <a:pPr lvl="3"/>
            <a:r>
              <a:rPr lang="en-US" sz="2353" dirty="0" smtClean="0"/>
              <a:t>Samuelson letter, “confirming” understanding; feeling of betrayal</a:t>
            </a:r>
          </a:p>
          <a:p>
            <a:pPr lvl="3">
              <a:buNone/>
            </a:pPr>
            <a:endParaRPr lang="en-US" sz="2118" dirty="0" smtClean="0"/>
          </a:p>
          <a:p>
            <a:pPr lvl="1">
              <a:buNone/>
            </a:pPr>
            <a:endParaRPr lang="en-US" sz="2918"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07349"/>
          </a:xfrm>
        </p:spPr>
        <p:txBody>
          <a:bodyPr>
            <a:noAutofit/>
          </a:bodyPr>
          <a:lstStyle/>
          <a:p>
            <a:r>
              <a:rPr lang="en-US" sz="2800" dirty="0" smtClean="0"/>
              <a:t>Substance: </a:t>
            </a:r>
            <a:br>
              <a:rPr lang="en-US" sz="2800" dirty="0" smtClean="0"/>
            </a:br>
            <a:r>
              <a:rPr lang="en-US" sz="2800" dirty="0" smtClean="0"/>
              <a:t>(3) standard of review re: Minister's appointments</a:t>
            </a:r>
            <a:endParaRPr lang="en-US" sz="2800" dirty="0"/>
          </a:p>
        </p:txBody>
      </p:sp>
      <p:sp>
        <p:nvSpPr>
          <p:cNvPr id="3" name="Content Placeholder 2"/>
          <p:cNvSpPr>
            <a:spLocks noGrp="1"/>
          </p:cNvSpPr>
          <p:nvPr>
            <p:ph idx="1"/>
          </p:nvPr>
        </p:nvSpPr>
        <p:spPr>
          <a:xfrm>
            <a:off x="0" y="1240936"/>
            <a:ext cx="9144000" cy="5617063"/>
          </a:xfrm>
        </p:spPr>
        <p:txBody>
          <a:bodyPr>
            <a:normAutofit fontScale="85000" lnSpcReduction="20000"/>
          </a:bodyPr>
          <a:lstStyle/>
          <a:p>
            <a:r>
              <a:rPr lang="en-US" dirty="0" smtClean="0"/>
              <a:t>Pragmatic &amp; functional: seek “the polar star of legislative intent”; tribunals &amp; ministers (e.g. </a:t>
            </a:r>
            <a:r>
              <a:rPr lang="en-US" i="1" dirty="0" smtClean="0"/>
              <a:t>Baker</a:t>
            </a:r>
            <a:r>
              <a:rPr lang="en-US" dirty="0" smtClean="0"/>
              <a:t>)</a:t>
            </a:r>
          </a:p>
          <a:p>
            <a:pPr marL="514350" indent="-514350">
              <a:buFont typeface="+mj-lt"/>
              <a:buAutoNum type="arabicPeriod"/>
            </a:pPr>
            <a:r>
              <a:rPr lang="en-US" dirty="0" smtClean="0"/>
              <a:t>Privative clause	+</a:t>
            </a:r>
          </a:p>
          <a:p>
            <a:pPr marL="1314450" lvl="2" indent="-514350"/>
            <a:r>
              <a:rPr lang="en-US" dirty="0" smtClean="0"/>
              <a:t>Yes (</a:t>
            </a:r>
            <a:r>
              <a:rPr lang="en-US" dirty="0" err="1" smtClean="0"/>
              <a:t>s</a:t>
            </a:r>
            <a:r>
              <a:rPr lang="en-US" dirty="0" smtClean="0"/>
              <a:t>. 7) &amp; “person who is, </a:t>
            </a:r>
            <a:r>
              <a:rPr lang="en-US" i="1" dirty="0" smtClean="0"/>
              <a:t>in the opinion of the Minister</a:t>
            </a:r>
            <a:r>
              <a:rPr lang="en-US" dirty="0" smtClean="0"/>
              <a:t>, qualified”</a:t>
            </a:r>
          </a:p>
          <a:p>
            <a:pPr marL="514350" indent="-514350">
              <a:buFont typeface="+mj-lt"/>
              <a:buAutoNum type="arabicPeriod"/>
            </a:pPr>
            <a:r>
              <a:rPr lang="en-US" dirty="0" smtClean="0"/>
              <a:t>(Relative) expertise (vs. </a:t>
            </a:r>
            <a:r>
              <a:rPr lang="en-US" dirty="0" err="1" smtClean="0"/>
              <a:t>cts</a:t>
            </a:r>
            <a:r>
              <a:rPr lang="en-US" dirty="0" smtClean="0"/>
              <a:t>) +</a:t>
            </a:r>
          </a:p>
          <a:p>
            <a:pPr marL="1314450" lvl="2" indent="-514350"/>
            <a:r>
              <a:rPr lang="en-US" dirty="0" smtClean="0"/>
              <a:t>That, too: Minister of the Crown!; “knows more about </a:t>
            </a:r>
            <a:r>
              <a:rPr lang="en-US" dirty="0" err="1" smtClean="0"/>
              <a:t>labour</a:t>
            </a:r>
            <a:r>
              <a:rPr lang="en-US" dirty="0" smtClean="0"/>
              <a:t> relations and its practitioners” than do </a:t>
            </a:r>
            <a:r>
              <a:rPr lang="en-US" dirty="0" err="1" smtClean="0"/>
              <a:t>cts</a:t>
            </a:r>
            <a:endParaRPr lang="en-US" dirty="0" smtClean="0"/>
          </a:p>
          <a:p>
            <a:pPr marL="514350" indent="-514350">
              <a:buFont typeface="+mj-lt"/>
              <a:buAutoNum type="arabicPeriod"/>
            </a:pPr>
            <a:r>
              <a:rPr lang="en-US" dirty="0" smtClean="0"/>
              <a:t>Purpose (provision &amp; legislation as a whole) -?</a:t>
            </a:r>
          </a:p>
          <a:p>
            <a:pPr marL="1314450" lvl="2" indent="-514350"/>
            <a:r>
              <a:rPr lang="en-US" dirty="0" smtClean="0"/>
              <a:t>Unions: not broad policy weighing, but limited task of appointing chairs in contested cases—</a:t>
            </a:r>
            <a:r>
              <a:rPr lang="en-US" i="1" dirty="0" smtClean="0"/>
              <a:t>Baker</a:t>
            </a:r>
            <a:r>
              <a:rPr lang="en-US" dirty="0" smtClean="0"/>
              <a:t> (reasonableness </a:t>
            </a:r>
            <a:r>
              <a:rPr lang="en-US" dirty="0" err="1" smtClean="0"/>
              <a:t>simpliciter</a:t>
            </a:r>
            <a:r>
              <a:rPr lang="en-US" dirty="0" smtClean="0"/>
              <a:t>)</a:t>
            </a:r>
          </a:p>
          <a:p>
            <a:pPr marL="1314450" lvl="2" indent="-514350"/>
            <a:r>
              <a:rPr lang="en-US" dirty="0" err="1" smtClean="0"/>
              <a:t>Binnie</a:t>
            </a:r>
            <a:r>
              <a:rPr lang="en-US" dirty="0" smtClean="0"/>
              <a:t>: </a:t>
            </a:r>
            <a:r>
              <a:rPr lang="en-US" i="1" dirty="0" smtClean="0"/>
              <a:t>Baker </a:t>
            </a:r>
            <a:r>
              <a:rPr lang="en-US" dirty="0" smtClean="0"/>
              <a:t>was special: “decision was effectively delegated to lower ranking officials whose discretion was itself circumscribed in some detail by ministerial guidelines”… (citing </a:t>
            </a:r>
            <a:r>
              <a:rPr lang="en-US" i="1" dirty="0" smtClean="0"/>
              <a:t>Suresh…</a:t>
            </a:r>
            <a:r>
              <a:rPr lang="en-US" dirty="0" smtClean="0"/>
              <a:t>)</a:t>
            </a:r>
          </a:p>
          <a:p>
            <a:pPr marL="514350" indent="-514350">
              <a:buFont typeface="+mj-lt"/>
              <a:buAutoNum type="arabicPeriod"/>
            </a:pPr>
            <a:r>
              <a:rPr lang="en-US" dirty="0" smtClean="0"/>
              <a:t>Nature of the question (fact vs. law…)	+?</a:t>
            </a:r>
          </a:p>
          <a:p>
            <a:pPr marL="1314450" lvl="2" indent="-514350"/>
            <a:r>
              <a:rPr lang="en-US" dirty="0" smtClean="0"/>
              <a:t>Mixed question: (legal) interpretation of enabling statute “bundled” with (factual) decision</a:t>
            </a:r>
          </a:p>
          <a:p>
            <a:pPr marL="514350" indent="-514350"/>
            <a:r>
              <a:rPr lang="en-US" dirty="0" smtClean="0"/>
              <a:t>Therefore: patent unreasonableness…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69371"/>
          </a:xfrm>
        </p:spPr>
        <p:txBody>
          <a:bodyPr>
            <a:noAutofit/>
          </a:bodyPr>
          <a:lstStyle/>
          <a:p>
            <a:r>
              <a:rPr lang="en-US" sz="3200" dirty="0" smtClean="0"/>
              <a:t>(4) patent unreasonableness</a:t>
            </a:r>
            <a:r>
              <a:rPr lang="en-US" sz="3200" i="1" dirty="0" smtClean="0"/>
              <a:t> </a:t>
            </a:r>
            <a:r>
              <a:rPr lang="en-US" sz="3200" dirty="0" smtClean="0"/>
              <a:t>anyone?</a:t>
            </a:r>
            <a:endParaRPr lang="en-US" sz="3200" dirty="0"/>
          </a:p>
        </p:txBody>
      </p:sp>
      <p:sp>
        <p:nvSpPr>
          <p:cNvPr id="3" name="Content Placeholder 2"/>
          <p:cNvSpPr>
            <a:spLocks noGrp="1"/>
          </p:cNvSpPr>
          <p:nvPr>
            <p:ph idx="1"/>
          </p:nvPr>
        </p:nvSpPr>
        <p:spPr>
          <a:xfrm>
            <a:off x="0" y="802960"/>
            <a:ext cx="9144000" cy="6055040"/>
          </a:xfrm>
        </p:spPr>
        <p:txBody>
          <a:bodyPr>
            <a:normAutofit fontScale="85000" lnSpcReduction="20000"/>
          </a:bodyPr>
          <a:lstStyle/>
          <a:p>
            <a:r>
              <a:rPr lang="en-US" i="1" dirty="0" err="1" smtClean="0"/>
              <a:t>Southam</a:t>
            </a:r>
            <a:r>
              <a:rPr lang="en-US" dirty="0" smtClean="0"/>
              <a:t>…</a:t>
            </a:r>
          </a:p>
          <a:p>
            <a:pPr lvl="1"/>
            <a:r>
              <a:rPr lang="en-US" dirty="0" smtClean="0"/>
              <a:t>Does it take “some significant searching or testing”?</a:t>
            </a:r>
          </a:p>
          <a:p>
            <a:r>
              <a:rPr lang="en-US" i="1" dirty="0" smtClean="0"/>
              <a:t>Ryan</a:t>
            </a:r>
            <a:r>
              <a:rPr lang="en-US" dirty="0" smtClean="0"/>
              <a:t>…</a:t>
            </a:r>
          </a:p>
          <a:p>
            <a:pPr lvl="1"/>
            <a:r>
              <a:rPr lang="en-US" dirty="0" smtClean="0"/>
              <a:t>So flawed that no amount of curial deference can justify letting it stand…</a:t>
            </a:r>
          </a:p>
          <a:p>
            <a:r>
              <a:rPr lang="en-US" dirty="0" smtClean="0"/>
              <a:t>The bigger picture (</a:t>
            </a:r>
            <a:r>
              <a:rPr lang="en-US" i="1" dirty="0" smtClean="0"/>
              <a:t>CUPE</a:t>
            </a:r>
            <a:r>
              <a:rPr lang="en-US" dirty="0" smtClean="0"/>
              <a:t>)</a:t>
            </a:r>
          </a:p>
          <a:p>
            <a:pPr lvl="1">
              <a:buNone/>
            </a:pPr>
            <a:r>
              <a:rPr lang="en-US" dirty="0" smtClean="0"/>
              <a:t>The term "patent unreasonableness" predates </a:t>
            </a:r>
            <a:r>
              <a:rPr lang="en-US" i="1" dirty="0" err="1" smtClean="0"/>
              <a:t>Bibeault</a:t>
            </a:r>
            <a:r>
              <a:rPr lang="en-US" dirty="0" smtClean="0"/>
              <a:t> (1988), and the birth of the pragmatic and functional approach: … </a:t>
            </a:r>
            <a:r>
              <a:rPr lang="en-US" i="1" dirty="0" smtClean="0"/>
              <a:t>Canadian Union of Public Employees, Local 963 </a:t>
            </a:r>
            <a:r>
              <a:rPr lang="en-US" i="1" dirty="0" err="1" smtClean="0"/>
              <a:t>v</a:t>
            </a:r>
            <a:r>
              <a:rPr lang="en-US" i="1" dirty="0" smtClean="0"/>
              <a:t>. New Brunswick Liquor Corp.</a:t>
            </a:r>
            <a:r>
              <a:rPr lang="en-US" dirty="0" smtClean="0"/>
              <a:t>, [1979] 2 S.C.R. 227. It was intended to identify a highly deferential standard of review to protect administrative decision makers from excessive judicial intervention. In that sense, it was incorporated as the most deferential standard in the subsequent case law: see, e.g., </a:t>
            </a:r>
            <a:r>
              <a:rPr lang="en-US" i="1" dirty="0" smtClean="0"/>
              <a:t>… Baker</a:t>
            </a:r>
            <a:r>
              <a:rPr lang="en-US" dirty="0" smtClean="0"/>
              <a:t>, </a:t>
            </a:r>
            <a:r>
              <a:rPr lang="en-US" i="1" dirty="0" smtClean="0"/>
              <a:t>Suresh</a:t>
            </a:r>
            <a:r>
              <a:rPr lang="en-US" dirty="0" smtClean="0"/>
              <a:t>. </a:t>
            </a:r>
          </a:p>
          <a:p>
            <a:pPr lvl="1">
              <a:buNone/>
            </a:pPr>
            <a:r>
              <a:rPr lang="en-US" dirty="0" smtClean="0"/>
              <a:t>When reviewing a decision on the less deferential reasonableness </a:t>
            </a:r>
            <a:r>
              <a:rPr lang="en-US" i="1" dirty="0" err="1" smtClean="0"/>
              <a:t>simpliciter</a:t>
            </a:r>
            <a:r>
              <a:rPr lang="en-US" dirty="0" smtClean="0"/>
              <a:t> standard, judges may obviously have to let stand what they perceive to be an incorrect decision.</a:t>
            </a:r>
          </a:p>
          <a:p>
            <a:endParaRPr lang="en-US" dirty="0" smtClean="0"/>
          </a:p>
          <a:p>
            <a:pPr lvl="1"/>
            <a:endParaRPr 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42367"/>
          </a:xfrm>
        </p:spPr>
        <p:txBody>
          <a:bodyPr>
            <a:normAutofit/>
          </a:bodyPr>
          <a:lstStyle/>
          <a:p>
            <a:r>
              <a:rPr lang="en-US" sz="3200" dirty="0" smtClean="0"/>
              <a:t>(5) Was Minister patently unreasonable?</a:t>
            </a:r>
            <a:endParaRPr lang="en-US" sz="3200" dirty="0"/>
          </a:p>
        </p:txBody>
      </p:sp>
      <p:sp>
        <p:nvSpPr>
          <p:cNvPr id="3" name="Content Placeholder 2"/>
          <p:cNvSpPr>
            <a:spLocks noGrp="1"/>
          </p:cNvSpPr>
          <p:nvPr>
            <p:ph idx="1"/>
          </p:nvPr>
        </p:nvSpPr>
        <p:spPr>
          <a:xfrm>
            <a:off x="0" y="992750"/>
            <a:ext cx="9144000" cy="5865250"/>
          </a:xfrm>
        </p:spPr>
        <p:txBody>
          <a:bodyPr>
            <a:normAutofit fontScale="92500" lnSpcReduction="20000"/>
          </a:bodyPr>
          <a:lstStyle/>
          <a:p>
            <a:pPr marL="571500" indent="-514350">
              <a:buAutoNum type="alphaLcParenBoth"/>
            </a:pPr>
            <a:r>
              <a:rPr lang="en-US" sz="3543" dirty="0" smtClean="0"/>
              <a:t>rejection of the </a:t>
            </a:r>
            <a:r>
              <a:rPr lang="en-US" sz="3543" dirty="0" err="1" smtClean="0"/>
              <a:t>s</a:t>
            </a:r>
            <a:r>
              <a:rPr lang="en-US" sz="3543" dirty="0" smtClean="0"/>
              <a:t>. 49(10) list as a requisite of appointment: NO</a:t>
            </a:r>
          </a:p>
          <a:p>
            <a:pPr marL="971550" lvl="1" indent="-514350"/>
            <a:r>
              <a:rPr lang="en-US" sz="3143" dirty="0" smtClean="0"/>
              <a:t>No: appearance on </a:t>
            </a:r>
            <a:r>
              <a:rPr lang="en-US" sz="3143" dirty="0" err="1" smtClean="0"/>
              <a:t>s</a:t>
            </a:r>
            <a:r>
              <a:rPr lang="en-US" sz="3143" dirty="0" smtClean="0"/>
              <a:t>. 49(10) neither sufficient nor necessary for qualification under </a:t>
            </a:r>
            <a:r>
              <a:rPr lang="en-US" sz="3143" dirty="0" err="1" smtClean="0"/>
              <a:t>s</a:t>
            </a:r>
            <a:r>
              <a:rPr lang="en-US" sz="3143" dirty="0" smtClean="0"/>
              <a:t>. 6(5)</a:t>
            </a:r>
          </a:p>
          <a:p>
            <a:pPr>
              <a:buNone/>
            </a:pPr>
            <a:r>
              <a:rPr lang="en-US" sz="3543" dirty="0" smtClean="0"/>
              <a:t>(</a:t>
            </a:r>
            <a:r>
              <a:rPr lang="en-US" sz="3543" dirty="0" err="1" smtClean="0"/>
              <a:t>b</a:t>
            </a:r>
            <a:r>
              <a:rPr lang="en-US" sz="3543" dirty="0" smtClean="0"/>
              <a:t>) Rejection of expertise and "broad acceptability within the </a:t>
            </a:r>
            <a:r>
              <a:rPr lang="en-US" sz="3543" dirty="0" err="1" smtClean="0"/>
              <a:t>labour</a:t>
            </a:r>
            <a:r>
              <a:rPr lang="en-US" sz="3543" dirty="0" smtClean="0"/>
              <a:t> relations community" as criteria for the selection of chairpersons: YES</a:t>
            </a:r>
            <a:endParaRPr lang="en-US" dirty="0" smtClean="0"/>
          </a:p>
          <a:p>
            <a:pPr lvl="1"/>
            <a:r>
              <a:rPr lang="en-US" sz="3143" dirty="0" smtClean="0"/>
              <a:t>Rand in </a:t>
            </a:r>
            <a:r>
              <a:rPr lang="en-US" sz="3143" i="1" dirty="0" err="1" smtClean="0"/>
              <a:t>Roncarelli</a:t>
            </a:r>
            <a:r>
              <a:rPr lang="en-US" sz="3143" dirty="0" smtClean="0"/>
              <a:t>(!): (any and only) pertinent considerations…</a:t>
            </a:r>
          </a:p>
          <a:p>
            <a:pPr lvl="2"/>
            <a:r>
              <a:rPr lang="en-US" sz="2743" dirty="0" smtClean="0"/>
              <a:t>Inclusion of irrelevant considerations</a:t>
            </a:r>
          </a:p>
          <a:p>
            <a:pPr lvl="3"/>
            <a:r>
              <a:rPr lang="en-US" sz="2343" dirty="0" smtClean="0"/>
              <a:t>No (impartiality is ok)</a:t>
            </a:r>
          </a:p>
          <a:p>
            <a:pPr lvl="2"/>
            <a:r>
              <a:rPr lang="en-US" sz="2743" dirty="0" smtClean="0"/>
              <a:t>Exclusion of relevant considerations</a:t>
            </a:r>
          </a:p>
          <a:p>
            <a:pPr lvl="3"/>
            <a:r>
              <a:rPr lang="en-US" sz="2343" dirty="0" smtClean="0"/>
              <a:t>Yes (impartiality is not the only game in town…)</a:t>
            </a:r>
          </a:p>
          <a:p>
            <a:pPr lvl="4"/>
            <a:r>
              <a:rPr lang="en-US" sz="2343" dirty="0" smtClean="0"/>
              <a:t>“</a:t>
            </a:r>
            <a:r>
              <a:rPr lang="en-US" sz="2400" dirty="0" smtClean="0"/>
              <a:t>impartiality, </a:t>
            </a:r>
            <a:r>
              <a:rPr lang="en-US" sz="2400" dirty="0" smtClean="0">
                <a:solidFill>
                  <a:srgbClr val="FF0000"/>
                </a:solidFill>
              </a:rPr>
              <a:t>expertise</a:t>
            </a:r>
            <a:r>
              <a:rPr lang="en-US" sz="2400" dirty="0" smtClean="0"/>
              <a:t>, and </a:t>
            </a:r>
            <a:r>
              <a:rPr lang="en-US" sz="2400" dirty="0" smtClean="0">
                <a:solidFill>
                  <a:srgbClr val="FF0000"/>
                </a:solidFill>
              </a:rPr>
              <a:t>general acceptance in the </a:t>
            </a:r>
            <a:r>
              <a:rPr lang="en-US" sz="2400" dirty="0" err="1" smtClean="0">
                <a:solidFill>
                  <a:srgbClr val="FF0000"/>
                </a:solidFill>
              </a:rPr>
              <a:t>labour</a:t>
            </a:r>
            <a:r>
              <a:rPr lang="en-US" sz="2400" dirty="0" smtClean="0">
                <a:solidFill>
                  <a:srgbClr val="FF0000"/>
                </a:solidFill>
              </a:rPr>
              <a:t> relations community</a:t>
            </a:r>
            <a:r>
              <a:rPr lang="en-US" sz="2400" dirty="0" smtClean="0"/>
              <a:t>”…</a:t>
            </a:r>
            <a:endParaRPr lang="en-US" sz="2343"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83970"/>
          </a:xfrm>
        </p:spPr>
        <p:txBody>
          <a:bodyPr>
            <a:normAutofit/>
          </a:bodyPr>
          <a:lstStyle/>
          <a:p>
            <a:r>
              <a:rPr lang="en-US" sz="2800" dirty="0" smtClean="0"/>
              <a:t>Application	</a:t>
            </a:r>
            <a:endParaRPr lang="en-US" sz="2800" dirty="0"/>
          </a:p>
        </p:txBody>
      </p:sp>
      <p:sp>
        <p:nvSpPr>
          <p:cNvPr id="3" name="Content Placeholder 2"/>
          <p:cNvSpPr>
            <a:spLocks noGrp="1"/>
          </p:cNvSpPr>
          <p:nvPr>
            <p:ph idx="1"/>
          </p:nvPr>
        </p:nvSpPr>
        <p:spPr>
          <a:xfrm>
            <a:off x="1" y="583970"/>
            <a:ext cx="9144000" cy="6274030"/>
          </a:xfrm>
        </p:spPr>
        <p:txBody>
          <a:bodyPr>
            <a:normAutofit fontScale="55000" lnSpcReduction="20000"/>
          </a:bodyPr>
          <a:lstStyle/>
          <a:p>
            <a:r>
              <a:rPr lang="en-US" dirty="0" smtClean="0"/>
              <a:t>Do not reweigh factors… (</a:t>
            </a:r>
            <a:r>
              <a:rPr lang="en-US" sz="3091" dirty="0" smtClean="0"/>
              <a:t>citing </a:t>
            </a:r>
            <a:r>
              <a:rPr lang="en-US" sz="3091" i="1" dirty="0" smtClean="0"/>
              <a:t>Suresh</a:t>
            </a:r>
            <a:r>
              <a:rPr lang="en-US" sz="3091" dirty="0" smtClean="0"/>
              <a:t> explaining that </a:t>
            </a:r>
            <a:r>
              <a:rPr lang="en-US" sz="3091" i="1" dirty="0" smtClean="0"/>
              <a:t>Baker </a:t>
            </a:r>
            <a:r>
              <a:rPr lang="en-US" sz="3091" dirty="0" smtClean="0"/>
              <a:t>didn’t reweigh, either…)</a:t>
            </a:r>
          </a:p>
          <a:p>
            <a:pPr lvl="1"/>
            <a:r>
              <a:rPr lang="en-US" sz="3273" dirty="0" smtClean="0"/>
              <a:t>BUT:</a:t>
            </a:r>
          </a:p>
          <a:p>
            <a:pPr lvl="1">
              <a:buNone/>
            </a:pPr>
            <a:r>
              <a:rPr lang="en-US" sz="3273" dirty="0" smtClean="0"/>
              <a:t> In applying the </a:t>
            </a:r>
            <a:r>
              <a:rPr lang="en-US" sz="3273" i="1" dirty="0" smtClean="0"/>
              <a:t>patent</a:t>
            </a:r>
            <a:r>
              <a:rPr lang="en-US" sz="3273" dirty="0" smtClean="0"/>
              <a:t> unreasonableness test, we are not to reweigh the factors. </a:t>
            </a:r>
            <a:r>
              <a:rPr lang="en-US" sz="3273" dirty="0" smtClean="0">
                <a:solidFill>
                  <a:srgbClr val="FF0000"/>
                </a:solidFill>
              </a:rPr>
              <a:t>But we are entitled to have regard to the importance of the factors that have been excluded altogether from consideration. </a:t>
            </a:r>
            <a:r>
              <a:rPr lang="en-US" sz="3273" dirty="0" smtClean="0"/>
              <a:t>Not every relevant factor excluded by the Minister from his consideration will be fatal under the patent unreasonableness standard. The problem here, as stated, is that the Minister expressly excluded factors that were not only relevant but went straight to the heart of the </a:t>
            </a:r>
            <a:r>
              <a:rPr lang="en-US" sz="3273" i="1" dirty="0" smtClean="0"/>
              <a:t>HLDAA</a:t>
            </a:r>
            <a:r>
              <a:rPr lang="en-US" sz="3273" dirty="0" smtClean="0"/>
              <a:t> legislative scheme.</a:t>
            </a:r>
          </a:p>
          <a:p>
            <a:r>
              <a:rPr lang="en-US" dirty="0" smtClean="0">
                <a:solidFill>
                  <a:srgbClr val="FF0000"/>
                </a:solidFill>
              </a:rPr>
              <a:t>Interest arbitration </a:t>
            </a:r>
            <a:r>
              <a:rPr lang="en-US" dirty="0" smtClean="0"/>
              <a:t>(vs. grievance arbitration): not applying, but writing collective agreement</a:t>
            </a:r>
          </a:p>
          <a:p>
            <a:pPr lvl="1"/>
            <a:r>
              <a:rPr lang="en-US" sz="3273" dirty="0" smtClean="0"/>
              <a:t>“The independence and impartiality of arbitrators is guaranteed not by their remoteness, security of tenure, financial security or administrative security, but by training, experience and mutual acceptability.”??!! </a:t>
            </a:r>
          </a:p>
          <a:p>
            <a:pPr lvl="1"/>
            <a:r>
              <a:rPr lang="en-US" sz="3273" dirty="0" smtClean="0"/>
              <a:t>Given the role and function of the </a:t>
            </a:r>
            <a:r>
              <a:rPr lang="en-US" sz="3273" i="1" dirty="0" smtClean="0"/>
              <a:t>HLDAA</a:t>
            </a:r>
            <a:r>
              <a:rPr lang="en-US" sz="3273" dirty="0" smtClean="0"/>
              <a:t>, as confirmed by its legislative history, we look in vain for some indication in the record that the Minister was </a:t>
            </a:r>
            <a:r>
              <a:rPr lang="en-US" sz="3273" dirty="0" smtClean="0">
                <a:solidFill>
                  <a:srgbClr val="FF0000"/>
                </a:solidFill>
              </a:rPr>
              <a:t>alive </a:t>
            </a:r>
            <a:r>
              <a:rPr lang="en-US" sz="3273" dirty="0" smtClean="0"/>
              <a:t>to these </a:t>
            </a:r>
            <a:r>
              <a:rPr lang="en-US" sz="3273" dirty="0" err="1" smtClean="0"/>
              <a:t>labour</a:t>
            </a:r>
            <a:r>
              <a:rPr lang="en-US" sz="3273" dirty="0" smtClean="0"/>
              <a:t> relations requirements.. [Lorenz in </a:t>
            </a:r>
            <a:r>
              <a:rPr lang="en-US" sz="3273" i="1" dirty="0" smtClean="0"/>
              <a:t>Baker </a:t>
            </a:r>
            <a:r>
              <a:rPr lang="en-US" sz="3273" dirty="0" smtClean="0"/>
              <a:t>(“alive, attentive, and/or sensitive”)] </a:t>
            </a:r>
          </a:p>
          <a:p>
            <a:pPr lvl="2"/>
            <a:r>
              <a:rPr lang="en-US" sz="3273" dirty="0" smtClean="0"/>
              <a:t>Instead disclaimer of these requirements: “This was not about finding people who had any past experience…  We were looking for neutral decision makers…”</a:t>
            </a:r>
          </a:p>
          <a:p>
            <a:pPr lvl="2"/>
            <a:r>
              <a:rPr lang="en-US" sz="3273" dirty="0" smtClean="0"/>
              <a:t>“[</a:t>
            </a:r>
            <a:r>
              <a:rPr lang="en-US" sz="3273" dirty="0" err="1" smtClean="0"/>
              <a:t>T]he</a:t>
            </a:r>
            <a:r>
              <a:rPr lang="en-US" sz="3273" dirty="0" smtClean="0"/>
              <a:t> perspective" within which the </a:t>
            </a:r>
            <a:r>
              <a:rPr lang="en-US" sz="3273" i="1" dirty="0" smtClean="0"/>
              <a:t>HLDAA</a:t>
            </a:r>
            <a:r>
              <a:rPr lang="en-US" sz="3273" dirty="0" smtClean="0"/>
              <a:t> was intended by the legislature to operate (</a:t>
            </a:r>
            <a:r>
              <a:rPr lang="en-US" sz="3273" i="1" dirty="0" err="1" smtClean="0"/>
              <a:t>Roncarelli</a:t>
            </a:r>
            <a:r>
              <a:rPr lang="en-US" sz="3273" dirty="0" smtClean="0"/>
              <a:t>, at </a:t>
            </a:r>
            <a:r>
              <a:rPr lang="en-US" sz="3273" dirty="0" err="1" smtClean="0"/>
              <a:t>p</a:t>
            </a:r>
            <a:r>
              <a:rPr lang="en-US" sz="3273" dirty="0" smtClean="0"/>
              <a:t>. 140) is to secure </a:t>
            </a:r>
            <a:r>
              <a:rPr lang="en-US" sz="3273" dirty="0" smtClean="0">
                <a:solidFill>
                  <a:srgbClr val="FF0000"/>
                </a:solidFill>
              </a:rPr>
              <a:t>industrial peace </a:t>
            </a:r>
            <a:r>
              <a:rPr lang="en-US" sz="3273" dirty="0" smtClean="0"/>
              <a:t>in hospitals and nursing homes. … In that context, appointment of an inexpert and inexperienced chairperson who is not seen as broadly acceptable in the </a:t>
            </a:r>
            <a:r>
              <a:rPr lang="en-US" sz="3273" dirty="0" err="1" smtClean="0"/>
              <a:t>labour</a:t>
            </a:r>
            <a:r>
              <a:rPr lang="en-US" sz="3273" dirty="0" smtClean="0"/>
              <a:t> relations community is a defect in approach that is both immediate and obvious. In my view, with respect, … the Minister's approach to the </a:t>
            </a:r>
            <a:r>
              <a:rPr lang="en-US" sz="3273" dirty="0" err="1" smtClean="0"/>
              <a:t>s</a:t>
            </a:r>
            <a:r>
              <a:rPr lang="en-US" sz="3273" dirty="0" smtClean="0"/>
              <a:t>. 6(5) appointments was patently unreasonable. </a:t>
            </a:r>
          </a:p>
          <a:p>
            <a:r>
              <a:rPr lang="en-US" sz="3273" dirty="0" smtClean="0"/>
              <a:t>Qualifications of individuals arbitrators to be assessed case by case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61356"/>
          </a:xfrm>
        </p:spPr>
        <p:txBody>
          <a:bodyPr>
            <a:noAutofit/>
          </a:bodyPr>
          <a:lstStyle/>
          <a:p>
            <a:r>
              <a:rPr lang="en-US" sz="2400" dirty="0" smtClean="0"/>
              <a:t>(6) arbitration boards’ institutional independence and impartiality</a:t>
            </a:r>
            <a:endParaRPr lang="en-US" sz="2400" dirty="0"/>
          </a:p>
        </p:txBody>
      </p:sp>
      <p:sp>
        <p:nvSpPr>
          <p:cNvPr id="3" name="Content Placeholder 2"/>
          <p:cNvSpPr>
            <a:spLocks noGrp="1"/>
          </p:cNvSpPr>
          <p:nvPr>
            <p:ph idx="1"/>
          </p:nvPr>
        </p:nvSpPr>
        <p:spPr>
          <a:xfrm>
            <a:off x="0" y="861356"/>
            <a:ext cx="9144000" cy="5996644"/>
          </a:xfrm>
        </p:spPr>
        <p:txBody>
          <a:bodyPr>
            <a:normAutofit fontScale="70000" lnSpcReduction="20000"/>
          </a:bodyPr>
          <a:lstStyle/>
          <a:p>
            <a:r>
              <a:rPr lang="en-US" dirty="0" smtClean="0"/>
              <a:t>Dictum, once again: </a:t>
            </a:r>
          </a:p>
          <a:p>
            <a:pPr lvl="1"/>
            <a:r>
              <a:rPr lang="en-US" dirty="0" smtClean="0"/>
              <a:t>“Having determined that the Minister's approach to the </a:t>
            </a:r>
            <a:r>
              <a:rPr lang="en-US" dirty="0" err="1" smtClean="0"/>
              <a:t>s</a:t>
            </a:r>
            <a:r>
              <a:rPr lang="en-US" dirty="0" smtClean="0"/>
              <a:t>. 6(5) appointments was patently unreasonable on other grounds, it is not, strictly speaking, necessary to address this further ground of appeal. …. I would not want our Court's silence on this ground of attack, in light of its acceptance by the Court of Appeal, to </a:t>
            </a:r>
            <a:r>
              <a:rPr lang="en-US" dirty="0" smtClean="0">
                <a:solidFill>
                  <a:srgbClr val="FF0000"/>
                </a:solidFill>
              </a:rPr>
              <a:t>encourage (or prolong) further litigation on this point</a:t>
            </a:r>
            <a:r>
              <a:rPr lang="en-US" dirty="0" smtClean="0"/>
              <a:t>. The parties have fought the issue of the independence and impartiality of the resulting arbitration boards, which is an objection generic to all of the impugned </a:t>
            </a:r>
            <a:r>
              <a:rPr lang="en-US" dirty="0" err="1" smtClean="0"/>
              <a:t>s</a:t>
            </a:r>
            <a:r>
              <a:rPr lang="en-US" dirty="0" smtClean="0"/>
              <a:t>. 6(5) appointments, for almost four years. Now that the issue has arrived at this Court, where it was fully argued, we should, I think, provide as much help as we can to assist the parties to resolve their outstanding differences without </a:t>
            </a:r>
            <a:r>
              <a:rPr lang="en-US" dirty="0" smtClean="0">
                <a:solidFill>
                  <a:srgbClr val="FF0000"/>
                </a:solidFill>
              </a:rPr>
              <a:t>prolonging the delay and expense</a:t>
            </a:r>
            <a:r>
              <a:rPr lang="en-US" dirty="0" smtClean="0"/>
              <a:t>.” (admin law admin law)</a:t>
            </a:r>
          </a:p>
          <a:p>
            <a:r>
              <a:rPr lang="en-US" dirty="0" smtClean="0"/>
              <a:t>independence &amp; impartiality “is a component of natural justice” (</a:t>
            </a:r>
            <a:r>
              <a:rPr lang="en-US" i="1" dirty="0" smtClean="0"/>
              <a:t>Consolidated-Bathurst</a:t>
            </a:r>
            <a:r>
              <a:rPr lang="en-US" dirty="0" smtClean="0"/>
              <a:t>)</a:t>
            </a:r>
          </a:p>
          <a:p>
            <a:r>
              <a:rPr lang="en-US" dirty="0" smtClean="0"/>
              <a:t>(a) </a:t>
            </a:r>
            <a:r>
              <a:rPr lang="en-US" i="1" dirty="0" smtClean="0"/>
              <a:t>institutional </a:t>
            </a:r>
            <a:r>
              <a:rPr lang="en-US" dirty="0" smtClean="0"/>
              <a:t>independence: retired judges as group</a:t>
            </a:r>
          </a:p>
          <a:p>
            <a:pPr lvl="1"/>
            <a:r>
              <a:rPr lang="en-US" dirty="0" smtClean="0"/>
              <a:t> "The independence and impartiality of arbitrators is guaranteed not by their remoteness, security of tenure, financial security or administrative security but by training, experience and mutual acceptability".  (Prof. Joseph </a:t>
            </a:r>
            <a:r>
              <a:rPr lang="en-US" dirty="0" err="1" smtClean="0"/>
              <a:t>Weiler</a:t>
            </a:r>
            <a:r>
              <a:rPr lang="en-US" dirty="0" smtClean="0"/>
              <a:t>, for union!)</a:t>
            </a:r>
          </a:p>
          <a:p>
            <a:pPr lvl="2"/>
            <a:r>
              <a:rPr lang="en-US" dirty="0" smtClean="0"/>
              <a:t>THEREFORE—</a:t>
            </a:r>
            <a:r>
              <a:rPr lang="en-US" i="1" dirty="0" smtClean="0"/>
              <a:t>absence </a:t>
            </a:r>
            <a:r>
              <a:rPr lang="en-US" dirty="0" smtClean="0"/>
              <a:t>of security of tenure, financial security or administrative security is beside the point; back to “experience and mutual acceptability”…</a:t>
            </a:r>
          </a:p>
          <a:p>
            <a:pPr lvl="2"/>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656966"/>
          </a:xfrm>
        </p:spPr>
        <p:txBody>
          <a:bodyPr>
            <a:normAutofit/>
          </a:bodyPr>
          <a:lstStyle/>
          <a:p>
            <a:r>
              <a:rPr lang="en-US" sz="3200" dirty="0" smtClean="0"/>
              <a:t>CUPE </a:t>
            </a:r>
            <a:r>
              <a:rPr lang="en-US" sz="3200" dirty="0" err="1" smtClean="0"/>
              <a:t>v</a:t>
            </a:r>
            <a:r>
              <a:rPr lang="en-US" sz="3200" dirty="0" smtClean="0"/>
              <a:t>. Ontario (Minister of </a:t>
            </a:r>
            <a:r>
              <a:rPr lang="en-US" sz="3200" dirty="0" err="1" smtClean="0"/>
              <a:t>Labour</a:t>
            </a:r>
            <a:r>
              <a:rPr lang="en-US" sz="3200" dirty="0" smtClean="0"/>
              <a:t>) (2003) [6-3]</a:t>
            </a:r>
            <a:endParaRPr lang="en-US" sz="3200" dirty="0"/>
          </a:p>
        </p:txBody>
      </p:sp>
      <p:sp>
        <p:nvSpPr>
          <p:cNvPr id="3" name="Content Placeholder 2"/>
          <p:cNvSpPr>
            <a:spLocks noGrp="1"/>
          </p:cNvSpPr>
          <p:nvPr>
            <p:ph idx="1"/>
          </p:nvPr>
        </p:nvSpPr>
        <p:spPr>
          <a:xfrm>
            <a:off x="0" y="656967"/>
            <a:ext cx="9144000" cy="6201033"/>
          </a:xfrm>
        </p:spPr>
        <p:txBody>
          <a:bodyPr>
            <a:normAutofit fontScale="62500" lnSpcReduction="20000"/>
          </a:bodyPr>
          <a:lstStyle/>
          <a:p>
            <a:r>
              <a:rPr lang="en-US" dirty="0" err="1" smtClean="0"/>
              <a:t>Binnie</a:t>
            </a:r>
            <a:r>
              <a:rPr lang="en-US" dirty="0" smtClean="0"/>
              <a:t> (remember </a:t>
            </a:r>
            <a:r>
              <a:rPr lang="en-US" i="1" dirty="0" smtClean="0"/>
              <a:t>Dunsmuir </a:t>
            </a:r>
            <a:r>
              <a:rPr lang="en-US" dirty="0" smtClean="0"/>
              <a:t>concurrence: Much Ado About Nothing)</a:t>
            </a:r>
          </a:p>
          <a:p>
            <a:r>
              <a:rPr lang="en-US" dirty="0" smtClean="0"/>
              <a:t>Pre-1965: Ontario </a:t>
            </a:r>
            <a:r>
              <a:rPr lang="en-US" dirty="0" err="1" smtClean="0"/>
              <a:t>Labour</a:t>
            </a:r>
            <a:r>
              <a:rPr lang="en-US" dirty="0" smtClean="0"/>
              <a:t> Relations Act (Consolidated-Bathurst)</a:t>
            </a:r>
          </a:p>
          <a:p>
            <a:r>
              <a:rPr lang="en-US" dirty="0" smtClean="0"/>
              <a:t>1965: compulsory arbitration re: hospital and nursing home workers</a:t>
            </a:r>
          </a:p>
          <a:p>
            <a:r>
              <a:rPr lang="en-US" dirty="0" smtClean="0"/>
              <a:t>1998: Minister of </a:t>
            </a:r>
            <a:r>
              <a:rPr lang="en-US" dirty="0" err="1" smtClean="0"/>
              <a:t>Labour</a:t>
            </a:r>
            <a:r>
              <a:rPr lang="en-US" dirty="0" smtClean="0"/>
              <a:t> appoints retired judges as chairs of comp </a:t>
            </a:r>
            <a:r>
              <a:rPr lang="en-US" dirty="0" err="1" smtClean="0"/>
              <a:t>arb</a:t>
            </a:r>
            <a:r>
              <a:rPr lang="en-US" dirty="0" smtClean="0"/>
              <a:t> boards</a:t>
            </a:r>
          </a:p>
          <a:p>
            <a:r>
              <a:rPr lang="en-US" dirty="0" smtClean="0"/>
              <a:t>2000 COA: appt could "reasonably be seen as an attempt to seize control of the bargaining process" and "to replace mutually acceptable arbitrators with a class of persons seen to be inimical to the interests of </a:t>
            </a:r>
            <a:r>
              <a:rPr lang="en-US" dirty="0" err="1" smtClean="0"/>
              <a:t>labour</a:t>
            </a:r>
            <a:r>
              <a:rPr lang="en-US" dirty="0" smtClean="0"/>
              <a:t>"; Minister had a "significant financial interest"; </a:t>
            </a:r>
            <a:r>
              <a:rPr lang="en-US" dirty="0" err="1" smtClean="0"/>
              <a:t>appts</a:t>
            </a:r>
            <a:r>
              <a:rPr lang="en-US" dirty="0" smtClean="0"/>
              <a:t> must be "made from the long-standing and established roster of experienced </a:t>
            </a:r>
            <a:r>
              <a:rPr lang="en-US" dirty="0" err="1" smtClean="0"/>
              <a:t>labour</a:t>
            </a:r>
            <a:r>
              <a:rPr lang="en-US" dirty="0" smtClean="0"/>
              <a:t> relations arbitrators" compiled under </a:t>
            </a:r>
            <a:r>
              <a:rPr lang="en-US" dirty="0" err="1" smtClean="0"/>
              <a:t>s</a:t>
            </a:r>
            <a:r>
              <a:rPr lang="en-US" dirty="0" smtClean="0"/>
              <a:t>. 49(10) </a:t>
            </a:r>
            <a:r>
              <a:rPr lang="en-US" dirty="0" err="1" smtClean="0"/>
              <a:t>Labour</a:t>
            </a:r>
            <a:r>
              <a:rPr lang="en-US" dirty="0" smtClean="0"/>
              <a:t> Relations Act</a:t>
            </a:r>
          </a:p>
          <a:p>
            <a:r>
              <a:rPr lang="en-US" dirty="0" smtClean="0"/>
              <a:t>2003 SCC: exercise discretion within purpose of enabling statute (Hospital </a:t>
            </a:r>
            <a:r>
              <a:rPr lang="en-US" dirty="0" err="1" smtClean="0"/>
              <a:t>Labour</a:t>
            </a:r>
            <a:r>
              <a:rPr lang="en-US" dirty="0" smtClean="0"/>
              <a:t> Disputes Arbitration Act ("HLDAA")), </a:t>
            </a:r>
            <a:r>
              <a:rPr lang="en-US" i="1" dirty="0" smtClean="0"/>
              <a:t>to wit</a:t>
            </a:r>
            <a:r>
              <a:rPr lang="en-US" dirty="0" smtClean="0"/>
              <a:t>, to provide adequate substitute for strikes and lockouts; to achieve this purpose, "the parties must perceive the system as neutral and credible”, </a:t>
            </a:r>
            <a:r>
              <a:rPr lang="en-US" i="1" dirty="0" smtClean="0"/>
              <a:t>to wit</a:t>
            </a:r>
            <a:r>
              <a:rPr lang="en-US" dirty="0" smtClean="0"/>
              <a:t>, chairs need: impartiality, expertise,  and general acceptance in “the </a:t>
            </a:r>
            <a:r>
              <a:rPr lang="en-US" dirty="0" err="1" smtClean="0"/>
              <a:t>labour</a:t>
            </a:r>
            <a:r>
              <a:rPr lang="en-US" dirty="0" smtClean="0"/>
              <a:t> relations community”—picking retired justices was </a:t>
            </a:r>
            <a:r>
              <a:rPr lang="en-US" dirty="0" smtClean="0">
                <a:solidFill>
                  <a:srgbClr val="FF0000"/>
                </a:solidFill>
              </a:rPr>
              <a:t>patently unreasonable</a:t>
            </a:r>
          </a:p>
          <a:p>
            <a:pPr lvl="1"/>
            <a:r>
              <a:rPr lang="en-US" sz="3200" dirty="0" smtClean="0"/>
              <a:t>BUT:  </a:t>
            </a:r>
          </a:p>
          <a:p>
            <a:pPr lvl="2"/>
            <a:r>
              <a:rPr lang="en-US" sz="3200" dirty="0" smtClean="0"/>
              <a:t>Minister was not required to select chairs per "mutual agreement" or from </a:t>
            </a:r>
            <a:r>
              <a:rPr lang="en-US" sz="3200" dirty="0" err="1" smtClean="0"/>
              <a:t>s</a:t>
            </a:r>
            <a:r>
              <a:rPr lang="en-US" sz="3200" dirty="0" smtClean="0"/>
              <a:t>. 49(10) roster. </a:t>
            </a:r>
          </a:p>
          <a:p>
            <a:pPr lvl="2"/>
            <a:r>
              <a:rPr lang="en-US" sz="3200" dirty="0" smtClean="0"/>
              <a:t>retired judges as a "class" could not reasonably be seen as biased against </a:t>
            </a:r>
            <a:r>
              <a:rPr lang="en-US" sz="3200" dirty="0" err="1" smtClean="0"/>
              <a:t>labour</a:t>
            </a:r>
            <a:r>
              <a:rPr lang="en-US" sz="3200" dirty="0" smtClean="0"/>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778" y="0"/>
            <a:ext cx="8954222" cy="744562"/>
          </a:xfrm>
        </p:spPr>
        <p:txBody>
          <a:bodyPr>
            <a:normAutofit/>
          </a:bodyPr>
          <a:lstStyle/>
          <a:p>
            <a:r>
              <a:rPr lang="en-US" sz="3200" dirty="0" smtClean="0"/>
              <a:t>Mopping up</a:t>
            </a:r>
            <a:endParaRPr lang="en-US" sz="3200" dirty="0"/>
          </a:p>
        </p:txBody>
      </p:sp>
      <p:sp>
        <p:nvSpPr>
          <p:cNvPr id="3" name="Content Placeholder 2"/>
          <p:cNvSpPr>
            <a:spLocks noGrp="1"/>
          </p:cNvSpPr>
          <p:nvPr>
            <p:ph idx="1"/>
          </p:nvPr>
        </p:nvSpPr>
        <p:spPr>
          <a:xfrm>
            <a:off x="0" y="744562"/>
            <a:ext cx="9144000" cy="6113438"/>
          </a:xfrm>
        </p:spPr>
        <p:txBody>
          <a:bodyPr>
            <a:normAutofit fontScale="55000" lnSpcReduction="20000"/>
          </a:bodyPr>
          <a:lstStyle/>
          <a:p>
            <a:r>
              <a:rPr lang="en-US" dirty="0" smtClean="0"/>
              <a:t>(</a:t>
            </a:r>
            <a:r>
              <a:rPr lang="en-US" dirty="0" err="1" smtClean="0"/>
              <a:t>b</a:t>
            </a:r>
            <a:r>
              <a:rPr lang="en-US" dirty="0" smtClean="0"/>
              <a:t>) </a:t>
            </a:r>
            <a:r>
              <a:rPr lang="en-US" i="1" dirty="0" smtClean="0"/>
              <a:t>institutional </a:t>
            </a:r>
            <a:r>
              <a:rPr lang="en-US" dirty="0" smtClean="0"/>
              <a:t>impartiality: retired judges as group</a:t>
            </a:r>
          </a:p>
          <a:p>
            <a:pPr lvl="1"/>
            <a:r>
              <a:rPr lang="en-US" sz="2857" dirty="0" smtClean="0"/>
              <a:t>Objective test: “whether a </a:t>
            </a:r>
            <a:r>
              <a:rPr lang="en-US" sz="2857" dirty="0" smtClean="0">
                <a:solidFill>
                  <a:srgbClr val="FF0000"/>
                </a:solidFill>
              </a:rPr>
              <a:t>well-informed </a:t>
            </a:r>
            <a:r>
              <a:rPr lang="en-US" sz="2857" dirty="0" smtClean="0"/>
              <a:t>person, viewing the matter realistically and practically and having thought the matter through, </a:t>
            </a:r>
            <a:r>
              <a:rPr lang="en-US" sz="2857" dirty="0" smtClean="0">
                <a:solidFill>
                  <a:srgbClr val="FF0000"/>
                </a:solidFill>
              </a:rPr>
              <a:t>could</a:t>
            </a:r>
            <a:r>
              <a:rPr lang="en-US" sz="2857" dirty="0" smtClean="0"/>
              <a:t> form a </a:t>
            </a:r>
            <a:r>
              <a:rPr lang="en-US" sz="2857" dirty="0" smtClean="0">
                <a:solidFill>
                  <a:srgbClr val="FF0000"/>
                </a:solidFill>
              </a:rPr>
              <a:t>reasonable </a:t>
            </a:r>
            <a:r>
              <a:rPr lang="en-US" sz="2857" dirty="0" smtClean="0"/>
              <a:t>apprehension of bias in a substantial number of cases”</a:t>
            </a:r>
          </a:p>
          <a:p>
            <a:pPr lvl="1"/>
            <a:r>
              <a:rPr lang="en-US" sz="2857" dirty="0" smtClean="0"/>
              <a:t>COA applied subjective test: union’s perception, rather than of “reasonable detached and informed observer”… </a:t>
            </a:r>
          </a:p>
          <a:p>
            <a:pPr lvl="2"/>
            <a:r>
              <a:rPr lang="en-US" sz="2857" dirty="0" smtClean="0"/>
              <a:t>No deference to error of law (wrong standard) vs. finding of fact (application of wrong standard)</a:t>
            </a:r>
          </a:p>
          <a:p>
            <a:pPr lvl="1"/>
            <a:r>
              <a:rPr lang="en-US" sz="2857" dirty="0" smtClean="0"/>
              <a:t>Objective test applied:</a:t>
            </a:r>
          </a:p>
          <a:p>
            <a:pPr lvl="2"/>
            <a:r>
              <a:rPr lang="en-US" sz="2857" dirty="0" smtClean="0"/>
              <a:t>Only interest retired judges have in outcome of hospital </a:t>
            </a:r>
            <a:r>
              <a:rPr lang="en-US" sz="2857" dirty="0" err="1" smtClean="0"/>
              <a:t>labour</a:t>
            </a:r>
            <a:r>
              <a:rPr lang="en-US" sz="2857" dirty="0" smtClean="0"/>
              <a:t> dispute is as citizens, who pay taxes and “aspire to a </a:t>
            </a:r>
            <a:r>
              <a:rPr lang="en-US" sz="2857" dirty="0" smtClean="0">
                <a:solidFill>
                  <a:srgbClr val="FF0000"/>
                </a:solidFill>
              </a:rPr>
              <a:t>reasonable </a:t>
            </a:r>
            <a:r>
              <a:rPr lang="en-US" sz="2857" dirty="0" smtClean="0"/>
              <a:t>level” of health care</a:t>
            </a:r>
          </a:p>
          <a:p>
            <a:pPr lvl="2"/>
            <a:endParaRPr lang="en-US" sz="2571" dirty="0" smtClean="0"/>
          </a:p>
          <a:p>
            <a:pPr lvl="2" algn="ctr">
              <a:buNone/>
            </a:pPr>
            <a:r>
              <a:rPr lang="en-US" sz="5091" dirty="0" smtClean="0"/>
              <a:t>Remedy (In like a lion…)</a:t>
            </a:r>
          </a:p>
          <a:p>
            <a:r>
              <a:rPr lang="en-US" sz="3143" dirty="0" smtClean="0"/>
              <a:t>Reject en masse independence/impartiality challenge to Minister’s </a:t>
            </a:r>
            <a:r>
              <a:rPr lang="en-US" sz="3143" dirty="0" err="1" smtClean="0"/>
              <a:t>s</a:t>
            </a:r>
            <a:r>
              <a:rPr lang="en-US" sz="3143" dirty="0" smtClean="0"/>
              <a:t>. 6(5)  appointment of retired judges</a:t>
            </a:r>
          </a:p>
          <a:p>
            <a:pPr lvl="1"/>
            <a:r>
              <a:rPr lang="en-US" dirty="0" smtClean="0"/>
              <a:t>Minister required, in the exercise of his power of appointment under </a:t>
            </a:r>
            <a:r>
              <a:rPr lang="en-US" dirty="0" err="1" smtClean="0"/>
              <a:t>s</a:t>
            </a:r>
            <a:r>
              <a:rPr lang="en-US" dirty="0" smtClean="0"/>
              <a:t>. 6(5) of the </a:t>
            </a:r>
            <a:r>
              <a:rPr lang="en-US" i="1" dirty="0" smtClean="0"/>
              <a:t>HLDAA, to be satisfied that prospective chairpersons are not </a:t>
            </a:r>
            <a:r>
              <a:rPr lang="en-US" dirty="0" smtClean="0"/>
              <a:t>only independent and impartial but possess appropriate </a:t>
            </a:r>
            <a:r>
              <a:rPr lang="en-US" dirty="0" err="1" smtClean="0"/>
              <a:t>labour</a:t>
            </a:r>
            <a:r>
              <a:rPr lang="en-US" dirty="0" smtClean="0"/>
              <a:t> relations expertise and are recognized in the </a:t>
            </a:r>
            <a:r>
              <a:rPr lang="en-US" dirty="0" err="1" smtClean="0"/>
              <a:t>labour</a:t>
            </a:r>
            <a:r>
              <a:rPr lang="en-US" dirty="0" smtClean="0"/>
              <a:t> relations community as generally acceptable to both management and </a:t>
            </a:r>
            <a:r>
              <a:rPr lang="en-US" dirty="0" err="1" smtClean="0"/>
              <a:t>labour</a:t>
            </a:r>
            <a:r>
              <a:rPr lang="en-US" dirty="0" smtClean="0"/>
              <a:t>….</a:t>
            </a:r>
            <a:endParaRPr lang="en-US" sz="7600" dirty="0" smtClean="0"/>
          </a:p>
          <a:p>
            <a:r>
              <a:rPr lang="en-US" sz="3143" dirty="0" smtClean="0"/>
              <a:t>Consider challenges to particular appointments on case-by-case basis</a:t>
            </a:r>
          </a:p>
          <a:p>
            <a:pPr lvl="1"/>
            <a:r>
              <a:rPr lang="en-US" sz="2857" dirty="0" smtClean="0"/>
              <a:t>“It is common ground that some retired judges </a:t>
            </a:r>
            <a:r>
              <a:rPr lang="en-US" sz="2857" i="1" dirty="0" smtClean="0"/>
              <a:t>do</a:t>
            </a:r>
            <a:r>
              <a:rPr lang="en-US" sz="2857" dirty="0" smtClean="0"/>
              <a:t> have the necessary </a:t>
            </a:r>
            <a:r>
              <a:rPr lang="en-US" sz="2857" dirty="0" err="1" smtClean="0"/>
              <a:t>labour</a:t>
            </a:r>
            <a:r>
              <a:rPr lang="en-US" sz="2857" dirty="0" smtClean="0"/>
              <a:t> relations background (e.g., former judges Gold and </a:t>
            </a:r>
            <a:r>
              <a:rPr lang="en-US" sz="2857" dirty="0" smtClean="0">
                <a:solidFill>
                  <a:srgbClr val="FF0000"/>
                </a:solidFill>
              </a:rPr>
              <a:t>Adams</a:t>
            </a:r>
            <a:r>
              <a:rPr lang="en-US" sz="2857" dirty="0" smtClean="0"/>
              <a:t>) and, of course, the fact they also happen to be members of the "class" of retired judges would not, in their case, be a ground of disqualification.”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437978"/>
          </a:xfrm>
        </p:spPr>
        <p:txBody>
          <a:bodyPr>
            <a:normAutofit fontScale="90000"/>
          </a:bodyPr>
          <a:lstStyle/>
          <a:p>
            <a:r>
              <a:rPr lang="en-US" sz="3200" i="1" dirty="0" smtClean="0"/>
              <a:t>Hospital </a:t>
            </a:r>
            <a:r>
              <a:rPr lang="en-US" sz="3200" i="1" dirty="0" err="1" smtClean="0"/>
              <a:t>Labour</a:t>
            </a:r>
            <a:r>
              <a:rPr lang="en-US" sz="3200" i="1" dirty="0" smtClean="0"/>
              <a:t> Disputes Arbitration Act</a:t>
            </a:r>
            <a:endParaRPr lang="en-US" sz="3200" dirty="0" smtClean="0"/>
          </a:p>
        </p:txBody>
      </p:sp>
      <p:sp>
        <p:nvSpPr>
          <p:cNvPr id="3" name="Content Placeholder 2"/>
          <p:cNvSpPr>
            <a:spLocks noGrp="1"/>
          </p:cNvSpPr>
          <p:nvPr>
            <p:ph idx="1"/>
          </p:nvPr>
        </p:nvSpPr>
        <p:spPr>
          <a:xfrm>
            <a:off x="0" y="671566"/>
            <a:ext cx="9144000" cy="6186434"/>
          </a:xfrm>
        </p:spPr>
        <p:txBody>
          <a:bodyPr>
            <a:normAutofit fontScale="55000" lnSpcReduction="20000"/>
          </a:bodyPr>
          <a:lstStyle/>
          <a:p>
            <a:pPr>
              <a:buNone/>
            </a:pPr>
            <a:r>
              <a:rPr lang="en-US" dirty="0" smtClean="0"/>
              <a:t> Compulsory arbitration: takes place before a single arbitrator if the parties can agree (</a:t>
            </a:r>
            <a:r>
              <a:rPr lang="en-US" dirty="0" err="1" smtClean="0"/>
              <a:t>s</a:t>
            </a:r>
            <a:r>
              <a:rPr lang="en-US" dirty="0" smtClean="0"/>
              <a:t>. 5(1)), or before an arbitral panel of three members, two of whom are appointed by the parties, and a third member to be chosen by the other two members. If the designated members fail to agree on a third member, the </a:t>
            </a:r>
            <a:r>
              <a:rPr lang="en-US" i="1" dirty="0" smtClean="0"/>
              <a:t>HLDAA</a:t>
            </a:r>
            <a:r>
              <a:rPr lang="en-US" dirty="0" smtClean="0"/>
              <a:t> provides in </a:t>
            </a:r>
            <a:r>
              <a:rPr lang="en-US" dirty="0" err="1" smtClean="0"/>
              <a:t>s</a:t>
            </a:r>
            <a:r>
              <a:rPr lang="en-US" dirty="0" smtClean="0"/>
              <a:t>. 6(5) that "the Minister shall appoint as a third member a person who is, in the opinion of the Minister, qualified to act”.</a:t>
            </a:r>
          </a:p>
          <a:p>
            <a:pPr>
              <a:buNone/>
            </a:pPr>
            <a:endParaRPr lang="en-US" dirty="0" smtClean="0"/>
          </a:p>
          <a:p>
            <a:pPr lvl="0">
              <a:buNone/>
            </a:pPr>
            <a:r>
              <a:rPr lang="en-US" dirty="0" smtClean="0"/>
              <a:t>7. Where a person has been appointed as a single arbitrator or the three members have been appointed to a board of arbitration, it shall be presumed conclusively that the board has been established in accordance with this Act and no application shall be made, taken or heard for </a:t>
            </a:r>
            <a:r>
              <a:rPr lang="en-US" dirty="0" smtClean="0">
                <a:solidFill>
                  <a:srgbClr val="FF0000"/>
                </a:solidFill>
              </a:rPr>
              <a:t>judicial review </a:t>
            </a:r>
            <a:r>
              <a:rPr lang="en-US" dirty="0" smtClean="0"/>
              <a:t>or to question the establishment of the board or the appointment of the member or members, or to review, prohibit or restrain any of its proceedings.</a:t>
            </a:r>
          </a:p>
          <a:p>
            <a:pPr lvl="0">
              <a:buNone/>
            </a:pPr>
            <a:endParaRPr lang="en-US" dirty="0" smtClean="0"/>
          </a:p>
          <a:p>
            <a:pPr>
              <a:buNone/>
            </a:pPr>
            <a:r>
              <a:rPr lang="en-US" dirty="0" smtClean="0"/>
              <a:t>A distinction must be drawn between "</a:t>
            </a:r>
            <a:r>
              <a:rPr lang="en-US" dirty="0" smtClean="0">
                <a:solidFill>
                  <a:srgbClr val="FF0000"/>
                </a:solidFill>
              </a:rPr>
              <a:t>grievance arbitration</a:t>
            </a:r>
            <a:r>
              <a:rPr lang="en-US" dirty="0" smtClean="0"/>
              <a:t>", where the </a:t>
            </a:r>
            <a:r>
              <a:rPr lang="en-US" dirty="0" err="1" smtClean="0"/>
              <a:t>arbitrator(s</a:t>
            </a:r>
            <a:r>
              <a:rPr lang="en-US" dirty="0" smtClean="0"/>
              <a:t>) are required to interpret a collective agreement previously arrived at, and "</a:t>
            </a:r>
            <a:r>
              <a:rPr lang="en-US" dirty="0" smtClean="0">
                <a:solidFill>
                  <a:srgbClr val="FF0000"/>
                </a:solidFill>
              </a:rPr>
              <a:t>interest arbitration</a:t>
            </a:r>
            <a:r>
              <a:rPr lang="en-US" dirty="0" smtClean="0"/>
              <a:t>" in which the </a:t>
            </a:r>
            <a:r>
              <a:rPr lang="en-US" dirty="0" err="1" smtClean="0"/>
              <a:t>arbitrator(s</a:t>
            </a:r>
            <a:r>
              <a:rPr lang="en-US" dirty="0" smtClean="0"/>
              <a:t>) decide upon the terms of the collective agreement itself. The former is adjudicative; the latter is more or less legislative. According to the evidence of Professor Joseph </a:t>
            </a:r>
            <a:r>
              <a:rPr lang="en-US" dirty="0" err="1" smtClean="0"/>
              <a:t>Weiler</a:t>
            </a:r>
            <a:r>
              <a:rPr lang="en-US" dirty="0" smtClean="0"/>
              <a:t>, who has been actively involved in </a:t>
            </a:r>
            <a:r>
              <a:rPr lang="en-US" dirty="0" err="1" smtClean="0"/>
              <a:t>labour</a:t>
            </a:r>
            <a:r>
              <a:rPr lang="en-US" dirty="0" smtClean="0"/>
              <a:t> disputes since 1975, experience has shown that successful "interest" arbitrators come to their task familiar with the "current issues in </a:t>
            </a:r>
            <a:r>
              <a:rPr lang="en-US" dirty="0" err="1" smtClean="0"/>
              <a:t>labour</a:t>
            </a:r>
            <a:r>
              <a:rPr lang="en-US" dirty="0" smtClean="0"/>
              <a:t> relations" and the "bargaining history of the parties to various collective agreements in relevant public sector industries". Further, "[</a:t>
            </a:r>
            <a:r>
              <a:rPr lang="en-US" dirty="0" err="1" smtClean="0"/>
              <a:t>t]hey</a:t>
            </a:r>
            <a:r>
              <a:rPr lang="en-US" dirty="0" smtClean="0"/>
              <a:t> are familiar with seniority, compensation and job evaluation systems, work preservation practices, and other work rules. In short, they can readily understand how their judgments in arbitration awards will affect the workplace realities of employees, unions, and management. They do not have to start each arbitration by being 'educated' by the parties as to the intricacies of their particular workplaces.”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27768"/>
          </a:xfrm>
        </p:spPr>
        <p:txBody>
          <a:bodyPr>
            <a:noAutofit/>
          </a:bodyPr>
          <a:lstStyle/>
          <a:p>
            <a:r>
              <a:rPr lang="en-US" sz="3200" i="1" dirty="0" err="1" smtClean="0"/>
              <a:t>Labour</a:t>
            </a:r>
            <a:r>
              <a:rPr lang="en-US" sz="3200" i="1" dirty="0" smtClean="0"/>
              <a:t> Relations Act</a:t>
            </a:r>
            <a:endParaRPr lang="en-US" sz="3200" dirty="0"/>
          </a:p>
        </p:txBody>
      </p:sp>
      <p:sp>
        <p:nvSpPr>
          <p:cNvPr id="3" name="Content Placeholder 2"/>
          <p:cNvSpPr>
            <a:spLocks noGrp="1"/>
          </p:cNvSpPr>
          <p:nvPr>
            <p:ph idx="1"/>
          </p:nvPr>
        </p:nvSpPr>
        <p:spPr>
          <a:xfrm>
            <a:off x="175179" y="802960"/>
            <a:ext cx="8968821" cy="5323204"/>
          </a:xfrm>
        </p:spPr>
        <p:txBody>
          <a:bodyPr>
            <a:normAutofit fontScale="92500"/>
          </a:bodyPr>
          <a:lstStyle/>
          <a:p>
            <a:pPr>
              <a:buNone/>
            </a:pPr>
            <a:r>
              <a:rPr lang="en-US" dirty="0" smtClean="0"/>
              <a:t> </a:t>
            </a:r>
            <a:r>
              <a:rPr lang="en-US" smtClean="0"/>
              <a:t>LMAC list:</a:t>
            </a:r>
          </a:p>
          <a:p>
            <a:pPr lvl="0">
              <a:buNone/>
            </a:pPr>
            <a:r>
              <a:rPr lang="en-US" dirty="0" smtClean="0"/>
              <a:t>49(10) The Minister may establish a list of approved arbitrators and, for the purpose of advising him or her with respect to persons qualified to act as arbitrators and matters relating to arbitration, the Minister may constitute a </a:t>
            </a:r>
            <a:r>
              <a:rPr lang="en-US" dirty="0" err="1" smtClean="0"/>
              <a:t>labour</a:t>
            </a:r>
            <a:r>
              <a:rPr lang="en-US" dirty="0" smtClean="0"/>
              <a:t>-management advisory committee composed of a chair to be designated by the Minister and six members, three of whom shall represent employers and three of whom shall represent trade unions, and their remuneration and expenses shall be as the Lieutenant Governor in Council determines.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540172"/>
          </a:xfrm>
        </p:spPr>
        <p:txBody>
          <a:bodyPr>
            <a:noAutofit/>
          </a:bodyPr>
          <a:lstStyle/>
          <a:p>
            <a:r>
              <a:rPr lang="en-US" sz="3200" dirty="0" smtClean="0"/>
              <a:t>Legislative history	</a:t>
            </a:r>
            <a:endParaRPr lang="en-US" sz="3200" dirty="0"/>
          </a:p>
        </p:txBody>
      </p:sp>
      <p:sp>
        <p:nvSpPr>
          <p:cNvPr id="3" name="Content Placeholder 2"/>
          <p:cNvSpPr>
            <a:spLocks noGrp="1"/>
          </p:cNvSpPr>
          <p:nvPr>
            <p:ph idx="1"/>
          </p:nvPr>
        </p:nvSpPr>
        <p:spPr>
          <a:xfrm>
            <a:off x="0" y="802959"/>
            <a:ext cx="9144000" cy="6055041"/>
          </a:xfrm>
        </p:spPr>
        <p:txBody>
          <a:bodyPr>
            <a:normAutofit fontScale="85000" lnSpcReduction="20000"/>
          </a:bodyPr>
          <a:lstStyle/>
          <a:p>
            <a:r>
              <a:rPr lang="en-US" dirty="0" smtClean="0"/>
              <a:t>Royal Commission on Compulsory Arbitration in Disputes Affecting Hospitals and Their Employees (1964)</a:t>
            </a:r>
          </a:p>
          <a:p>
            <a:pPr lvl="1"/>
            <a:r>
              <a:rPr lang="en-US" dirty="0" smtClean="0"/>
              <a:t>Reluctant endorsement of compulsory arbitration</a:t>
            </a:r>
          </a:p>
          <a:p>
            <a:pPr lvl="2"/>
            <a:r>
              <a:rPr lang="en-US" dirty="0" smtClean="0"/>
              <a:t>To protect patients and in case of bad faith bargaining</a:t>
            </a:r>
          </a:p>
          <a:p>
            <a:pPr lvl="1"/>
            <a:r>
              <a:rPr lang="en-US" dirty="0" smtClean="0"/>
              <a:t>Insistence on “experience in hospital affairs”</a:t>
            </a:r>
          </a:p>
          <a:p>
            <a:r>
              <a:rPr lang="en-US" dirty="0" smtClean="0"/>
              <a:t>1965 act</a:t>
            </a:r>
          </a:p>
          <a:p>
            <a:pPr lvl="1"/>
            <a:r>
              <a:rPr lang="en-US" dirty="0" smtClean="0"/>
              <a:t>Minister of </a:t>
            </a:r>
            <a:r>
              <a:rPr lang="en-US" dirty="0" err="1" smtClean="0"/>
              <a:t>Labour</a:t>
            </a:r>
            <a:r>
              <a:rPr lang="en-US" dirty="0" smtClean="0"/>
              <a:t>: "[</a:t>
            </a:r>
            <a:r>
              <a:rPr lang="en-US" dirty="0" err="1" smtClean="0"/>
              <a:t>s]ound</a:t>
            </a:r>
            <a:r>
              <a:rPr lang="en-US" dirty="0" smtClean="0"/>
              <a:t> </a:t>
            </a:r>
            <a:r>
              <a:rPr lang="en-US" dirty="0" err="1" smtClean="0"/>
              <a:t>labour</a:t>
            </a:r>
            <a:r>
              <a:rPr lang="en-US" dirty="0" smtClean="0"/>
              <a:t> relations are the product of mutual agreement" </a:t>
            </a:r>
          </a:p>
          <a:p>
            <a:r>
              <a:rPr lang="en-US" dirty="0" smtClean="0"/>
              <a:t>1979: sec. 49(10)</a:t>
            </a:r>
          </a:p>
          <a:p>
            <a:pPr lvl="1"/>
            <a:r>
              <a:rPr lang="en-US" dirty="0" smtClean="0"/>
              <a:t>COA: “vast majority” of interest arbitrators picked from 49(10); interested picked not from 49(10) “quite acceptable to” unions (e.g., former Justice George Adams…)</a:t>
            </a:r>
          </a:p>
          <a:p>
            <a:r>
              <a:rPr lang="en-US" dirty="0" smtClean="0"/>
              <a:t>1997: Bill 136 (</a:t>
            </a:r>
            <a:r>
              <a:rPr lang="en-US" dirty="0" err="1" smtClean="0"/>
              <a:t>Prog</a:t>
            </a:r>
            <a:r>
              <a:rPr lang="en-US" dirty="0" smtClean="0"/>
              <a:t>. Con. ON </a:t>
            </a:r>
            <a:r>
              <a:rPr lang="en-US" dirty="0" err="1" smtClean="0"/>
              <a:t>gov’t</a:t>
            </a:r>
            <a:r>
              <a:rPr lang="en-US" dirty="0" smtClean="0"/>
              <a:t> elected in 1995)</a:t>
            </a:r>
          </a:p>
          <a:p>
            <a:pPr lvl="1"/>
            <a:r>
              <a:rPr lang="en-US" dirty="0" smtClean="0"/>
              <a:t>“Dispute Resolution Commission” (never enacted)</a:t>
            </a:r>
          </a:p>
          <a:p>
            <a:pPr lvl="1"/>
            <a:r>
              <a:rPr lang="en-US" dirty="0" smtClean="0"/>
              <a:t>Return to status quo ante </a:t>
            </a:r>
          </a:p>
          <a:p>
            <a:pPr lvl="2"/>
            <a:r>
              <a:rPr lang="en-US" dirty="0" smtClean="0"/>
              <a:t>which is </a:t>
            </a:r>
            <a:r>
              <a:rPr lang="en-US" i="1" dirty="0" smtClean="0"/>
              <a:t>what</a:t>
            </a:r>
            <a:r>
              <a:rPr lang="en-US" dirty="0" smtClean="0"/>
              <a:t>? Unions: consult unions and pick from 49(10)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7520"/>
          </a:xfrm>
        </p:spPr>
        <p:txBody>
          <a:bodyPr>
            <a:normAutofit fontScale="90000"/>
          </a:bodyPr>
          <a:lstStyle/>
          <a:p>
            <a:r>
              <a:rPr lang="en-US" dirty="0" smtClean="0"/>
              <a:t>High Noon!</a:t>
            </a:r>
            <a:endParaRPr lang="en-US" dirty="0"/>
          </a:p>
        </p:txBody>
      </p:sp>
      <p:sp>
        <p:nvSpPr>
          <p:cNvPr id="3" name="Content Placeholder 2"/>
          <p:cNvSpPr>
            <a:spLocks noGrp="1"/>
          </p:cNvSpPr>
          <p:nvPr>
            <p:ph idx="1"/>
          </p:nvPr>
        </p:nvSpPr>
        <p:spPr>
          <a:xfrm>
            <a:off x="0" y="1182540"/>
            <a:ext cx="8963346" cy="5675460"/>
          </a:xfrm>
        </p:spPr>
        <p:txBody>
          <a:bodyPr>
            <a:normAutofit lnSpcReduction="10000"/>
          </a:bodyPr>
          <a:lstStyle/>
          <a:p>
            <a:r>
              <a:rPr lang="en-US" dirty="0" smtClean="0"/>
              <a:t>1998: </a:t>
            </a:r>
            <a:r>
              <a:rPr lang="en-US" dirty="0" err="1" smtClean="0"/>
              <a:t>Labour</a:t>
            </a:r>
            <a:r>
              <a:rPr lang="en-US" dirty="0" smtClean="0"/>
              <a:t> Minister James Flaherty appoints 4 retired judges under sec. 6(5)</a:t>
            </a:r>
          </a:p>
          <a:p>
            <a:pPr lvl="1"/>
            <a:r>
              <a:rPr lang="en-US" dirty="0" smtClean="0"/>
              <a:t>Union doesn’t like it:</a:t>
            </a:r>
          </a:p>
          <a:p>
            <a:pPr lvl="2"/>
            <a:r>
              <a:rPr lang="en-US" dirty="0" smtClean="0"/>
              <a:t>Lack of independence/bias (retired judges “as a class”) </a:t>
            </a:r>
          </a:p>
          <a:p>
            <a:pPr lvl="3"/>
            <a:r>
              <a:rPr lang="en-US" dirty="0" smtClean="0"/>
              <a:t>No tenure, no experience</a:t>
            </a:r>
          </a:p>
          <a:p>
            <a:pPr lvl="4"/>
            <a:r>
              <a:rPr lang="en-US" dirty="0" smtClean="0"/>
              <a:t>NOT vs. individual judges</a:t>
            </a:r>
          </a:p>
          <a:p>
            <a:pPr lvl="4"/>
            <a:r>
              <a:rPr lang="en-US" dirty="0" smtClean="0"/>
              <a:t>NO invocation of privative clause (sec. 7)</a:t>
            </a:r>
          </a:p>
          <a:p>
            <a:pPr lvl="2"/>
            <a:r>
              <a:rPr lang="en-US" dirty="0" smtClean="0"/>
              <a:t>Procedural fairness</a:t>
            </a:r>
          </a:p>
          <a:p>
            <a:pPr lvl="3"/>
            <a:r>
              <a:rPr lang="en-US" dirty="0" smtClean="0"/>
              <a:t>No consultation</a:t>
            </a:r>
          </a:p>
          <a:p>
            <a:pPr lvl="1"/>
            <a:r>
              <a:rPr lang="en-US" dirty="0" smtClean="0"/>
              <a:t>Hospital employers do</a:t>
            </a:r>
          </a:p>
          <a:p>
            <a:pPr lvl="2"/>
            <a:r>
              <a:rPr lang="en-US" dirty="0" smtClean="0"/>
              <a:t>Only retired judges will do…</a:t>
            </a:r>
          </a:p>
          <a:p>
            <a:pPr lvl="1"/>
            <a:r>
              <a:rPr lang="en-US" dirty="0" smtClean="0"/>
              <a:t>COA: attempt to seize control of the bargaining process…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42367"/>
          </a:xfrm>
        </p:spPr>
        <p:txBody>
          <a:bodyPr>
            <a:noAutofit/>
          </a:bodyPr>
          <a:lstStyle/>
          <a:p>
            <a:r>
              <a:rPr lang="en-US" sz="3200" dirty="0" smtClean="0"/>
              <a:t>For starters: </a:t>
            </a:r>
            <a:r>
              <a:rPr lang="en-US" sz="3200" dirty="0" err="1" smtClean="0"/>
              <a:t>Roncarelli</a:t>
            </a:r>
            <a:r>
              <a:rPr lang="en-US" sz="3200" dirty="0" smtClean="0"/>
              <a:t>!</a:t>
            </a:r>
            <a:endParaRPr lang="en-US" sz="3200" dirty="0"/>
          </a:p>
        </p:txBody>
      </p:sp>
      <p:sp>
        <p:nvSpPr>
          <p:cNvPr id="3" name="Content Placeholder 2"/>
          <p:cNvSpPr>
            <a:spLocks noGrp="1"/>
          </p:cNvSpPr>
          <p:nvPr>
            <p:ph idx="1"/>
          </p:nvPr>
        </p:nvSpPr>
        <p:spPr>
          <a:xfrm>
            <a:off x="0" y="861356"/>
            <a:ext cx="9144000" cy="5996644"/>
          </a:xfrm>
        </p:spPr>
        <p:txBody>
          <a:bodyPr>
            <a:normAutofit fontScale="70000" lnSpcReduction="20000"/>
          </a:bodyPr>
          <a:lstStyle/>
          <a:p>
            <a:pPr>
              <a:buNone/>
            </a:pPr>
            <a:r>
              <a:rPr lang="en-US" dirty="0" smtClean="0"/>
              <a:t>The decision in </a:t>
            </a:r>
            <a:r>
              <a:rPr lang="en-US" i="1" dirty="0" err="1" smtClean="0"/>
              <a:t>Roncarelli</a:t>
            </a:r>
            <a:r>
              <a:rPr lang="en-US" i="1" dirty="0" smtClean="0"/>
              <a:t>, </a:t>
            </a:r>
            <a:r>
              <a:rPr lang="en-US" dirty="0" smtClean="0"/>
              <a:t>despite the many factual differences, foreshadows, in part, the legal controversy in this case. There, as here, the governing statute conferred a broad discretion which the decision maker was accused of exercising to achieve an </a:t>
            </a:r>
            <a:r>
              <a:rPr lang="en-US" dirty="0" smtClean="0">
                <a:solidFill>
                  <a:srgbClr val="FF0000"/>
                </a:solidFill>
              </a:rPr>
              <a:t>improper purpose</a:t>
            </a:r>
            <a:r>
              <a:rPr lang="en-US" dirty="0" smtClean="0"/>
              <a:t>. In that case, the improper purpose was to injure financially (by the cancellation of a liquor </a:t>
            </a:r>
            <a:r>
              <a:rPr lang="en-US" dirty="0" err="1" smtClean="0"/>
              <a:t>licence</a:t>
            </a:r>
            <a:r>
              <a:rPr lang="en-US" dirty="0" smtClean="0"/>
              <a:t>) a Montreal </a:t>
            </a:r>
            <a:r>
              <a:rPr lang="en-US" dirty="0" err="1" smtClean="0"/>
              <a:t>restauranteur</a:t>
            </a:r>
            <a:r>
              <a:rPr lang="en-US" dirty="0" smtClean="0"/>
              <a:t> whose activities in support of the Jehovah's Witnesses were regarded by the provincial government as troublesome. Here, the allegations of improper purpose behind the unions' challenge are that the Minister used his power of appointment to influence outcomes rather than process, to </a:t>
            </a:r>
            <a:r>
              <a:rPr lang="en-US" dirty="0" smtClean="0">
                <a:solidFill>
                  <a:srgbClr val="FF0000"/>
                </a:solidFill>
              </a:rPr>
              <a:t>protect employers rather than patients</a:t>
            </a:r>
            <a:r>
              <a:rPr lang="en-US" dirty="0" smtClean="0"/>
              <a:t>…</a:t>
            </a:r>
          </a:p>
          <a:p>
            <a:pPr>
              <a:buNone/>
            </a:pPr>
            <a:r>
              <a:rPr lang="en-US" dirty="0" smtClean="0"/>
              <a:t>The exercise of a discretion, stated Rand J. in </a:t>
            </a:r>
            <a:r>
              <a:rPr lang="en-US" i="1" dirty="0" err="1" smtClean="0"/>
              <a:t>Roncarelli</a:t>
            </a:r>
            <a:r>
              <a:rPr lang="en-US" i="1" dirty="0" smtClean="0"/>
              <a:t>,</a:t>
            </a:r>
            <a:r>
              <a:rPr lang="en-US" dirty="0" smtClean="0"/>
              <a:t> "is to be based upon a weighing of considerations pertinent to the object of the [statute's] administration”. Here, as in that case, it is alleged that the decision maker took into account </a:t>
            </a:r>
            <a:r>
              <a:rPr lang="en-US" dirty="0" smtClean="0">
                <a:solidFill>
                  <a:srgbClr val="FF0000"/>
                </a:solidFill>
              </a:rPr>
              <a:t>irrelevant </a:t>
            </a:r>
            <a:r>
              <a:rPr lang="en-US" dirty="0" smtClean="0"/>
              <a:t>considerations (e.g., membership in the "class" of retired judges) and ignored </a:t>
            </a:r>
            <a:r>
              <a:rPr lang="en-US" dirty="0" smtClean="0">
                <a:solidFill>
                  <a:srgbClr val="FF0000"/>
                </a:solidFill>
              </a:rPr>
              <a:t>pertinent </a:t>
            </a:r>
            <a:r>
              <a:rPr lang="en-US" dirty="0" smtClean="0"/>
              <a:t>considerations (e.g., relevant expertise and broad acceptability of a proposed chairperson in the </a:t>
            </a:r>
            <a:r>
              <a:rPr lang="en-US" dirty="0" err="1" smtClean="0"/>
              <a:t>labour</a:t>
            </a:r>
            <a:r>
              <a:rPr lang="en-US" dirty="0" smtClean="0"/>
              <a:t> relations community).</a:t>
            </a:r>
          </a:p>
          <a:p>
            <a:pPr>
              <a:buNone/>
            </a:pPr>
            <a:r>
              <a:rPr lang="en-US" dirty="0" smtClean="0"/>
              <a:t>In this case, the "perspective within which a statute is intended to operate" is that of a legislative measure that seeks to achieve industrial peace by substituting compulsory arbitration for the right to strike or lockout.</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13169"/>
          </a:xfrm>
        </p:spPr>
        <p:txBody>
          <a:bodyPr>
            <a:normAutofit/>
          </a:bodyPr>
          <a:lstStyle/>
          <a:p>
            <a:r>
              <a:rPr lang="en-US" sz="2800" dirty="0" smtClean="0"/>
              <a:t>Add a pinch of </a:t>
            </a:r>
            <a:r>
              <a:rPr lang="en-US" sz="2800" i="1" dirty="0" smtClean="0"/>
              <a:t>Ocean Port</a:t>
            </a:r>
            <a:endParaRPr lang="en-US" sz="2800" dirty="0"/>
          </a:p>
        </p:txBody>
      </p:sp>
      <p:sp>
        <p:nvSpPr>
          <p:cNvPr id="3" name="Content Placeholder 2"/>
          <p:cNvSpPr>
            <a:spLocks noGrp="1"/>
          </p:cNvSpPr>
          <p:nvPr>
            <p:ph idx="1"/>
          </p:nvPr>
        </p:nvSpPr>
        <p:spPr>
          <a:xfrm>
            <a:off x="0" y="613169"/>
            <a:ext cx="9144000" cy="6244831"/>
          </a:xfrm>
        </p:spPr>
        <p:txBody>
          <a:bodyPr>
            <a:normAutofit fontScale="70000" lnSpcReduction="20000"/>
          </a:bodyPr>
          <a:lstStyle/>
          <a:p>
            <a:pPr>
              <a:buNone/>
            </a:pPr>
            <a:r>
              <a:rPr lang="en-US" dirty="0" smtClean="0"/>
              <a:t>This appeal thus brings to the fore the importance of the scheme and purpose of an Act in construing the particular words used by the legislature to disclose its true intent. It also requires us to consider whether the </a:t>
            </a:r>
            <a:r>
              <a:rPr lang="en-US" dirty="0" smtClean="0">
                <a:solidFill>
                  <a:srgbClr val="FF0000"/>
                </a:solidFill>
              </a:rPr>
              <a:t>legislative intent disclosed in this case is sufficient to override the principles of natural justice </a:t>
            </a:r>
            <a:r>
              <a:rPr lang="en-US" dirty="0" smtClean="0"/>
              <a:t>that would otherwise be implied by the courts to limit the discretion of the statutory decision maker, and, if so, in what respect.</a:t>
            </a:r>
          </a:p>
          <a:p>
            <a:pPr>
              <a:buNone/>
            </a:pPr>
            <a:endParaRPr lang="en-US" dirty="0" smtClean="0"/>
          </a:p>
          <a:p>
            <a:pPr algn="ctr">
              <a:buNone/>
            </a:pPr>
            <a:r>
              <a:rPr lang="en-US" sz="4000" dirty="0" smtClean="0"/>
              <a:t>And a </a:t>
            </a:r>
            <a:r>
              <a:rPr lang="en-US" sz="4000" dirty="0" err="1" smtClean="0"/>
              <a:t>tbs</a:t>
            </a:r>
            <a:r>
              <a:rPr lang="en-US" sz="4000" dirty="0" smtClean="0"/>
              <a:t> of </a:t>
            </a:r>
            <a:r>
              <a:rPr lang="en-US" sz="4000" i="1" dirty="0" smtClean="0"/>
              <a:t>Suresh &amp; Baker</a:t>
            </a:r>
          </a:p>
          <a:p>
            <a:r>
              <a:rPr lang="en-US" dirty="0" smtClean="0"/>
              <a:t>Process: Procedural fairness</a:t>
            </a:r>
          </a:p>
          <a:p>
            <a:pPr lvl="1"/>
            <a:r>
              <a:rPr lang="en-US" dirty="0" smtClean="0"/>
              <a:t>Process of picking chairs under sec. 6(5)</a:t>
            </a:r>
          </a:p>
          <a:p>
            <a:pPr lvl="1"/>
            <a:r>
              <a:rPr lang="en-US" dirty="0" smtClean="0"/>
              <a:t>No deference; no standard of review issue</a:t>
            </a:r>
          </a:p>
          <a:p>
            <a:r>
              <a:rPr lang="en-US" dirty="0" smtClean="0"/>
              <a:t>Substance: Pragmatic &amp; functional</a:t>
            </a:r>
          </a:p>
          <a:p>
            <a:pPr lvl="1"/>
            <a:r>
              <a:rPr lang="en-US" sz="2857" dirty="0" smtClean="0"/>
              <a:t>Result of process of picking chairs under sec. 6(5)</a:t>
            </a:r>
          </a:p>
          <a:p>
            <a:pPr lvl="1"/>
            <a:r>
              <a:rPr lang="en-US" sz="2857" dirty="0" smtClean="0"/>
              <a:t>How much deference?</a:t>
            </a:r>
          </a:p>
          <a:p>
            <a:pPr lvl="2"/>
            <a:r>
              <a:rPr lang="en-US" sz="2857" dirty="0" smtClean="0"/>
              <a:t>Patent unreasonableness…</a:t>
            </a:r>
          </a:p>
          <a:p>
            <a:r>
              <a:rPr lang="en-US" dirty="0" smtClean="0"/>
              <a:t>Sum: The content of procedural fairness goes to the manner in which the Minister went about making his decision, whereas the standard of review is applied to the end product of his deliberations.</a:t>
            </a:r>
          </a:p>
          <a:p>
            <a:r>
              <a:rPr lang="en-US" dirty="0" smtClean="0"/>
              <a:t>Overall: “The court's mandate on judicial review is to keep the statutory decision maker within the boundaries the legislature intended.”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5917"/>
          </a:xfrm>
        </p:spPr>
        <p:txBody>
          <a:bodyPr>
            <a:normAutofit/>
          </a:bodyPr>
          <a:lstStyle/>
          <a:p>
            <a:r>
              <a:rPr lang="en-US" sz="3200" dirty="0" smtClean="0"/>
              <a:t>Another Aside: A Tale of Two (Factor) Lists</a:t>
            </a:r>
            <a:endParaRPr lang="en-US" sz="3200" dirty="0"/>
          </a:p>
        </p:txBody>
      </p:sp>
      <p:sp>
        <p:nvSpPr>
          <p:cNvPr id="3" name="Content Placeholder 2"/>
          <p:cNvSpPr>
            <a:spLocks noGrp="1"/>
          </p:cNvSpPr>
          <p:nvPr>
            <p:ph idx="1"/>
          </p:nvPr>
        </p:nvSpPr>
        <p:spPr>
          <a:xfrm>
            <a:off x="0" y="1167940"/>
            <a:ext cx="9144000" cy="5690060"/>
          </a:xfrm>
        </p:spPr>
        <p:txBody>
          <a:bodyPr>
            <a:normAutofit fontScale="77500" lnSpcReduction="20000"/>
          </a:bodyPr>
          <a:lstStyle/>
          <a:p>
            <a:pPr>
              <a:buNone/>
            </a:pPr>
            <a:r>
              <a:rPr lang="en-US" dirty="0" smtClean="0"/>
              <a:t>Inevitably some of the same "factors" that are looked at in determining the requirements of procedural fairness are also looked at in considering the "standard of review" of the discretionary decision itself. Thus in </a:t>
            </a:r>
            <a:r>
              <a:rPr lang="en-US" i="1" dirty="0" smtClean="0"/>
              <a:t>Baker, </a:t>
            </a:r>
            <a:r>
              <a:rPr lang="en-US" dirty="0" smtClean="0"/>
              <a:t>a case involving the judicial review of a Minister's rejection of an application for permanent residence in Canada on human and compassionate grounds, the Court looked at "</a:t>
            </a:r>
            <a:r>
              <a:rPr lang="en-US" dirty="0" smtClean="0">
                <a:solidFill>
                  <a:srgbClr val="FF0000"/>
                </a:solidFill>
              </a:rPr>
              <a:t>all the circumstances</a:t>
            </a:r>
            <a:r>
              <a:rPr lang="en-US" dirty="0" smtClean="0"/>
              <a:t>" on both accounts, but overlapping factors included the nature of the decision being made (procedural fairness, at </a:t>
            </a:r>
            <a:r>
              <a:rPr lang="en-US" dirty="0" err="1" smtClean="0"/>
              <a:t>para</a:t>
            </a:r>
            <a:r>
              <a:rPr lang="en-US" dirty="0" smtClean="0"/>
              <a:t>. 23; standard of review, at </a:t>
            </a:r>
            <a:r>
              <a:rPr lang="en-US" dirty="0" err="1" smtClean="0"/>
              <a:t>para</a:t>
            </a:r>
            <a:r>
              <a:rPr lang="en-US" dirty="0" smtClean="0"/>
              <a:t>. 61); the statutory scheme (procedural fairness, at </a:t>
            </a:r>
            <a:r>
              <a:rPr lang="en-US" dirty="0" err="1" smtClean="0"/>
              <a:t>para</a:t>
            </a:r>
            <a:r>
              <a:rPr lang="en-US" dirty="0" smtClean="0"/>
              <a:t>. 24; standard of review, at </a:t>
            </a:r>
            <a:r>
              <a:rPr lang="en-US" dirty="0" err="1" smtClean="0"/>
              <a:t>para</a:t>
            </a:r>
            <a:r>
              <a:rPr lang="en-US" dirty="0" smtClean="0"/>
              <a:t>. 60); and the expertise of the decision maker (procedural fairness, at </a:t>
            </a:r>
            <a:r>
              <a:rPr lang="en-US" dirty="0" err="1" smtClean="0"/>
              <a:t>para</a:t>
            </a:r>
            <a:r>
              <a:rPr lang="en-US" dirty="0" smtClean="0"/>
              <a:t>. 27; standard of review, at </a:t>
            </a:r>
            <a:r>
              <a:rPr lang="en-US" dirty="0" err="1" smtClean="0"/>
              <a:t>para</a:t>
            </a:r>
            <a:r>
              <a:rPr lang="en-US" dirty="0" smtClean="0"/>
              <a:t>. 59). </a:t>
            </a:r>
          </a:p>
          <a:p>
            <a:pPr>
              <a:buNone/>
            </a:pPr>
            <a:r>
              <a:rPr lang="en-US" dirty="0" smtClean="0"/>
              <a:t>Other factors, of course, did not overlap. In procedural fairness, for example, the Court was concerned with "the importance of the decision to the individual or individuals affected" (</a:t>
            </a:r>
            <a:r>
              <a:rPr lang="en-US" dirty="0" err="1" smtClean="0"/>
              <a:t>para</a:t>
            </a:r>
            <a:r>
              <a:rPr lang="en-US" dirty="0" smtClean="0"/>
              <a:t>. 25), whereas determining the standard of review included such factors as the existence of a privative clause (</a:t>
            </a:r>
            <a:r>
              <a:rPr lang="en-US" dirty="0" err="1" smtClean="0"/>
              <a:t>para</a:t>
            </a:r>
            <a:r>
              <a:rPr lang="en-US" dirty="0" smtClean="0"/>
              <a:t>. 58)</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1664</TotalTime>
  <Words>3045</Words>
  <Application>Microsoft Macintosh PowerPoint</Application>
  <PresentationFormat>On-screen Show (4:3)</PresentationFormat>
  <Paragraphs>185</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Administrative Law </vt:lpstr>
      <vt:lpstr>CUPE v. Ontario (Minister of Labour) (2003) [6-3]</vt:lpstr>
      <vt:lpstr>Hospital Labour Disputes Arbitration Act</vt:lpstr>
      <vt:lpstr>Labour Relations Act</vt:lpstr>
      <vt:lpstr>Legislative history </vt:lpstr>
      <vt:lpstr>High Noon!</vt:lpstr>
      <vt:lpstr>For starters: Roncarelli!</vt:lpstr>
      <vt:lpstr>Add a pinch of Ocean Port</vt:lpstr>
      <vt:lpstr>Another Aside: A Tale of Two (Factor) Lists</vt:lpstr>
      <vt:lpstr>Roadmap of Issues</vt:lpstr>
      <vt:lpstr>(1) statutory interpretation of s. 6(5)</vt:lpstr>
      <vt:lpstr>(2) Procedural fairness</vt:lpstr>
      <vt:lpstr>Proc Fair cont’d </vt:lpstr>
      <vt:lpstr>Proc Fair: The End</vt:lpstr>
      <vt:lpstr>Substance:  (3) standard of review re: Minister's appointments</vt:lpstr>
      <vt:lpstr>(4) patent unreasonableness anyone?</vt:lpstr>
      <vt:lpstr>(5) Was Minister patently unreasonable?</vt:lpstr>
      <vt:lpstr>Application </vt:lpstr>
      <vt:lpstr>(6) arbitration boards’ institutional independence and impartiality</vt:lpstr>
      <vt:lpstr>Mopping up</vt:lpstr>
    </vt:vector>
  </TitlesOfParts>
  <Company>Law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 what is the test?</dc:title>
  <dc:creator>Markus Dubber</dc:creator>
  <cp:lastModifiedBy>Markus Dubber</cp:lastModifiedBy>
  <cp:revision>219</cp:revision>
  <dcterms:created xsi:type="dcterms:W3CDTF">2011-12-23T20:00:20Z</dcterms:created>
  <dcterms:modified xsi:type="dcterms:W3CDTF">2013-01-31T13:31:34Z</dcterms:modified>
</cp:coreProperties>
</file>