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80" r:id="rId2"/>
    <p:sldId id="324" r:id="rId3"/>
    <p:sldId id="325"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 id="339" r:id="rId18"/>
    <p:sldId id="340" r:id="rId19"/>
    <p:sldId id="341" r:id="rId20"/>
    <p:sldId id="342" r:id="rId21"/>
    <p:sldId id="343" r:id="rId22"/>
    <p:sldId id="344" r:id="rId23"/>
    <p:sldId id="345" r:id="rId24"/>
    <p:sldId id="346" r:id="rId25"/>
    <p:sldId id="347" r:id="rId26"/>
    <p:sldId id="348" r:id="rId27"/>
    <p:sldId id="349" r:id="rId28"/>
    <p:sldId id="352" r:id="rId29"/>
    <p:sldId id="350" r:id="rId30"/>
    <p:sldId id="35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68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B2E769-DA39-264D-824D-096A4AB2AB91}" type="datetimeFigureOut">
              <a:rPr lang="en-US" smtClean="0"/>
              <a:pPr/>
              <a:t>1/31/13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251931-7C84-C043-A028-63C5BA187B41}" type="slidenum">
              <a:rPr lang="en-US" smtClean="0"/>
              <a:pPr/>
              <a:t>‹#›</a:t>
            </a:fld>
            <a:endParaRPr lang="en-US"/>
          </a:p>
        </p:txBody>
      </p:sp>
    </p:spTree>
    <p:extLst>
      <p:ext uri="{BB962C8B-B14F-4D97-AF65-F5344CB8AC3E}">
        <p14:creationId xmlns:p14="http://schemas.microsoft.com/office/powerpoint/2010/main" val="22267061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45FACA-7EA6-C841-A96F-1E38BE8F927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E9F714-FF53-A44C-81DE-6E260CCA1A0C}"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E9F714-FF53-A44C-81DE-6E260CCA1A0C}"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E9F714-FF53-A44C-81DE-6E260CCA1A0C}"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E9F714-FF53-A44C-81DE-6E260CCA1A0C}"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E9F714-FF53-A44C-81DE-6E260CCA1A0C}"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E9F714-FF53-A44C-81DE-6E260CCA1A0C}"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E9F714-FF53-A44C-81DE-6E260CCA1A0C}" type="datetimeFigureOut">
              <a:rPr lang="en-US" smtClean="0"/>
              <a:pPr/>
              <a:t>1/31/13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E9F714-FF53-A44C-81DE-6E260CCA1A0C}" type="datetimeFigureOut">
              <a:rPr lang="en-US" smtClean="0"/>
              <a:pPr/>
              <a:t>1/31/13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9F714-FF53-A44C-81DE-6E260CCA1A0C}" type="datetimeFigureOut">
              <a:rPr lang="en-US" smtClean="0"/>
              <a:pPr/>
              <a:t>1/31/13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E9F714-FF53-A44C-81DE-6E260CCA1A0C}"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E9F714-FF53-A44C-81DE-6E260CCA1A0C}"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755E2-9847-D844-AEBD-ED680701F21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E9F714-FF53-A44C-81DE-6E260CCA1A0C}" type="datetimeFigureOut">
              <a:rPr lang="en-US" smtClean="0"/>
              <a:pPr/>
              <a:t>1/31/13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755E2-9847-D844-AEBD-ED680701F2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	</a:t>
            </a:r>
            <a:endParaRPr lang="en-US" dirty="0"/>
          </a:p>
        </p:txBody>
      </p:sp>
      <p:sp>
        <p:nvSpPr>
          <p:cNvPr id="3" name="Subtitle 2"/>
          <p:cNvSpPr>
            <a:spLocks noGrp="1"/>
          </p:cNvSpPr>
          <p:nvPr>
            <p:ph type="subTitle" idx="1"/>
          </p:nvPr>
        </p:nvSpPr>
        <p:spPr/>
        <p:txBody>
          <a:bodyPr/>
          <a:lstStyle/>
          <a:p>
            <a:r>
              <a:rPr lang="en-US" smtClean="0"/>
              <a:t>Markus </a:t>
            </a:r>
            <a:r>
              <a:rPr lang="en-US" smtClean="0"/>
              <a:t>Dubber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25573"/>
          </a:xfrm>
        </p:spPr>
        <p:txBody>
          <a:bodyPr>
            <a:noAutofit/>
          </a:bodyPr>
          <a:lstStyle/>
          <a:p>
            <a:r>
              <a:rPr lang="en-US" sz="3200" dirty="0" smtClean="0"/>
              <a:t>Still more reasons</a:t>
            </a:r>
            <a:endParaRPr lang="en-US" sz="3200" dirty="0"/>
          </a:p>
        </p:txBody>
      </p:sp>
      <p:sp>
        <p:nvSpPr>
          <p:cNvPr id="3" name="Content Placeholder 2"/>
          <p:cNvSpPr>
            <a:spLocks noGrp="1"/>
          </p:cNvSpPr>
          <p:nvPr>
            <p:ph idx="1"/>
          </p:nvPr>
        </p:nvSpPr>
        <p:spPr>
          <a:xfrm>
            <a:off x="0" y="525573"/>
            <a:ext cx="9144000" cy="6332427"/>
          </a:xfrm>
        </p:spPr>
        <p:txBody>
          <a:bodyPr>
            <a:normAutofit fontScale="62500" lnSpcReduction="20000"/>
          </a:bodyPr>
          <a:lstStyle/>
          <a:p>
            <a:r>
              <a:rPr lang="en-US" dirty="0" smtClean="0"/>
              <a:t>Respect</a:t>
            </a:r>
          </a:p>
          <a:p>
            <a:pPr lvl="1"/>
            <a:r>
              <a:rPr lang="en-US" dirty="0" smtClean="0"/>
              <a:t>For democracy! (remember Andy Wells in </a:t>
            </a:r>
            <a:r>
              <a:rPr lang="en-US" i="1" dirty="0" smtClean="0"/>
              <a:t>NF Telephone</a:t>
            </a:r>
            <a:r>
              <a:rPr lang="en-US" dirty="0" smtClean="0"/>
              <a:t>?); whatever happened to expertise?; or is representativeness, </a:t>
            </a:r>
            <a:r>
              <a:rPr lang="en-US" dirty="0" err="1" smtClean="0"/>
              <a:t>electedness</a:t>
            </a:r>
            <a:r>
              <a:rPr lang="en-US" dirty="0" smtClean="0"/>
              <a:t>, a form of expertise?</a:t>
            </a:r>
          </a:p>
          <a:p>
            <a:r>
              <a:rPr lang="en-US" dirty="0" smtClean="0"/>
              <a:t>Efficiency</a:t>
            </a:r>
          </a:p>
          <a:p>
            <a:pPr lvl="1"/>
            <a:r>
              <a:rPr lang="en-US" dirty="0" smtClean="0"/>
              <a:t>Excessive (!) litigation</a:t>
            </a:r>
          </a:p>
          <a:p>
            <a:pPr lvl="1"/>
            <a:r>
              <a:rPr lang="en-US" dirty="0" smtClean="0"/>
              <a:t>Autonomy…</a:t>
            </a:r>
          </a:p>
          <a:p>
            <a:r>
              <a:rPr lang="en-US" dirty="0" smtClean="0"/>
              <a:t>Reality</a:t>
            </a:r>
          </a:p>
          <a:p>
            <a:pPr lvl="1"/>
            <a:r>
              <a:rPr lang="en-US" dirty="0" smtClean="0"/>
              <a:t>The Modern City </a:t>
            </a:r>
          </a:p>
          <a:p>
            <a:pPr lvl="2"/>
            <a:r>
              <a:rPr lang="en-US" sz="2857" dirty="0" smtClean="0"/>
              <a:t>Does so much more than in “rural age” (remember </a:t>
            </a:r>
            <a:r>
              <a:rPr lang="en-US" sz="2857" dirty="0" err="1" smtClean="0"/>
              <a:t>Laskin</a:t>
            </a:r>
            <a:r>
              <a:rPr lang="en-US" sz="2857" dirty="0" smtClean="0"/>
              <a:t> in </a:t>
            </a:r>
          </a:p>
          <a:p>
            <a:pPr lvl="2">
              <a:buNone/>
            </a:pPr>
            <a:r>
              <a:rPr lang="en-US" sz="2857" i="1" dirty="0" smtClean="0"/>
              <a:t>Nicholson</a:t>
            </a:r>
            <a:r>
              <a:rPr lang="en-US" sz="2857" dirty="0" smtClean="0"/>
              <a:t>?)</a:t>
            </a:r>
          </a:p>
          <a:p>
            <a:pPr lvl="2"/>
            <a:r>
              <a:rPr lang="en-US" sz="2857" dirty="0" smtClean="0"/>
              <a:t>“Excessive (!) judicial interference in the decisions of elected </a:t>
            </a:r>
          </a:p>
          <a:p>
            <a:pPr lvl="2">
              <a:buNone/>
            </a:pPr>
            <a:r>
              <a:rPr lang="en-US" sz="2857" dirty="0" smtClean="0"/>
              <a:t>municipal councils may, </a:t>
            </a:r>
            <a:r>
              <a:rPr lang="en-US" sz="2857" i="1" dirty="0" smtClean="0"/>
              <a:t>as this case illustrates</a:t>
            </a:r>
            <a:r>
              <a:rPr lang="en-US" sz="2857" dirty="0" smtClean="0"/>
              <a:t>, have the effect of </a:t>
            </a:r>
          </a:p>
          <a:p>
            <a:pPr lvl="2">
              <a:buNone/>
            </a:pPr>
            <a:r>
              <a:rPr lang="en-US" sz="2857" dirty="0" smtClean="0"/>
              <a:t>confining modern municipalities in the </a:t>
            </a:r>
            <a:r>
              <a:rPr lang="en-US" sz="2857" i="1" dirty="0" smtClean="0"/>
              <a:t>straightjackets of tradition</a:t>
            </a:r>
            <a:r>
              <a:rPr lang="en-US" sz="2857" dirty="0" smtClean="0"/>
              <a:t>.”</a:t>
            </a:r>
          </a:p>
          <a:p>
            <a:r>
              <a:rPr lang="en-US" dirty="0" smtClean="0"/>
              <a:t>CUPE (again…)</a:t>
            </a:r>
          </a:p>
          <a:p>
            <a:pPr lvl="1"/>
            <a:r>
              <a:rPr lang="en-US" dirty="0" smtClean="0"/>
              <a:t>The broader, more deferential approach to judicial intervention in the decisions of municipalities is more in keeping with the flexible, more deferential approach this Court has adopted in recent cases to the judicial review of administrative agencies.</a:t>
            </a:r>
          </a:p>
          <a:p>
            <a:pPr lvl="2"/>
            <a:r>
              <a:rPr lang="en-US" sz="2857" dirty="0" smtClean="0"/>
              <a:t>Sensitivity to context and expertise…</a:t>
            </a:r>
          </a:p>
          <a:p>
            <a:pPr lvl="2"/>
            <a:r>
              <a:rPr lang="en-US" sz="2857" dirty="0" smtClean="0"/>
              <a:t>“There can be little justification for holding decisions on the welfare of the citizens by municipal </a:t>
            </a:r>
            <a:r>
              <a:rPr lang="en-US" sz="2857" dirty="0" err="1" smtClean="0"/>
              <a:t>councillors</a:t>
            </a:r>
            <a:r>
              <a:rPr lang="en-US" sz="2857" dirty="0" smtClean="0"/>
              <a:t> to a higher standard of review than the decisions of </a:t>
            </a:r>
            <a:r>
              <a:rPr lang="en-US" sz="2857" i="1" dirty="0" smtClean="0"/>
              <a:t>non-elected </a:t>
            </a:r>
            <a:r>
              <a:rPr lang="en-US" sz="2857" dirty="0" smtClean="0"/>
              <a:t>(!)</a:t>
            </a:r>
            <a:r>
              <a:rPr lang="en-US" sz="2857" i="1" dirty="0" smtClean="0"/>
              <a:t> </a:t>
            </a:r>
            <a:r>
              <a:rPr lang="en-US" sz="2857" dirty="0" smtClean="0"/>
              <a:t>statutory boards and agencies.”</a:t>
            </a:r>
          </a:p>
        </p:txBody>
      </p:sp>
      <p:pic>
        <p:nvPicPr>
          <p:cNvPr id="4" name="Picture 3" descr="metropolis.jpg"/>
          <p:cNvPicPr>
            <a:picLocks noChangeAspect="1"/>
          </p:cNvPicPr>
          <p:nvPr/>
        </p:nvPicPr>
        <p:blipFill>
          <a:blip r:embed="rId2"/>
          <a:stretch>
            <a:fillRect/>
          </a:stretch>
        </p:blipFill>
        <p:spPr>
          <a:xfrm>
            <a:off x="7259554" y="1299334"/>
            <a:ext cx="1884446" cy="310964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875955"/>
          </a:xfrm>
        </p:spPr>
        <p:txBody>
          <a:bodyPr/>
          <a:lstStyle/>
          <a:p>
            <a:r>
              <a:rPr lang="en-US" dirty="0" smtClean="0"/>
              <a:t>So, what </a:t>
            </a:r>
            <a:r>
              <a:rPr lang="en-US" i="1" dirty="0" smtClean="0"/>
              <a:t>is</a:t>
            </a:r>
            <a:r>
              <a:rPr lang="en-US" dirty="0" smtClean="0"/>
              <a:t> the test?</a:t>
            </a:r>
            <a:endParaRPr lang="en-US" dirty="0"/>
          </a:p>
        </p:txBody>
      </p:sp>
      <p:sp>
        <p:nvSpPr>
          <p:cNvPr id="3" name="Content Placeholder 2"/>
          <p:cNvSpPr>
            <a:spLocks noGrp="1"/>
          </p:cNvSpPr>
          <p:nvPr>
            <p:ph idx="1"/>
          </p:nvPr>
        </p:nvSpPr>
        <p:spPr>
          <a:xfrm>
            <a:off x="0" y="875956"/>
            <a:ext cx="9144000" cy="5982044"/>
          </a:xfrm>
        </p:spPr>
        <p:txBody>
          <a:bodyPr>
            <a:normAutofit fontScale="85000" lnSpcReduction="20000"/>
          </a:bodyPr>
          <a:lstStyle/>
          <a:p>
            <a:r>
              <a:rPr lang="en-US" dirty="0" smtClean="0"/>
              <a:t>more liberal, (more) generous and flexible, benevolent, deferential, broader…</a:t>
            </a:r>
          </a:p>
          <a:p>
            <a:r>
              <a:rPr lang="en-US" dirty="0" smtClean="0"/>
              <a:t>Analogy to judicial review of administrative tribunals: patent unreasonableness?</a:t>
            </a:r>
          </a:p>
          <a:p>
            <a:pPr lvl="1"/>
            <a:r>
              <a:rPr lang="en-US" dirty="0" smtClean="0"/>
              <a:t>= “bad faith or some other abuse”</a:t>
            </a:r>
          </a:p>
          <a:p>
            <a:pPr lvl="1"/>
            <a:r>
              <a:rPr lang="en-US" dirty="0" smtClean="0"/>
              <a:t>Post-</a:t>
            </a:r>
            <a:r>
              <a:rPr lang="en-US" i="1" dirty="0" smtClean="0"/>
              <a:t>Dunsmuir</a:t>
            </a:r>
            <a:r>
              <a:rPr lang="en-US" dirty="0" smtClean="0"/>
              <a:t>…</a:t>
            </a:r>
          </a:p>
          <a:p>
            <a:r>
              <a:rPr lang="en-US" dirty="0" err="1" smtClean="0"/>
              <a:t>No(t</a:t>
            </a:r>
            <a:r>
              <a:rPr lang="en-US" dirty="0" smtClean="0"/>
              <a:t> yet); instead vague “clarity” … (shades of Dickson in </a:t>
            </a:r>
            <a:r>
              <a:rPr lang="en-US" i="1" dirty="0" smtClean="0"/>
              <a:t>CUPE</a:t>
            </a:r>
            <a:r>
              <a:rPr lang="en-US" dirty="0" smtClean="0"/>
              <a:t>):</a:t>
            </a:r>
          </a:p>
          <a:p>
            <a:pPr lvl="1">
              <a:buNone/>
            </a:pPr>
            <a:r>
              <a:rPr lang="en-US" dirty="0" smtClean="0"/>
              <a:t>For the purposes of the present case, however, I find it sufficient to suggest that judicial review of municipal decisions should be confined to </a:t>
            </a:r>
            <a:r>
              <a:rPr lang="en-US" dirty="0" smtClean="0">
                <a:solidFill>
                  <a:srgbClr val="FF0000"/>
                </a:solidFill>
              </a:rPr>
              <a:t>clear </a:t>
            </a:r>
            <a:r>
              <a:rPr lang="en-US" dirty="0" smtClean="0"/>
              <a:t>cases. The elected members of council are discharging a statutory duty. The right to exercise that duty freely and in accordance with the perceived wishes of the people they represent is vital to local democracy. Consequently, courts should be reluctant to interfere with the decisions of municipal councils. Judicial intervention is warranted only where a municipality's exercise of its powers is </a:t>
            </a:r>
            <a:r>
              <a:rPr lang="en-US" dirty="0" smtClean="0">
                <a:solidFill>
                  <a:srgbClr val="FF0000"/>
                </a:solidFill>
              </a:rPr>
              <a:t>clearly </a:t>
            </a:r>
            <a:r>
              <a:rPr lang="en-US" dirty="0" smtClean="0"/>
              <a:t>ultra </a:t>
            </a:r>
            <a:r>
              <a:rPr lang="en-US" dirty="0" err="1" smtClean="0"/>
              <a:t>vires</a:t>
            </a:r>
            <a:r>
              <a:rPr lang="en-US" dirty="0" smtClean="0"/>
              <a:t>, or where council has run afoul of one of the other accepted limits on municipal power. </a:t>
            </a:r>
          </a:p>
          <a:p>
            <a:pPr lvl="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2367"/>
          </a:xfrm>
        </p:spPr>
        <p:txBody>
          <a:bodyPr>
            <a:normAutofit/>
          </a:bodyPr>
          <a:lstStyle/>
          <a:p>
            <a:r>
              <a:rPr lang="en-US" sz="3200" dirty="0" smtClean="0"/>
              <a:t>“Improper Purposes”</a:t>
            </a:r>
            <a:endParaRPr lang="en-US" sz="3200" dirty="0"/>
          </a:p>
        </p:txBody>
      </p:sp>
      <p:sp>
        <p:nvSpPr>
          <p:cNvPr id="3" name="Content Placeholder 2"/>
          <p:cNvSpPr>
            <a:spLocks noGrp="1"/>
          </p:cNvSpPr>
          <p:nvPr>
            <p:ph idx="1"/>
          </p:nvPr>
        </p:nvSpPr>
        <p:spPr>
          <a:xfrm>
            <a:off x="0" y="642367"/>
            <a:ext cx="9144000" cy="6215633"/>
          </a:xfrm>
        </p:spPr>
        <p:txBody>
          <a:bodyPr>
            <a:normAutofit fontScale="62500" lnSpcReduction="20000"/>
          </a:bodyPr>
          <a:lstStyle/>
          <a:p>
            <a:r>
              <a:rPr lang="en-US" dirty="0" smtClean="0"/>
              <a:t>“Improper Purposes” inquiry is misleading, reflects intrusive attitude</a:t>
            </a:r>
          </a:p>
          <a:p>
            <a:pPr lvl="1"/>
            <a:r>
              <a:rPr lang="en-US" dirty="0" smtClean="0"/>
              <a:t>No inquiry into motives</a:t>
            </a:r>
          </a:p>
          <a:p>
            <a:pPr lvl="2"/>
            <a:r>
              <a:rPr lang="en-US" dirty="0" smtClean="0"/>
              <a:t>Exc. “bad faith”…</a:t>
            </a:r>
          </a:p>
          <a:p>
            <a:pPr lvl="2"/>
            <a:r>
              <a:rPr lang="en-US" dirty="0" smtClean="0"/>
              <a:t>“duly elected” (again!); proof (</a:t>
            </a:r>
            <a:r>
              <a:rPr lang="en-US" dirty="0" err="1" smtClean="0"/>
              <a:t>Roncarelli</a:t>
            </a:r>
            <a:r>
              <a:rPr lang="en-US" dirty="0" smtClean="0"/>
              <a:t>…)</a:t>
            </a:r>
          </a:p>
          <a:p>
            <a:r>
              <a:rPr lang="en-US" dirty="0" smtClean="0"/>
              <a:t>Anyway, no “improper purposes” here</a:t>
            </a:r>
          </a:p>
          <a:p>
            <a:pPr lvl="1"/>
            <a:r>
              <a:rPr lang="en-US" dirty="0" smtClean="0"/>
              <a:t>Broad view of welfare (vs. </a:t>
            </a:r>
            <a:r>
              <a:rPr lang="en-US" dirty="0" err="1" smtClean="0"/>
              <a:t>Sopinka’s</a:t>
            </a:r>
            <a:r>
              <a:rPr lang="en-US" dirty="0" smtClean="0"/>
              <a:t> narrow one)</a:t>
            </a:r>
          </a:p>
          <a:p>
            <a:pPr lvl="1"/>
            <a:r>
              <a:rPr lang="en-US" dirty="0" smtClean="0"/>
              <a:t>Includes “psychological welfare” (</a:t>
            </a:r>
            <a:r>
              <a:rPr lang="en-US" i="1" dirty="0" smtClean="0"/>
              <a:t>not war</a:t>
            </a:r>
            <a:r>
              <a:rPr lang="en-US" dirty="0" smtClean="0"/>
              <a:t>fare!)</a:t>
            </a:r>
          </a:p>
          <a:p>
            <a:pPr lvl="1">
              <a:buNone/>
            </a:pPr>
            <a:r>
              <a:rPr lang="en-US" dirty="0" smtClean="0"/>
              <a:t>The term "welfare of the citizens", it seems to me, is capable of embracing not only their immediate needs, but also the </a:t>
            </a:r>
            <a:r>
              <a:rPr lang="en-US" dirty="0" smtClean="0">
                <a:solidFill>
                  <a:srgbClr val="FF0000"/>
                </a:solidFill>
              </a:rPr>
              <a:t>psychological welfare </a:t>
            </a:r>
            <a:r>
              <a:rPr lang="en-US" dirty="0" smtClean="0"/>
              <a:t>of the citizens as members of community who have an interest in </a:t>
            </a:r>
            <a:r>
              <a:rPr lang="en-US" dirty="0" smtClean="0">
                <a:solidFill>
                  <a:srgbClr val="FF0000"/>
                </a:solidFill>
              </a:rPr>
              <a:t>expressing their identity </a:t>
            </a:r>
            <a:r>
              <a:rPr lang="en-US" dirty="0" smtClean="0"/>
              <a:t>as a community. … This suggests that City Council may properly take measures related to fostering and maintaining this </a:t>
            </a:r>
            <a:r>
              <a:rPr lang="en-US" dirty="0" smtClean="0">
                <a:solidFill>
                  <a:srgbClr val="FF0000"/>
                </a:solidFill>
              </a:rPr>
              <a:t>sense of community identity and pride</a:t>
            </a:r>
            <a:r>
              <a:rPr lang="en-US" dirty="0" smtClean="0"/>
              <a:t>. Among such measures may be found community expression of disapproval or approval of different types of conduct, wherever it is found. (etc etc etc)</a:t>
            </a:r>
          </a:p>
          <a:p>
            <a:r>
              <a:rPr lang="en-US" dirty="0" smtClean="0"/>
              <a:t>Why (the broad view of municipal purposes)?</a:t>
            </a:r>
          </a:p>
          <a:p>
            <a:pPr lvl="1"/>
            <a:r>
              <a:rPr lang="en-US" dirty="0" smtClean="0"/>
              <a:t>In general: CUPE once more: courts “should not be quick to substitute”…</a:t>
            </a:r>
          </a:p>
          <a:p>
            <a:pPr lvl="1"/>
            <a:r>
              <a:rPr lang="en-US" dirty="0" smtClean="0"/>
              <a:t>In particular: Vancouver Charter (section 189…)</a:t>
            </a:r>
          </a:p>
          <a:p>
            <a:pPr lvl="2"/>
            <a:r>
              <a:rPr lang="en-US" dirty="0" smtClean="0"/>
              <a:t>Reality: “growing sophistication and stature of a contemporary city such as Vancouver” (and that was before the Olympics!)</a:t>
            </a:r>
          </a:p>
          <a:p>
            <a:pPr lvl="2"/>
            <a:r>
              <a:rPr lang="en-US" dirty="0" smtClean="0"/>
              <a:t>Territorial limits are </a:t>
            </a:r>
            <a:r>
              <a:rPr lang="en-US" i="1" dirty="0" smtClean="0"/>
              <a:t>so</a:t>
            </a:r>
            <a:r>
              <a:rPr lang="en-US" dirty="0" smtClean="0"/>
              <a:t> 19</a:t>
            </a:r>
            <a:r>
              <a:rPr lang="en-US" baseline="30000" dirty="0" smtClean="0"/>
              <a:t>th</a:t>
            </a:r>
            <a:r>
              <a:rPr lang="en-US" dirty="0" smtClean="0"/>
              <a:t> century!</a:t>
            </a:r>
          </a:p>
          <a:p>
            <a:pPr lvl="1"/>
            <a:r>
              <a:rPr lang="en-US" dirty="0" smtClean="0"/>
              <a:t>Other cities “interpret their mandate in similar terms”</a:t>
            </a:r>
          </a:p>
          <a:p>
            <a:pPr lvl="2"/>
            <a:r>
              <a:rPr lang="en-US" dirty="0" smtClean="0"/>
              <a:t>30 other cities boycott Shell…</a:t>
            </a:r>
          </a:p>
          <a:p>
            <a:pPr lvl="1"/>
            <a:r>
              <a:rPr lang="en-US" dirty="0" err="1" smtClean="0"/>
              <a:t>Caselaw</a:t>
            </a:r>
            <a:r>
              <a:rPr lang="en-US" dirty="0" smtClean="0"/>
              <a:t>…</a:t>
            </a:r>
          </a:p>
          <a:p>
            <a:pPr lvl="2"/>
            <a:r>
              <a:rPr lang="en-US" dirty="0" smtClean="0"/>
              <a:t>Umm, what about </a:t>
            </a:r>
            <a:r>
              <a:rPr lang="en-US" i="1" dirty="0" err="1" smtClean="0"/>
              <a:t>Lewisham</a:t>
            </a:r>
            <a:r>
              <a:rPr lang="en-US" i="1" dirty="0" smtClean="0"/>
              <a:t>? </a:t>
            </a:r>
            <a:r>
              <a:rPr lang="en-US" dirty="0" smtClean="0"/>
              <a:t>Distinguishable (UK cities have fewer powers; different issue (scope of Race Relations Act, not of municipal power); punishment…</a:t>
            </a:r>
          </a:p>
          <a:p>
            <a:pPr lvl="1"/>
            <a:endParaRPr lang="en-US" dirty="0" smtClean="0"/>
          </a:p>
          <a:p>
            <a:pPr lvl="2"/>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44562"/>
          </a:xfrm>
        </p:spPr>
        <p:txBody>
          <a:bodyPr>
            <a:normAutofit/>
          </a:bodyPr>
          <a:lstStyle/>
          <a:p>
            <a:r>
              <a:rPr lang="en-US" sz="3200" dirty="0" err="1" smtClean="0"/>
              <a:t>McLachlin</a:t>
            </a:r>
            <a:r>
              <a:rPr lang="en-US" sz="3200" dirty="0" smtClean="0"/>
              <a:t>: Unauthorized Discrimination</a:t>
            </a:r>
            <a:endParaRPr lang="en-US" sz="3200" dirty="0"/>
          </a:p>
        </p:txBody>
      </p:sp>
      <p:sp>
        <p:nvSpPr>
          <p:cNvPr id="3" name="Content Placeholder 2"/>
          <p:cNvSpPr>
            <a:spLocks noGrp="1"/>
          </p:cNvSpPr>
          <p:nvPr>
            <p:ph idx="1"/>
          </p:nvPr>
        </p:nvSpPr>
        <p:spPr>
          <a:xfrm>
            <a:off x="0" y="744562"/>
            <a:ext cx="6642219" cy="6113438"/>
          </a:xfrm>
        </p:spPr>
        <p:txBody>
          <a:bodyPr>
            <a:normAutofit fontScale="77500" lnSpcReduction="20000"/>
          </a:bodyPr>
          <a:lstStyle/>
          <a:p>
            <a:r>
              <a:rPr lang="en-US" dirty="0" smtClean="0"/>
              <a:t>Was discrimination authorized?</a:t>
            </a:r>
          </a:p>
          <a:p>
            <a:pPr lvl="1"/>
            <a:r>
              <a:rPr lang="en-US" dirty="0" smtClean="0"/>
              <a:t>Granting licenses, taxing, municipal privileges</a:t>
            </a:r>
          </a:p>
          <a:p>
            <a:pPr lvl="2"/>
            <a:r>
              <a:rPr lang="en-US" dirty="0" smtClean="0"/>
              <a:t>Discrimination requires express authority…</a:t>
            </a:r>
          </a:p>
          <a:p>
            <a:pPr lvl="1"/>
            <a:r>
              <a:rPr lang="en-US" dirty="0" smtClean="0"/>
              <a:t>Commercial/business</a:t>
            </a:r>
          </a:p>
          <a:p>
            <a:pPr lvl="2"/>
            <a:r>
              <a:rPr lang="en-US" sz="2353" dirty="0" smtClean="0"/>
              <a:t>Implied authority will do just fine</a:t>
            </a:r>
          </a:p>
          <a:p>
            <a:pPr lvl="2"/>
            <a:r>
              <a:rPr lang="en-US" sz="2353" dirty="0" smtClean="0"/>
              <a:t>That authority appears in general police power delegation: “promoting the health, safety or welfare” of city inhabitants”</a:t>
            </a:r>
          </a:p>
          <a:p>
            <a:pPr lvl="3"/>
            <a:r>
              <a:rPr lang="en-US" sz="2353" dirty="0" smtClean="0"/>
              <a:t>Once again, broad vs. narrow, </a:t>
            </a:r>
            <a:r>
              <a:rPr lang="en-US" sz="2353" dirty="0" err="1" smtClean="0"/>
              <a:t>McLachlin</a:t>
            </a:r>
            <a:r>
              <a:rPr lang="en-US" sz="2353" dirty="0" smtClean="0"/>
              <a:t> vs. </a:t>
            </a:r>
            <a:r>
              <a:rPr lang="en-US" sz="2353" dirty="0" err="1" smtClean="0"/>
              <a:t>Sopinka</a:t>
            </a:r>
            <a:endParaRPr lang="en-US" sz="2353" dirty="0" smtClean="0"/>
          </a:p>
          <a:p>
            <a:pPr lvl="3"/>
            <a:r>
              <a:rPr lang="en-US" sz="2353" i="1" dirty="0" err="1" smtClean="0"/>
              <a:t>Roncarelli</a:t>
            </a:r>
            <a:r>
              <a:rPr lang="en-US" sz="2353" dirty="0" smtClean="0"/>
              <a:t>? </a:t>
            </a:r>
            <a:r>
              <a:rPr lang="en-US" sz="2353" i="1" dirty="0" smtClean="0"/>
              <a:t> </a:t>
            </a:r>
            <a:r>
              <a:rPr lang="en-US" sz="2353" dirty="0" smtClean="0"/>
              <a:t>No problem: within the scope of delegated power, though broadly conceived…</a:t>
            </a:r>
          </a:p>
          <a:p>
            <a:r>
              <a:rPr lang="en-US" dirty="0" err="1" smtClean="0"/>
              <a:t>Constution</a:t>
            </a:r>
            <a:r>
              <a:rPr lang="en-US" dirty="0" smtClean="0"/>
              <a:t> (en passant)</a:t>
            </a:r>
          </a:p>
          <a:p>
            <a:pPr lvl="1"/>
            <a:r>
              <a:rPr lang="en-US" dirty="0" smtClean="0"/>
              <a:t>No problem: </a:t>
            </a:r>
          </a:p>
          <a:p>
            <a:pPr lvl="2"/>
            <a:r>
              <a:rPr lang="en-US" sz="2353" dirty="0" smtClean="0"/>
              <a:t>No interference with federal commerce power</a:t>
            </a:r>
          </a:p>
          <a:p>
            <a:pPr lvl="3"/>
            <a:r>
              <a:rPr lang="en-US" sz="2353" dirty="0" smtClean="0"/>
              <a:t>Resolutions “in pith and substance” municipal, not international</a:t>
            </a:r>
          </a:p>
          <a:p>
            <a:pPr lvl="2"/>
            <a:r>
              <a:rPr lang="en-US" sz="2353" dirty="0" smtClean="0"/>
              <a:t>Freedom of opinion non-issue</a:t>
            </a:r>
          </a:p>
          <a:p>
            <a:pPr lvl="3"/>
            <a:r>
              <a:rPr lang="en-US" sz="2353" dirty="0" smtClean="0"/>
              <a:t>Either corporation doesn’t have freedom of opinion or, even if it does, it’s “really complaining about unequal treatment” under </a:t>
            </a:r>
            <a:r>
              <a:rPr lang="en-US" sz="2353" dirty="0" err="1" smtClean="0"/>
              <a:t>s</a:t>
            </a:r>
            <a:r>
              <a:rPr lang="en-US" sz="2353" dirty="0" smtClean="0"/>
              <a:t>. 15 (vis-à-vis Chevron): “That case, however, was not made, and need not be considered.”…</a:t>
            </a:r>
          </a:p>
          <a:p>
            <a:pPr lvl="2"/>
            <a:endParaRPr lang="en-US" dirty="0" smtClean="0"/>
          </a:p>
        </p:txBody>
      </p:sp>
      <p:pic>
        <p:nvPicPr>
          <p:cNvPr id="4" name="Picture 3" descr="pith_333x500.jpg"/>
          <p:cNvPicPr>
            <a:picLocks noChangeAspect="1"/>
          </p:cNvPicPr>
          <p:nvPr/>
        </p:nvPicPr>
        <p:blipFill>
          <a:blip r:embed="rId2"/>
          <a:stretch>
            <a:fillRect/>
          </a:stretch>
        </p:blipFill>
        <p:spPr>
          <a:xfrm>
            <a:off x="6489630" y="3462070"/>
            <a:ext cx="2654370" cy="39855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Baker </a:t>
            </a:r>
            <a:r>
              <a:rPr lang="en-US" sz="3600" dirty="0" err="1" smtClean="0"/>
              <a:t>v</a:t>
            </a:r>
            <a:r>
              <a:rPr lang="en-US" sz="3600" dirty="0" smtClean="0"/>
              <a:t>. Canada ‘99 (Take 2: Substance): </a:t>
            </a:r>
            <a:br>
              <a:rPr lang="en-US" sz="3600" dirty="0" smtClean="0"/>
            </a:br>
            <a:r>
              <a:rPr lang="en-US" sz="3600" dirty="0" smtClean="0"/>
              <a:t>The Minister (aka Officer Lorenz)</a:t>
            </a:r>
            <a:endParaRPr lang="en-US" sz="3600" dirty="0"/>
          </a:p>
        </p:txBody>
      </p:sp>
      <p:sp>
        <p:nvSpPr>
          <p:cNvPr id="3" name="Content Placeholder 2"/>
          <p:cNvSpPr>
            <a:spLocks noGrp="1"/>
          </p:cNvSpPr>
          <p:nvPr>
            <p:ph idx="1"/>
          </p:nvPr>
        </p:nvSpPr>
        <p:spPr>
          <a:xfrm>
            <a:off x="457200" y="1180354"/>
            <a:ext cx="5966045" cy="5433108"/>
          </a:xfrm>
        </p:spPr>
        <p:txBody>
          <a:bodyPr>
            <a:normAutofit/>
          </a:bodyPr>
          <a:lstStyle/>
          <a:p>
            <a:pPr algn="ctr">
              <a:buNone/>
            </a:pPr>
            <a:endParaRPr lang="en-US" sz="2800" dirty="0" smtClean="0"/>
          </a:p>
          <a:p>
            <a:r>
              <a:rPr lang="en-US" dirty="0" smtClean="0"/>
              <a:t>Mavis Baker, “worked illegally” ‘81-’92, 4 kids, ‘92: paranoid schizophrenic, 1 yr mental health centre; 6-yr-o twins </a:t>
            </a:r>
            <a:r>
              <a:rPr lang="en-US" dirty="0" err="1" smtClean="0"/>
              <a:t>w</a:t>
            </a:r>
            <a:r>
              <a:rPr lang="en-US" dirty="0" smtClean="0"/>
              <a:t>/ father; 10- and 3-yo foster care</a:t>
            </a:r>
          </a:p>
          <a:p>
            <a:r>
              <a:rPr lang="en-US" dirty="0" smtClean="0"/>
              <a:t>‘93: out-patient; landing application H&amp;C; ‘94: denied by letter, w/o reasons; case history notes produced upon request</a:t>
            </a:r>
            <a:endParaRPr lang="en-US" dirty="0"/>
          </a:p>
        </p:txBody>
      </p:sp>
      <p:pic>
        <p:nvPicPr>
          <p:cNvPr id="4" name="Picture 3" descr="tnx150_baecker-brot.gif"/>
          <p:cNvPicPr>
            <a:picLocks noChangeAspect="1"/>
          </p:cNvPicPr>
          <p:nvPr/>
        </p:nvPicPr>
        <p:blipFill>
          <a:blip r:embed="rId2"/>
          <a:stretch>
            <a:fillRect/>
          </a:stretch>
        </p:blipFill>
        <p:spPr>
          <a:xfrm>
            <a:off x="6423245" y="1417638"/>
            <a:ext cx="1905000" cy="1905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
            <a:ext cx="9143999" cy="6632584"/>
          </a:xfrm>
          <a:prstGeom prst="rect">
            <a:avLst/>
          </a:prstGeom>
        </p:spPr>
        <p:txBody>
          <a:bodyPr wrap="square" numCol="2" spcCol="274320">
            <a:spAutoFit/>
          </a:bodyPr>
          <a:lstStyle/>
          <a:p>
            <a:r>
              <a:rPr lang="en-US" sz="1700" dirty="0" smtClean="0"/>
              <a:t>PC is unemployed - on Welfare. No income shown - no assets. Has four </a:t>
            </a:r>
            <a:r>
              <a:rPr lang="en-US" sz="1700" dirty="0" err="1" smtClean="0"/>
              <a:t>Cdn</a:t>
            </a:r>
            <a:r>
              <a:rPr lang="en-US" sz="1700" dirty="0" smtClean="0"/>
              <a:t>.-born children- four other children in Jamaica- HAS A TOTAL OF EIGHT CHILDREN</a:t>
            </a:r>
          </a:p>
          <a:p>
            <a:r>
              <a:rPr lang="en-US" sz="1700" dirty="0" smtClean="0"/>
              <a:t>Says only two children are in her "direct custody". (No info on who has </a:t>
            </a:r>
            <a:r>
              <a:rPr lang="en-US" sz="1700" dirty="0" err="1" smtClean="0"/>
              <a:t>ghe</a:t>
            </a:r>
            <a:r>
              <a:rPr lang="en-US" sz="1700" dirty="0" smtClean="0"/>
              <a:t> [sic] other two).</a:t>
            </a:r>
          </a:p>
          <a:p>
            <a:r>
              <a:rPr lang="en-US" sz="1700" dirty="0" smtClean="0"/>
              <a:t>There is nothing for her in Jamaica - hasn't been there in a long time - no longer close to her children there - no jobs there - she has no skills other than as a domestic - children would suffer - can't take them with her and can't leave them with anyone here. Says has suffered from a mental disorder since '81 - is now an outpatient and is improving. If sent back will have a relapse.</a:t>
            </a:r>
          </a:p>
          <a:p>
            <a:r>
              <a:rPr lang="en-US" sz="1700" dirty="0" smtClean="0"/>
              <a:t>Letter from Children's Aid - they say PC has been diagnosed as a paranoid schizophrenic. - children would </a:t>
            </a:r>
            <a:r>
              <a:rPr lang="en-US" sz="1700" dirty="0" err="1" smtClean="0"/>
              <a:t>suf-fer</a:t>
            </a:r>
            <a:r>
              <a:rPr lang="en-US" sz="1700" dirty="0" smtClean="0"/>
              <a:t> if returned -</a:t>
            </a:r>
          </a:p>
          <a:p>
            <a:r>
              <a:rPr lang="en-US" sz="1700" dirty="0" smtClean="0"/>
              <a:t>Letter of Aug. '93 from psychiatrist from Ont. </a:t>
            </a:r>
            <a:r>
              <a:rPr lang="en-US" sz="1700" dirty="0" err="1" smtClean="0"/>
              <a:t>Govm't</a:t>
            </a:r>
            <a:r>
              <a:rPr lang="en-US" sz="1700" dirty="0" smtClean="0"/>
              <a:t>. Says PC had post-partum psychosis and had a brief </a:t>
            </a:r>
            <a:r>
              <a:rPr lang="en-US" sz="1700" dirty="0" err="1" smtClean="0"/>
              <a:t>epi-sode</a:t>
            </a:r>
            <a:r>
              <a:rPr lang="en-US" sz="1700" dirty="0" smtClean="0"/>
              <a:t> of psychosis in Jam. when was 25 yrs. old. Is now an out-patient and is doing relatively well - deportation would be an extremely stressful experience.</a:t>
            </a:r>
          </a:p>
          <a:p>
            <a:r>
              <a:rPr lang="en-US" sz="1700" dirty="0" smtClean="0"/>
              <a:t>Lawyer says PS [sic] is sole caregiver and single parent of two </a:t>
            </a:r>
            <a:r>
              <a:rPr lang="en-US" sz="1700" dirty="0" err="1" smtClean="0"/>
              <a:t>Cdn</a:t>
            </a:r>
            <a:r>
              <a:rPr lang="en-US" sz="1700" dirty="0" smtClean="0"/>
              <a:t> born children. Pc's mental condition would suffer a setback if she is deported etc. This case is a </a:t>
            </a:r>
            <a:r>
              <a:rPr lang="en-US" sz="1700" dirty="0" err="1" smtClean="0"/>
              <a:t>catastrophy</a:t>
            </a:r>
            <a:r>
              <a:rPr lang="en-US" sz="1700" dirty="0" smtClean="0"/>
              <a:t> [sic]. It is also an indictment of our "system" that the client came as a visitor in Aug. '81, was not ordered deported until Dec. '92 and in APRIL '94 IS STILL HERE! The PC is a paranoid schizophrenic and on  welfare. She has no qualifications other than as a domestic. </a:t>
            </a:r>
            <a:r>
              <a:rPr lang="en-US" sz="1700" dirty="0" smtClean="0">
                <a:solidFill>
                  <a:srgbClr val="FF0000"/>
                </a:solidFill>
              </a:rPr>
              <a:t>She has FOUR CHILDREN IN JAMAICA AND ANOTHER FOUR BORN HERE. She will, of course, be a tremendous strain on our social welfare systems for (probably) the rest of her life. There are no H&amp;C factors other than her FOUR CANADIAN-BORN CHILDREN. Do we let her stay because of that?</a:t>
            </a:r>
            <a:r>
              <a:rPr lang="en-US" sz="1700" dirty="0" smtClean="0"/>
              <a:t> I am of the opinion that Canada can no longer afford this kind of generosity. However, because of the circumstances involved, there is a potential for adverse publicity. I recommend refusal but you may wish to clear this with someone at Region.</a:t>
            </a:r>
          </a:p>
          <a:p>
            <a:r>
              <a:rPr lang="en-US" sz="1700" dirty="0" smtClean="0"/>
              <a:t>There is also a potential for violence - see charge of" assault with a weapon".</a:t>
            </a:r>
            <a:endParaRPr lang="en-US" sz="17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798" y="274638"/>
            <a:ext cx="8229600" cy="406331"/>
          </a:xfrm>
        </p:spPr>
        <p:txBody>
          <a:bodyPr>
            <a:noAutofit/>
          </a:bodyPr>
          <a:lstStyle/>
          <a:p>
            <a:r>
              <a:rPr lang="en-US" sz="3200" dirty="0" smtClean="0"/>
              <a:t>Immigration Act, R.S.C., 1985, </a:t>
            </a:r>
            <a:r>
              <a:rPr lang="en-US" sz="3200" dirty="0" err="1" smtClean="0"/>
              <a:t>c</a:t>
            </a:r>
            <a:r>
              <a:rPr lang="en-US" sz="3200" dirty="0" smtClean="0"/>
              <a:t>. I-2 </a:t>
            </a:r>
            <a:endParaRPr lang="en-US" sz="3200" dirty="0"/>
          </a:p>
        </p:txBody>
      </p:sp>
      <p:sp>
        <p:nvSpPr>
          <p:cNvPr id="3" name="Content Placeholder 2"/>
          <p:cNvSpPr>
            <a:spLocks noGrp="1"/>
          </p:cNvSpPr>
          <p:nvPr>
            <p:ph idx="1"/>
          </p:nvPr>
        </p:nvSpPr>
        <p:spPr>
          <a:xfrm>
            <a:off x="0" y="957036"/>
            <a:ext cx="9144000" cy="5558179"/>
          </a:xfrm>
        </p:spPr>
        <p:txBody>
          <a:bodyPr>
            <a:noAutofit/>
          </a:bodyPr>
          <a:lstStyle/>
          <a:p>
            <a:pPr>
              <a:buNone/>
            </a:pPr>
            <a:r>
              <a:rPr lang="en-US" sz="1700" dirty="0" smtClean="0"/>
              <a:t> 82.1 (1) An application for judicial review under the </a:t>
            </a:r>
            <a:r>
              <a:rPr lang="en-US" sz="1700" i="1" dirty="0" smtClean="0"/>
              <a:t>Federal Court Act</a:t>
            </a:r>
            <a:r>
              <a:rPr lang="en-US" sz="1700" dirty="0" smtClean="0"/>
              <a:t> with respect to any decision or order made, or any matter arising, under this Act or the rules or regulations </a:t>
            </a:r>
            <a:r>
              <a:rPr lang="en-US" sz="1700" dirty="0" err="1" smtClean="0"/>
              <a:t>thereunder</a:t>
            </a:r>
            <a:r>
              <a:rPr lang="en-US" sz="1700" dirty="0" smtClean="0"/>
              <a:t> may be commenced only with </a:t>
            </a:r>
            <a:r>
              <a:rPr lang="en-US" sz="1700" dirty="0" smtClean="0">
                <a:solidFill>
                  <a:srgbClr val="FF0000"/>
                </a:solidFill>
              </a:rPr>
              <a:t>leave </a:t>
            </a:r>
            <a:r>
              <a:rPr lang="en-US" sz="1700" dirty="0" smtClean="0"/>
              <a:t>of a judge of the Federal Court — Trial Division.</a:t>
            </a:r>
          </a:p>
          <a:p>
            <a:pPr>
              <a:buNone/>
            </a:pPr>
            <a:r>
              <a:rPr lang="en-US" sz="1700" dirty="0" smtClean="0"/>
              <a:t>83. (1) A judgment of the Federal Court — Trial Division on an application for judicial review with respect to any decision or order made, or any matter arising, under this Act or the rules or regulations </a:t>
            </a:r>
            <a:r>
              <a:rPr lang="en-US" sz="1700" dirty="0" err="1" smtClean="0"/>
              <a:t>thereunder</a:t>
            </a:r>
            <a:r>
              <a:rPr lang="en-US" sz="1700" dirty="0" smtClean="0"/>
              <a:t> may be appealed to the Federal Court of Appeal only if the Federal Court — Trial Division has at the time of rendering judgment </a:t>
            </a:r>
            <a:r>
              <a:rPr lang="en-US" sz="1700" dirty="0" smtClean="0">
                <a:solidFill>
                  <a:srgbClr val="FF0000"/>
                </a:solidFill>
              </a:rPr>
              <a:t>certified </a:t>
            </a:r>
            <a:r>
              <a:rPr lang="en-US" sz="1700" dirty="0" smtClean="0"/>
              <a:t>that a </a:t>
            </a:r>
            <a:r>
              <a:rPr lang="en-US" sz="1700" dirty="0" smtClean="0">
                <a:solidFill>
                  <a:srgbClr val="FF0000"/>
                </a:solidFill>
              </a:rPr>
              <a:t>serious question of general importance</a:t>
            </a:r>
            <a:r>
              <a:rPr lang="en-US" sz="1700" dirty="0" smtClean="0"/>
              <a:t> is involved and </a:t>
            </a:r>
            <a:r>
              <a:rPr lang="en-US" sz="1700" dirty="0" smtClean="0">
                <a:solidFill>
                  <a:srgbClr val="FF0000"/>
                </a:solidFill>
              </a:rPr>
              <a:t>has stated that question</a:t>
            </a:r>
            <a:r>
              <a:rPr lang="en-US" sz="1700" dirty="0" smtClean="0"/>
              <a:t>.</a:t>
            </a:r>
          </a:p>
          <a:p>
            <a:pPr>
              <a:buNone/>
            </a:pPr>
            <a:r>
              <a:rPr lang="en-US" sz="1700" dirty="0" smtClean="0"/>
              <a:t>114. (2) The Governor in Council </a:t>
            </a:r>
            <a:r>
              <a:rPr lang="en-US" sz="1700" dirty="0" smtClean="0">
                <a:solidFill>
                  <a:srgbClr val="FF0000"/>
                </a:solidFill>
              </a:rPr>
              <a:t>may</a:t>
            </a:r>
            <a:r>
              <a:rPr lang="en-US" sz="1700" dirty="0" smtClean="0"/>
              <a:t>, by regulation, authorize the Minister to </a:t>
            </a:r>
            <a:r>
              <a:rPr lang="en-US" sz="1700" dirty="0" smtClean="0">
                <a:solidFill>
                  <a:srgbClr val="FF0000"/>
                </a:solidFill>
              </a:rPr>
              <a:t>exempt </a:t>
            </a:r>
            <a:r>
              <a:rPr lang="en-US" sz="1700" dirty="0" smtClean="0"/>
              <a:t>any person from any regulation made under subsection (1) or otherwise facilitate the admission of any person where the Minister is satisfied that the person should be exempted from that regulation or that the person's admission should be facilitated owing to the existence of </a:t>
            </a:r>
            <a:r>
              <a:rPr lang="en-US" sz="1700" dirty="0" smtClean="0">
                <a:solidFill>
                  <a:srgbClr val="FF0000"/>
                </a:solidFill>
              </a:rPr>
              <a:t>compassionate or humanitarian considerations</a:t>
            </a:r>
            <a:r>
              <a:rPr lang="en-US" sz="1700" dirty="0" smtClean="0"/>
              <a:t>.</a:t>
            </a:r>
          </a:p>
          <a:p>
            <a:pPr>
              <a:buNone/>
            </a:pPr>
            <a:r>
              <a:rPr lang="en-US" sz="1700" dirty="0" smtClean="0"/>
              <a:t> </a:t>
            </a:r>
          </a:p>
          <a:p>
            <a:pPr algn="ctr">
              <a:buNone/>
            </a:pPr>
            <a:r>
              <a:rPr lang="en-US" sz="2000" b="1" dirty="0" smtClean="0"/>
              <a:t>Immigration Regulations, 1978</a:t>
            </a:r>
          </a:p>
          <a:p>
            <a:pPr>
              <a:buNone/>
            </a:pPr>
            <a:r>
              <a:rPr lang="en-US" sz="1700" dirty="0" smtClean="0"/>
              <a:t>2.1 The Minister is hereby authorized to </a:t>
            </a:r>
            <a:r>
              <a:rPr lang="en-US" sz="1700" dirty="0" smtClean="0">
                <a:solidFill>
                  <a:srgbClr val="FF0000"/>
                </a:solidFill>
              </a:rPr>
              <a:t>exempt </a:t>
            </a:r>
            <a:r>
              <a:rPr lang="en-US" sz="1700" dirty="0" smtClean="0"/>
              <a:t>any person from any regulation made under subsection 114(1) of the Act or otherwise facilitate the admission to Canada of any person where the Minister is satisfied that the person should be exempted from that regulation or that the person's admission should be facilitated owing to the existence of compassionate or humanitarian considerations. </a:t>
            </a:r>
            <a:endParaRPr lang="en-US" sz="17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627768"/>
          </a:xfrm>
        </p:spPr>
        <p:txBody>
          <a:bodyPr>
            <a:normAutofit/>
          </a:bodyPr>
          <a:lstStyle/>
          <a:p>
            <a:r>
              <a:rPr lang="en-US" sz="3200" dirty="0" smtClean="0"/>
              <a:t>Proper Review </a:t>
            </a:r>
            <a:r>
              <a:rPr lang="en-US" sz="3200" i="1" dirty="0" smtClean="0"/>
              <a:t>Attitude</a:t>
            </a:r>
            <a:endParaRPr lang="en-US" sz="3200" i="1" dirty="0"/>
          </a:p>
        </p:txBody>
      </p:sp>
      <p:sp>
        <p:nvSpPr>
          <p:cNvPr id="3" name="Content Placeholder 2"/>
          <p:cNvSpPr>
            <a:spLocks noGrp="1"/>
          </p:cNvSpPr>
          <p:nvPr>
            <p:ph idx="1"/>
          </p:nvPr>
        </p:nvSpPr>
        <p:spPr>
          <a:xfrm>
            <a:off x="0" y="627769"/>
            <a:ext cx="9144000" cy="6230231"/>
          </a:xfrm>
        </p:spPr>
        <p:txBody>
          <a:bodyPr>
            <a:normAutofit fontScale="70000" lnSpcReduction="20000"/>
          </a:bodyPr>
          <a:lstStyle/>
          <a:p>
            <a:r>
              <a:rPr lang="en-US" dirty="0" smtClean="0"/>
              <a:t>“Discretionary” vs. “interpretation of law” (non-discretionary!)</a:t>
            </a:r>
          </a:p>
          <a:p>
            <a:pPr lvl="1"/>
            <a:r>
              <a:rPr lang="en-US" dirty="0" smtClean="0"/>
              <a:t>More vs. less deference</a:t>
            </a:r>
          </a:p>
          <a:p>
            <a:pPr lvl="2"/>
            <a:r>
              <a:rPr lang="en-US" sz="2857" dirty="0" smtClean="0"/>
              <a:t>Discretion: “where the law does not dictate a specific outcome, or whether the decision-maker is given a choice of options”!!!!</a:t>
            </a:r>
          </a:p>
          <a:p>
            <a:pPr lvl="1"/>
            <a:r>
              <a:rPr lang="en-US" dirty="0" smtClean="0"/>
              <a:t>Post-</a:t>
            </a:r>
            <a:r>
              <a:rPr lang="en-US" i="1" dirty="0" smtClean="0"/>
              <a:t>Shell</a:t>
            </a:r>
            <a:r>
              <a:rPr lang="en-US" dirty="0" smtClean="0"/>
              <a:t>: no “rigid” dichotomy discretionary vs. non-discretionary</a:t>
            </a:r>
          </a:p>
          <a:p>
            <a:pPr lvl="2"/>
            <a:r>
              <a:rPr lang="en-US" sz="2857" dirty="0" smtClean="0"/>
              <a:t>Then: if discretionary, then review only for bad faith; improper purpose; irrelevant considerations</a:t>
            </a:r>
          </a:p>
          <a:p>
            <a:r>
              <a:rPr lang="en-US" dirty="0" smtClean="0"/>
              <a:t>Now: pragmatic &amp; functional</a:t>
            </a:r>
          </a:p>
          <a:p>
            <a:pPr lvl="1"/>
            <a:r>
              <a:rPr lang="en-US" dirty="0" smtClean="0"/>
              <a:t>Spectrum:</a:t>
            </a:r>
          </a:p>
          <a:p>
            <a:pPr lvl="2"/>
            <a:r>
              <a:rPr lang="en-US" sz="2857" dirty="0" smtClean="0"/>
              <a:t>Patent unreasonableness, reasonableness </a:t>
            </a:r>
            <a:r>
              <a:rPr lang="en-US" sz="2857" dirty="0" err="1" smtClean="0"/>
              <a:t>simpliciter</a:t>
            </a:r>
            <a:r>
              <a:rPr lang="en-US" sz="2857" dirty="0" smtClean="0"/>
              <a:t>, correctness</a:t>
            </a:r>
          </a:p>
          <a:p>
            <a:r>
              <a:rPr lang="en-US" dirty="0" smtClean="0"/>
              <a:t>Not “reducing the level of deference” (see </a:t>
            </a:r>
            <a:r>
              <a:rPr lang="en-US" i="1" dirty="0" smtClean="0"/>
              <a:t>Dunsmuir</a:t>
            </a:r>
            <a:r>
              <a:rPr lang="en-US" dirty="0" smtClean="0"/>
              <a:t>)</a:t>
            </a:r>
          </a:p>
          <a:p>
            <a:r>
              <a:rPr lang="en-US" dirty="0" smtClean="0"/>
              <a:t>But: </a:t>
            </a:r>
          </a:p>
          <a:p>
            <a:pPr lvl="1"/>
            <a:r>
              <a:rPr lang="en-US" dirty="0" smtClean="0"/>
              <a:t>Discretion must be exercised in a manner that is within a reasonable interpretation of the </a:t>
            </a:r>
            <a:r>
              <a:rPr lang="en-US" dirty="0" smtClean="0">
                <a:solidFill>
                  <a:srgbClr val="FF0000"/>
                </a:solidFill>
              </a:rPr>
              <a:t>margin of </a:t>
            </a:r>
            <a:r>
              <a:rPr lang="en-US" dirty="0" err="1" smtClean="0">
                <a:solidFill>
                  <a:srgbClr val="FF0000"/>
                </a:solidFill>
              </a:rPr>
              <a:t>manouevre</a:t>
            </a:r>
            <a:r>
              <a:rPr lang="en-US" dirty="0" smtClean="0">
                <a:solidFill>
                  <a:srgbClr val="FF0000"/>
                </a:solidFill>
              </a:rPr>
              <a:t> contemplated by the legislature</a:t>
            </a:r>
            <a:r>
              <a:rPr lang="en-US" dirty="0" smtClean="0"/>
              <a:t>, in accordance with the principles of the rule of law (</a:t>
            </a:r>
            <a:r>
              <a:rPr lang="en-US" i="1" dirty="0" err="1" smtClean="0"/>
              <a:t>Roncarelli</a:t>
            </a:r>
            <a:r>
              <a:rPr lang="en-US" i="1" dirty="0" smtClean="0"/>
              <a:t> </a:t>
            </a:r>
            <a:r>
              <a:rPr lang="en-US" i="1" dirty="0" err="1" smtClean="0"/>
              <a:t>v</a:t>
            </a:r>
            <a:r>
              <a:rPr lang="en-US" i="1" dirty="0" smtClean="0"/>
              <a:t>. </a:t>
            </a:r>
            <a:r>
              <a:rPr lang="en-US" i="1" dirty="0" err="1" smtClean="0"/>
              <a:t>Duplessis</a:t>
            </a:r>
            <a:r>
              <a:rPr lang="en-US" dirty="0" smtClean="0"/>
              <a:t>, [1959] S.C.R. 121 (S.C.C.)), in line with </a:t>
            </a:r>
            <a:r>
              <a:rPr lang="en-US" dirty="0" smtClean="0">
                <a:solidFill>
                  <a:srgbClr val="FF0000"/>
                </a:solidFill>
              </a:rPr>
              <a:t>general principles of administrative law</a:t>
            </a:r>
            <a:r>
              <a:rPr lang="en-US" dirty="0" smtClean="0"/>
              <a:t> governing the exercise of discretion, and consistent with the </a:t>
            </a:r>
            <a:r>
              <a:rPr lang="en-US" i="1" dirty="0" smtClean="0"/>
              <a:t>Charter</a:t>
            </a:r>
            <a:r>
              <a:rPr lang="en-US" dirty="0" smtClean="0"/>
              <a:t>. [53]</a:t>
            </a:r>
          </a:p>
          <a:p>
            <a:pPr lvl="1"/>
            <a:r>
              <a:rPr lang="en-US" dirty="0" smtClean="0"/>
              <a:t>Discretion must be exercised in accordance with the boundaries imposed in the statute, the principles of the rule of law, the principles of administrative law, the </a:t>
            </a:r>
            <a:r>
              <a:rPr lang="en-US" dirty="0" smtClean="0">
                <a:solidFill>
                  <a:srgbClr val="FF0000"/>
                </a:solidFill>
              </a:rPr>
              <a:t>fundamental values of Canadian society</a:t>
            </a:r>
            <a:r>
              <a:rPr lang="en-US" dirty="0" smtClean="0"/>
              <a:t>, and the principles of the </a:t>
            </a:r>
            <a:r>
              <a:rPr lang="en-US" i="1" dirty="0" smtClean="0"/>
              <a:t>Charter</a:t>
            </a:r>
            <a:r>
              <a:rPr lang="en-US" dirty="0" smtClean="0"/>
              <a:t>. [56]</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627768"/>
          </a:xfrm>
        </p:spPr>
        <p:txBody>
          <a:bodyPr>
            <a:normAutofit/>
          </a:bodyPr>
          <a:lstStyle/>
          <a:p>
            <a:r>
              <a:rPr lang="en-US" sz="3200" dirty="0" smtClean="0"/>
              <a:t>Standard of Review</a:t>
            </a:r>
            <a:endParaRPr lang="en-US" sz="3200" dirty="0"/>
          </a:p>
        </p:txBody>
      </p:sp>
      <p:sp>
        <p:nvSpPr>
          <p:cNvPr id="3" name="Content Placeholder 2"/>
          <p:cNvSpPr>
            <a:spLocks noGrp="1"/>
          </p:cNvSpPr>
          <p:nvPr>
            <p:ph idx="1"/>
          </p:nvPr>
        </p:nvSpPr>
        <p:spPr>
          <a:xfrm>
            <a:off x="0" y="627769"/>
            <a:ext cx="9144000" cy="6230231"/>
          </a:xfrm>
        </p:spPr>
        <p:txBody>
          <a:bodyPr>
            <a:normAutofit fontScale="92500" lnSpcReduction="20000"/>
          </a:bodyPr>
          <a:lstStyle/>
          <a:p>
            <a:r>
              <a:rPr lang="en-US" dirty="0" smtClean="0"/>
              <a:t>1. Privative clause (-)</a:t>
            </a:r>
          </a:p>
          <a:p>
            <a:pPr lvl="1"/>
            <a:r>
              <a:rPr lang="en-US" dirty="0" smtClean="0"/>
              <a:t>No</a:t>
            </a:r>
          </a:p>
          <a:p>
            <a:pPr lvl="1"/>
            <a:r>
              <a:rPr lang="en-US" dirty="0" smtClean="0"/>
              <a:t>Provision for appeal (</a:t>
            </a:r>
            <a:r>
              <a:rPr lang="en-US" dirty="0" err="1" smtClean="0"/>
              <a:t>tho</a:t>
            </a:r>
            <a:r>
              <a:rPr lang="en-US" dirty="0" smtClean="0"/>
              <a:t>’ limited to certified question)</a:t>
            </a:r>
          </a:p>
          <a:p>
            <a:r>
              <a:rPr lang="en-US" dirty="0" smtClean="0"/>
              <a:t>2. Expertise (+)</a:t>
            </a:r>
          </a:p>
          <a:p>
            <a:pPr lvl="1"/>
            <a:r>
              <a:rPr lang="en-US" dirty="0" smtClean="0"/>
              <a:t>Plenty (vis-à-vis courts): Minister (Lorenz?)</a:t>
            </a:r>
          </a:p>
          <a:p>
            <a:r>
              <a:rPr lang="en-US" dirty="0" smtClean="0"/>
              <a:t>3. Purpose (=)</a:t>
            </a:r>
          </a:p>
          <a:p>
            <a:pPr lvl="1"/>
            <a:r>
              <a:rPr lang="en-US" dirty="0" smtClean="0"/>
              <a:t>Choice; “open-textured” principles; “exemption,” not rule</a:t>
            </a:r>
          </a:p>
          <a:p>
            <a:pPr lvl="1"/>
            <a:r>
              <a:rPr lang="en-US" dirty="0" smtClean="0"/>
              <a:t>But: application to specific individual vs. interest balancing (adjudicative vs. legislative/policy-making)</a:t>
            </a:r>
          </a:p>
          <a:p>
            <a:r>
              <a:rPr lang="en-US" dirty="0" smtClean="0"/>
              <a:t>4. Nature of question</a:t>
            </a:r>
          </a:p>
          <a:p>
            <a:pPr lvl="1"/>
            <a:r>
              <a:rPr lang="en-US" dirty="0" smtClean="0"/>
              <a:t>More fact than law (+)</a:t>
            </a:r>
          </a:p>
          <a:p>
            <a:r>
              <a:rPr lang="en-US" dirty="0" err="1" smtClean="0"/>
              <a:t>Goldilocksian</a:t>
            </a:r>
            <a:r>
              <a:rPr lang="en-US" dirty="0" smtClean="0"/>
              <a:t> middle: not correctness, not patent unreasonableness—reasonableness </a:t>
            </a:r>
            <a:r>
              <a:rPr lang="en-US" dirty="0" err="1" smtClean="0"/>
              <a:t>simpliciter</a:t>
            </a:r>
            <a:r>
              <a:rPr lang="en-US" dirty="0" smtClean="0"/>
              <a:t>	(+)</a:t>
            </a:r>
          </a:p>
          <a:p>
            <a:pPr lvl="1"/>
            <a:r>
              <a:rPr lang="en-US" dirty="0" smtClean="0"/>
              <a:t>What now (after </a:t>
            </a:r>
            <a:r>
              <a:rPr lang="en-US" i="1" dirty="0" smtClean="0"/>
              <a:t>Dunsmuir</a:t>
            </a:r>
            <a:r>
              <a:rPr lang="en-US" dirty="0" smtClean="0"/>
              <a:t>) that Golden middle option is gone?</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83970"/>
          </a:xfrm>
        </p:spPr>
        <p:txBody>
          <a:bodyPr>
            <a:noAutofit/>
          </a:bodyPr>
          <a:lstStyle/>
          <a:p>
            <a:r>
              <a:rPr lang="en-US" sz="3200" dirty="0" smtClean="0"/>
              <a:t>The Standard Applied	</a:t>
            </a:r>
            <a:endParaRPr lang="en-US" sz="3200" dirty="0"/>
          </a:p>
        </p:txBody>
      </p:sp>
      <p:sp>
        <p:nvSpPr>
          <p:cNvPr id="3" name="Content Placeholder 2"/>
          <p:cNvSpPr>
            <a:spLocks noGrp="1"/>
          </p:cNvSpPr>
          <p:nvPr>
            <p:ph idx="1"/>
          </p:nvPr>
        </p:nvSpPr>
        <p:spPr>
          <a:xfrm>
            <a:off x="0" y="583971"/>
            <a:ext cx="9144000" cy="6274030"/>
          </a:xfrm>
        </p:spPr>
        <p:txBody>
          <a:bodyPr>
            <a:normAutofit fontScale="70000" lnSpcReduction="20000"/>
          </a:bodyPr>
          <a:lstStyle/>
          <a:p>
            <a:r>
              <a:rPr lang="en-US" dirty="0" smtClean="0"/>
              <a:t>Is decision supported by reasons that can stand up to “somewhat probing examination”?</a:t>
            </a:r>
          </a:p>
          <a:p>
            <a:pPr lvl="1"/>
            <a:r>
              <a:rPr lang="en-US" i="1" dirty="0" smtClean="0"/>
              <a:t>What </a:t>
            </a:r>
            <a:r>
              <a:rPr lang="en-US" dirty="0" smtClean="0"/>
              <a:t>reasons? Field notes? </a:t>
            </a:r>
          </a:p>
          <a:p>
            <a:pPr lvl="1"/>
            <a:r>
              <a:rPr lang="en-US" dirty="0" smtClean="0"/>
              <a:t>In fact? Or in theory?</a:t>
            </a:r>
          </a:p>
          <a:p>
            <a:pPr lvl="2"/>
            <a:r>
              <a:rPr lang="en-US" dirty="0" err="1" smtClean="0"/>
              <a:t>Dyzenhaus</a:t>
            </a:r>
            <a:r>
              <a:rPr lang="en-US" dirty="0" smtClean="0"/>
              <a:t>: R-E-S-P-E-C-T: “respectful attention to the reasons offered or </a:t>
            </a:r>
            <a:r>
              <a:rPr lang="en-US" dirty="0" smtClean="0">
                <a:solidFill>
                  <a:srgbClr val="FF0000"/>
                </a:solidFill>
              </a:rPr>
              <a:t>which could be offered</a:t>
            </a:r>
            <a:r>
              <a:rPr lang="en-US" dirty="0" smtClean="0"/>
              <a:t>”</a:t>
            </a:r>
          </a:p>
          <a:p>
            <a:r>
              <a:rPr lang="en-US" dirty="0" smtClean="0"/>
              <a:t>No:</a:t>
            </a:r>
          </a:p>
          <a:p>
            <a:pPr lvl="1"/>
            <a:r>
              <a:rPr lang="en-US" dirty="0" smtClean="0"/>
              <a:t>“inconsistent with the values underlying the grant of discretion”</a:t>
            </a:r>
          </a:p>
          <a:p>
            <a:pPr lvl="2"/>
            <a:r>
              <a:rPr lang="en-US" sz="2857" dirty="0" smtClean="0"/>
              <a:t>R-E-S-P-E-C-T: decide “in a manner respectful of H&amp;C considerations”</a:t>
            </a:r>
          </a:p>
          <a:p>
            <a:pPr lvl="3"/>
            <a:r>
              <a:rPr lang="en-US" sz="2857" dirty="0" smtClean="0"/>
              <a:t>“Children’s rights, and attention to their interest, are central H&amp;C </a:t>
            </a:r>
            <a:r>
              <a:rPr lang="en-US" sz="2857" dirty="0" smtClean="0">
                <a:solidFill>
                  <a:srgbClr val="FF0000"/>
                </a:solidFill>
              </a:rPr>
              <a:t>values in Canadian society</a:t>
            </a:r>
            <a:r>
              <a:rPr lang="en-US" sz="2857" dirty="0" smtClean="0"/>
              <a:t>”</a:t>
            </a:r>
          </a:p>
          <a:p>
            <a:pPr lvl="2"/>
            <a:r>
              <a:rPr lang="en-US" sz="2857" dirty="0" smtClean="0"/>
              <a:t>Evidence</a:t>
            </a:r>
          </a:p>
          <a:p>
            <a:pPr lvl="3"/>
            <a:r>
              <a:rPr lang="en-US" sz="2857" dirty="0" smtClean="0"/>
              <a:t>Act </a:t>
            </a:r>
          </a:p>
          <a:p>
            <a:pPr lvl="4"/>
            <a:r>
              <a:rPr lang="en-US" sz="2857" dirty="0" smtClean="0"/>
              <a:t>“facilitate reunion”</a:t>
            </a:r>
          </a:p>
          <a:p>
            <a:pPr lvl="3"/>
            <a:r>
              <a:rPr lang="en-US" sz="2857" dirty="0" smtClean="0"/>
              <a:t>International Law</a:t>
            </a:r>
          </a:p>
          <a:p>
            <a:pPr lvl="4"/>
            <a:r>
              <a:rPr lang="en-US" sz="2857" dirty="0" smtClean="0"/>
              <a:t>Human rights values “inform the contextual approach to stat </a:t>
            </a:r>
            <a:r>
              <a:rPr lang="en-US" sz="2857" dirty="0" err="1" smtClean="0"/>
              <a:t>int</a:t>
            </a:r>
            <a:r>
              <a:rPr lang="en-US" sz="2857" dirty="0" smtClean="0"/>
              <a:t>”</a:t>
            </a:r>
          </a:p>
          <a:p>
            <a:pPr lvl="3"/>
            <a:r>
              <a:rPr lang="en-US" sz="2857" dirty="0" smtClean="0"/>
              <a:t>Ministerial Guidelines</a:t>
            </a:r>
          </a:p>
          <a:p>
            <a:pPr lvl="4"/>
            <a:r>
              <a:rPr lang="en-US" sz="2857" dirty="0" smtClean="0"/>
              <a:t>Hypothetical reasonable person</a:t>
            </a:r>
          </a:p>
          <a:p>
            <a:pPr lvl="1"/>
            <a:r>
              <a:rPr lang="en-US" dirty="0" smtClean="0"/>
              <a:t>Reasons do not indicate the decision “was made in a manner which was </a:t>
            </a:r>
            <a:r>
              <a:rPr lang="en-US" dirty="0" smtClean="0">
                <a:solidFill>
                  <a:srgbClr val="FF0000"/>
                </a:solidFill>
              </a:rPr>
              <a:t>alive, attentive, or [and?] sensitive </a:t>
            </a:r>
            <a:r>
              <a:rPr lang="en-US" dirty="0" smtClean="0"/>
              <a:t>to the interests of Ms. Baker’s children”</a:t>
            </a:r>
            <a:endParaRPr lang="en-US" dirty="0"/>
          </a:p>
        </p:txBody>
      </p:sp>
      <p:pic>
        <p:nvPicPr>
          <p:cNvPr id="5" name="Picture 4" descr="Immigration Officer.jpg"/>
          <p:cNvPicPr>
            <a:picLocks noChangeAspect="1"/>
          </p:cNvPicPr>
          <p:nvPr/>
        </p:nvPicPr>
        <p:blipFill>
          <a:blip r:embed="rId2"/>
          <a:stretch>
            <a:fillRect/>
          </a:stretch>
        </p:blipFill>
        <p:spPr>
          <a:xfrm>
            <a:off x="6829291" y="3649658"/>
            <a:ext cx="1587500" cy="1193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1948"/>
          </a:xfrm>
        </p:spPr>
        <p:txBody>
          <a:bodyPr>
            <a:noAutofit/>
          </a:bodyPr>
          <a:lstStyle/>
          <a:p>
            <a:r>
              <a:rPr lang="en-US" sz="2800" dirty="0" smtClean="0"/>
              <a:t>Shell </a:t>
            </a:r>
            <a:r>
              <a:rPr lang="en-US" sz="2800" dirty="0" err="1" smtClean="0"/>
              <a:t>v</a:t>
            </a:r>
            <a:r>
              <a:rPr lang="en-US" sz="2800" dirty="0" smtClean="0"/>
              <a:t>. Vancouver (SCC ’94):</a:t>
            </a:r>
            <a:br>
              <a:rPr lang="en-US" sz="2800" dirty="0" smtClean="0"/>
            </a:br>
            <a:r>
              <a:rPr lang="en-US" sz="2800" dirty="0" smtClean="0"/>
              <a:t>Municipalities/City Councils</a:t>
            </a:r>
            <a:endParaRPr lang="en-US" sz="2800" dirty="0"/>
          </a:p>
        </p:txBody>
      </p:sp>
      <p:sp>
        <p:nvSpPr>
          <p:cNvPr id="3" name="Content Placeholder 2"/>
          <p:cNvSpPr>
            <a:spLocks noGrp="1"/>
          </p:cNvSpPr>
          <p:nvPr>
            <p:ph idx="1"/>
          </p:nvPr>
        </p:nvSpPr>
        <p:spPr>
          <a:xfrm>
            <a:off x="0" y="1240938"/>
            <a:ext cx="9144000" cy="5617062"/>
          </a:xfrm>
        </p:spPr>
        <p:txBody>
          <a:bodyPr>
            <a:normAutofit fontScale="70000" lnSpcReduction="20000"/>
          </a:bodyPr>
          <a:lstStyle/>
          <a:p>
            <a:r>
              <a:rPr lang="en-US" dirty="0" smtClean="0"/>
              <a:t>Vancouver City Council (6-5), having “measured the moral</a:t>
            </a:r>
          </a:p>
          <a:p>
            <a:pPr>
              <a:buNone/>
            </a:pPr>
            <a:r>
              <a:rPr lang="en-US" dirty="0" smtClean="0"/>
              <a:t> 	character of its business relations,” resolves to</a:t>
            </a:r>
          </a:p>
          <a:p>
            <a:pPr lvl="1"/>
            <a:r>
              <a:rPr lang="en-US" dirty="0" smtClean="0"/>
              <a:t>“not do business” with Shell and</a:t>
            </a:r>
          </a:p>
          <a:p>
            <a:pPr lvl="1"/>
            <a:r>
              <a:rPr lang="en-US" dirty="0" smtClean="0"/>
              <a:t>declare Vancouver “Shell free” until Shell stops doing business with Apartheid South Africa</a:t>
            </a:r>
          </a:p>
          <a:p>
            <a:r>
              <a:rPr lang="en-US" dirty="0" smtClean="0"/>
              <a:t>Vancouver Charter</a:t>
            </a:r>
          </a:p>
          <a:p>
            <a:pPr lvl="1">
              <a:buNone/>
            </a:pPr>
            <a:r>
              <a:rPr lang="en-US" dirty="0" smtClean="0"/>
              <a:t>148. A by-law or resolution duly passed by the Council in </a:t>
            </a:r>
            <a:r>
              <a:rPr lang="en-US" dirty="0" smtClean="0">
                <a:solidFill>
                  <a:srgbClr val="FF0000"/>
                </a:solidFill>
              </a:rPr>
              <a:t>the exercise of its powers</a:t>
            </a:r>
            <a:r>
              <a:rPr lang="en-US" dirty="0" smtClean="0"/>
              <a:t>, and in </a:t>
            </a:r>
            <a:r>
              <a:rPr lang="en-US" dirty="0" smtClean="0">
                <a:solidFill>
                  <a:srgbClr val="FF0000"/>
                </a:solidFill>
              </a:rPr>
              <a:t>good faith</a:t>
            </a:r>
            <a:r>
              <a:rPr lang="en-US" dirty="0" smtClean="0"/>
              <a:t>, shall not be open to question in any Court, or be quashed, set aside, or declared invalid, either wholly or partly, on account of the </a:t>
            </a:r>
            <a:r>
              <a:rPr lang="en-US" dirty="0" smtClean="0">
                <a:solidFill>
                  <a:srgbClr val="FF0000"/>
                </a:solidFill>
              </a:rPr>
              <a:t>unreasonableness </a:t>
            </a:r>
            <a:r>
              <a:rPr lang="en-US" dirty="0" smtClean="0"/>
              <a:t>or supposed unreasonableness of its provisions or any of them.</a:t>
            </a:r>
          </a:p>
          <a:p>
            <a:pPr lvl="1">
              <a:buNone/>
            </a:pPr>
            <a:r>
              <a:rPr lang="en-US" dirty="0" smtClean="0"/>
              <a:t>153. Except as otherwise provided by this or some other Act, the Council shall not have the power to grant to any person any special rights, franchise, privilege, immunity, or exception beyond such as all others in the like case are entitled to, unless the granting of the same has been authorized by a by-law requiring the </a:t>
            </a:r>
            <a:r>
              <a:rPr lang="en-US" dirty="0" smtClean="0">
                <a:solidFill>
                  <a:srgbClr val="FF0000"/>
                </a:solidFill>
              </a:rPr>
              <a:t>assent of the electors</a:t>
            </a:r>
            <a:r>
              <a:rPr lang="en-US" dirty="0" smtClean="0"/>
              <a:t>.</a:t>
            </a:r>
            <a:endParaRPr lang="en-US" sz="4400" dirty="0" smtClean="0"/>
          </a:p>
          <a:p>
            <a:pPr lvl="1">
              <a:buNone/>
            </a:pPr>
            <a:r>
              <a:rPr lang="en-US" dirty="0" smtClean="0"/>
              <a:t>189. The Council </a:t>
            </a:r>
            <a:r>
              <a:rPr lang="en-US" dirty="0" smtClean="0">
                <a:solidFill>
                  <a:srgbClr val="FF0000"/>
                </a:solidFill>
              </a:rPr>
              <a:t>may </a:t>
            </a:r>
            <a:r>
              <a:rPr lang="en-US" dirty="0" smtClean="0"/>
              <a:t>provide for the </a:t>
            </a:r>
            <a:r>
              <a:rPr lang="en-US" dirty="0" smtClean="0">
                <a:solidFill>
                  <a:srgbClr val="FF0000"/>
                </a:solidFill>
              </a:rPr>
              <a:t>good rule and government </a:t>
            </a:r>
            <a:r>
              <a:rPr lang="en-US" dirty="0" smtClean="0"/>
              <a:t>of the city.  </a:t>
            </a:r>
          </a:p>
          <a:p>
            <a:pPr lvl="1">
              <a:buNone/>
            </a:pPr>
            <a:r>
              <a:rPr lang="en-US" dirty="0" smtClean="0"/>
              <a:t>199. The Council, in addition to the powers specifically allotted to it, shall have </a:t>
            </a:r>
            <a:r>
              <a:rPr lang="en-US" dirty="0" smtClean="0">
                <a:solidFill>
                  <a:srgbClr val="FF0000"/>
                </a:solidFill>
              </a:rPr>
              <a:t>power to do all such things as are incidental or conducive to the exercise of the allotted powers</a:t>
            </a:r>
            <a:r>
              <a:rPr lang="en-US" dirty="0" smtClean="0"/>
              <a:t>.</a:t>
            </a:r>
          </a:p>
        </p:txBody>
      </p:sp>
      <p:pic>
        <p:nvPicPr>
          <p:cNvPr id="4" name="Picture 3" descr="shell boycott.jpeg"/>
          <p:cNvPicPr>
            <a:picLocks noChangeAspect="1"/>
          </p:cNvPicPr>
          <p:nvPr/>
        </p:nvPicPr>
        <p:blipFill>
          <a:blip r:embed="rId2"/>
          <a:stretch>
            <a:fillRect/>
          </a:stretch>
        </p:blipFill>
        <p:spPr>
          <a:xfrm>
            <a:off x="7415929" y="0"/>
            <a:ext cx="1728072" cy="19708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13169"/>
          </a:xfrm>
        </p:spPr>
        <p:txBody>
          <a:bodyPr>
            <a:normAutofit fontScale="90000"/>
          </a:bodyPr>
          <a:lstStyle/>
          <a:p>
            <a:r>
              <a:rPr lang="en-US" dirty="0" smtClean="0"/>
              <a:t>Suresh ‘02</a:t>
            </a:r>
            <a:endParaRPr lang="en-US" dirty="0"/>
          </a:p>
        </p:txBody>
      </p:sp>
      <p:sp>
        <p:nvSpPr>
          <p:cNvPr id="3" name="Content Placeholder 2"/>
          <p:cNvSpPr>
            <a:spLocks noGrp="1"/>
          </p:cNvSpPr>
          <p:nvPr>
            <p:ph idx="1"/>
          </p:nvPr>
        </p:nvSpPr>
        <p:spPr>
          <a:xfrm>
            <a:off x="0" y="861356"/>
            <a:ext cx="9144000" cy="5996644"/>
          </a:xfrm>
        </p:spPr>
        <p:txBody>
          <a:bodyPr>
            <a:normAutofit fontScale="77500" lnSpcReduction="20000"/>
          </a:bodyPr>
          <a:lstStyle/>
          <a:p>
            <a:r>
              <a:rPr lang="en-US" dirty="0" smtClean="0"/>
              <a:t>Suresh: Convention refugee (Sri Lanka)</a:t>
            </a:r>
          </a:p>
          <a:p>
            <a:pPr lvl="1"/>
            <a:r>
              <a:rPr lang="en-US" dirty="0" smtClean="0"/>
              <a:t>generally, can’t be returned “to a country where the person’s life or freedom would be threatened for reasons of race, religion, nationality, membership in a particular social group or political opinion (53(1) Immigration Act)</a:t>
            </a:r>
          </a:p>
          <a:p>
            <a:r>
              <a:rPr lang="en-US" dirty="0" smtClean="0"/>
              <a:t>Deport on security grounds</a:t>
            </a:r>
          </a:p>
          <a:p>
            <a:pPr lvl="1"/>
            <a:r>
              <a:rPr lang="en-US" dirty="0" smtClean="0"/>
              <a:t>40.1 security certificate: inadmissible on security grounds; arrested</a:t>
            </a:r>
          </a:p>
          <a:p>
            <a:pPr lvl="2"/>
            <a:r>
              <a:rPr lang="en-US" dirty="0" smtClean="0"/>
              <a:t>Terrorism (Tamil Tigers)</a:t>
            </a:r>
          </a:p>
          <a:p>
            <a:pPr lvl="1"/>
            <a:r>
              <a:rPr lang="en-US" dirty="0" smtClean="0"/>
              <a:t>Fed Ct: 50-day hearing (certificate upheld)</a:t>
            </a:r>
          </a:p>
          <a:p>
            <a:pPr lvl="1"/>
            <a:r>
              <a:rPr lang="en-US" dirty="0" smtClean="0"/>
              <a:t>Deportation hearing</a:t>
            </a:r>
          </a:p>
          <a:p>
            <a:pPr lvl="2"/>
            <a:r>
              <a:rPr lang="en-US" dirty="0" smtClean="0"/>
              <a:t>Membership in terrorist </a:t>
            </a:r>
            <a:r>
              <a:rPr lang="en-US" dirty="0" err="1" smtClean="0"/>
              <a:t>organizastion</a:t>
            </a:r>
            <a:endParaRPr lang="en-US" dirty="0" smtClean="0"/>
          </a:p>
          <a:p>
            <a:pPr lvl="1"/>
            <a:r>
              <a:rPr lang="en-US" dirty="0" smtClean="0"/>
              <a:t>Minister: intent to declare Suresh danger to the security of Canada under 53(1)(b) (permitting deportation of refugee despite threat to life or freedom); Suresh submits written arguments and evidence (of torture)</a:t>
            </a:r>
          </a:p>
          <a:p>
            <a:pPr lvl="1"/>
            <a:r>
              <a:rPr lang="en-US" dirty="0" smtClean="0"/>
              <a:t>Immigration officer (Gautier) recommends declaration (insufficient H&amp;C considerations); Minister issues declaration and order deportation</a:t>
            </a:r>
          </a:p>
          <a:p>
            <a:pPr lvl="2"/>
            <a:r>
              <a:rPr lang="en-US" dirty="0" smtClean="0"/>
              <a:t>No copy of Gautier’s memo; no opportunity to respond orally or in writing; no reason given, nor required</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25573"/>
          </a:xfrm>
        </p:spPr>
        <p:txBody>
          <a:bodyPr>
            <a:normAutofit/>
          </a:bodyPr>
          <a:lstStyle/>
          <a:p>
            <a:r>
              <a:rPr lang="en-US" sz="2800" i="1" dirty="0" smtClean="0"/>
              <a:t>Immigration Act</a:t>
            </a:r>
            <a:r>
              <a:rPr lang="en-US" sz="2800" dirty="0" smtClean="0"/>
              <a:t>, R.S.C. 1985, </a:t>
            </a:r>
            <a:r>
              <a:rPr lang="en-US" sz="2800" dirty="0" err="1" smtClean="0"/>
              <a:t>c</a:t>
            </a:r>
            <a:r>
              <a:rPr lang="en-US" sz="2800" dirty="0" smtClean="0"/>
              <a:t>. I-2 </a:t>
            </a:r>
          </a:p>
        </p:txBody>
      </p:sp>
      <p:sp>
        <p:nvSpPr>
          <p:cNvPr id="3" name="Content Placeholder 2"/>
          <p:cNvSpPr>
            <a:spLocks noGrp="1"/>
          </p:cNvSpPr>
          <p:nvPr>
            <p:ph idx="1"/>
          </p:nvPr>
        </p:nvSpPr>
        <p:spPr>
          <a:xfrm>
            <a:off x="0" y="525573"/>
            <a:ext cx="9144000" cy="6332427"/>
          </a:xfrm>
        </p:spPr>
        <p:txBody>
          <a:bodyPr>
            <a:noAutofit/>
          </a:bodyPr>
          <a:lstStyle/>
          <a:p>
            <a:pPr>
              <a:buNone/>
            </a:pPr>
            <a:r>
              <a:rPr lang="en-US" sz="1900" dirty="0" smtClean="0"/>
              <a:t>19.(1) No person shall be granted admission who is a member of any of the following classes:</a:t>
            </a:r>
          </a:p>
          <a:p>
            <a:pPr>
              <a:buNone/>
            </a:pPr>
            <a:r>
              <a:rPr lang="en-US" sz="1900" dirty="0" smtClean="0"/>
              <a:t>(</a:t>
            </a:r>
            <a:r>
              <a:rPr lang="en-US" sz="1900" dirty="0" err="1" smtClean="0"/>
              <a:t>e</a:t>
            </a:r>
            <a:r>
              <a:rPr lang="en-US" sz="1900" dirty="0" smtClean="0"/>
              <a:t>) persons who there are </a:t>
            </a:r>
            <a:r>
              <a:rPr lang="en-US" sz="1900" dirty="0" smtClean="0">
                <a:solidFill>
                  <a:srgbClr val="FF0000"/>
                </a:solidFill>
              </a:rPr>
              <a:t>reasonable grounds </a:t>
            </a:r>
            <a:r>
              <a:rPr lang="en-US" sz="1900" dirty="0" smtClean="0"/>
              <a:t>to believe</a:t>
            </a:r>
          </a:p>
          <a:p>
            <a:pPr>
              <a:buNone/>
            </a:pPr>
            <a:r>
              <a:rPr lang="en-US" sz="1900" dirty="0" smtClean="0"/>
              <a:t>      (iv) are members of an organization that there are </a:t>
            </a:r>
            <a:r>
              <a:rPr lang="en-US" sz="1900" dirty="0" smtClean="0">
                <a:solidFill>
                  <a:srgbClr val="FF0000"/>
                </a:solidFill>
              </a:rPr>
              <a:t>reasonable grounds </a:t>
            </a:r>
            <a:r>
              <a:rPr lang="en-US" sz="1900" dirty="0" smtClean="0"/>
              <a:t>to believe will</a:t>
            </a:r>
          </a:p>
          <a:p>
            <a:pPr>
              <a:buNone/>
            </a:pPr>
            <a:r>
              <a:rPr lang="en-US" sz="1900" dirty="0" smtClean="0"/>
              <a:t>           (C) engage in terrorism;</a:t>
            </a:r>
          </a:p>
          <a:p>
            <a:pPr>
              <a:buNone/>
            </a:pPr>
            <a:r>
              <a:rPr lang="en-US" sz="1900" dirty="0" smtClean="0"/>
              <a:t>(</a:t>
            </a:r>
            <a:r>
              <a:rPr lang="en-US" sz="1900" dirty="0" err="1" smtClean="0"/>
              <a:t>f</a:t>
            </a:r>
            <a:r>
              <a:rPr lang="en-US" sz="1900" dirty="0" smtClean="0"/>
              <a:t>) persons who there are </a:t>
            </a:r>
            <a:r>
              <a:rPr lang="en-US" sz="1900" dirty="0" smtClean="0">
                <a:solidFill>
                  <a:srgbClr val="FF0000"/>
                </a:solidFill>
              </a:rPr>
              <a:t>reasonable grounds </a:t>
            </a:r>
            <a:r>
              <a:rPr lang="en-US" sz="1900" dirty="0" smtClean="0"/>
              <a:t>to believe</a:t>
            </a:r>
          </a:p>
          <a:p>
            <a:pPr>
              <a:buNone/>
            </a:pPr>
            <a:r>
              <a:rPr lang="en-US" sz="1900" dirty="0" smtClean="0"/>
              <a:t>      (ii) have engaged in terrorism, or</a:t>
            </a:r>
          </a:p>
          <a:p>
            <a:pPr>
              <a:buNone/>
            </a:pPr>
            <a:r>
              <a:rPr lang="en-US" sz="1900" dirty="0" smtClean="0"/>
              <a:t>      (iii) are or were members of an organization that there are </a:t>
            </a:r>
            <a:r>
              <a:rPr lang="en-US" sz="1900" dirty="0" smtClean="0">
                <a:solidFill>
                  <a:srgbClr val="FF0000"/>
                </a:solidFill>
              </a:rPr>
              <a:t>reasonable grounds </a:t>
            </a:r>
            <a:r>
              <a:rPr lang="en-US" sz="1900" dirty="0" smtClean="0"/>
              <a:t>to believe is or was engaged in </a:t>
            </a:r>
          </a:p>
          <a:p>
            <a:pPr>
              <a:buNone/>
            </a:pPr>
            <a:r>
              <a:rPr lang="en-US" sz="1900" dirty="0" smtClean="0"/>
              <a:t>           (B) terrorism,</a:t>
            </a:r>
          </a:p>
          <a:p>
            <a:pPr>
              <a:buNone/>
            </a:pPr>
            <a:r>
              <a:rPr lang="en-US" sz="1900" dirty="0" smtClean="0"/>
              <a:t>except persons who have satisfied the Minister that their admission would not be detrimental to the national interest;</a:t>
            </a:r>
          </a:p>
          <a:p>
            <a:pPr>
              <a:buNone/>
            </a:pPr>
            <a:r>
              <a:rPr lang="en-US" sz="1900" dirty="0" smtClean="0"/>
              <a:t> 53.(1) [</a:t>
            </a:r>
            <a:r>
              <a:rPr lang="en-US" sz="1900" dirty="0" err="1" smtClean="0"/>
              <a:t>N]person</a:t>
            </a:r>
            <a:r>
              <a:rPr lang="en-US" sz="1900" dirty="0" smtClean="0"/>
              <a:t> who is determined under this Act or the regulations to be a Convention refugee … shall be removed from Canada to a country where the person's life or freedom would be threatened for reasons of race, religion, nationality, membership in a particular social group or political opinion unless</a:t>
            </a:r>
          </a:p>
          <a:p>
            <a:pPr>
              <a:buNone/>
            </a:pPr>
            <a:r>
              <a:rPr lang="en-US" sz="1900" dirty="0" smtClean="0"/>
              <a:t>(</a:t>
            </a:r>
            <a:r>
              <a:rPr lang="en-US" sz="1900" dirty="0" err="1" smtClean="0"/>
              <a:t>b</a:t>
            </a:r>
            <a:r>
              <a:rPr lang="en-US" sz="1900" dirty="0" smtClean="0"/>
              <a:t>) the person is a member of an inadmissible class described in paragraph 19(1)(e), (</a:t>
            </a:r>
            <a:r>
              <a:rPr lang="en-US" sz="1900" dirty="0" err="1" smtClean="0"/>
              <a:t>f</a:t>
            </a:r>
            <a:r>
              <a:rPr lang="en-US" sz="1900" dirty="0" smtClean="0"/>
              <a:t>), … and the Minister is of the opinion that the person constitutes a </a:t>
            </a:r>
            <a:r>
              <a:rPr lang="en-US" sz="1900" dirty="0" smtClean="0">
                <a:solidFill>
                  <a:srgbClr val="FF0000"/>
                </a:solidFill>
              </a:rPr>
              <a:t>danger to the security of Canada</a:t>
            </a:r>
            <a:r>
              <a:rPr lang="en-US" sz="1900" dirty="0"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656966"/>
          </a:xfrm>
        </p:spPr>
        <p:txBody>
          <a:bodyPr>
            <a:normAutofit fontScale="90000"/>
          </a:bodyPr>
          <a:lstStyle/>
          <a:p>
            <a:r>
              <a:rPr lang="en-US" dirty="0" smtClean="0"/>
              <a:t>Issues (admin only, if you please!)</a:t>
            </a:r>
            <a:endParaRPr lang="en-US" dirty="0"/>
          </a:p>
        </p:txBody>
      </p:sp>
      <p:sp>
        <p:nvSpPr>
          <p:cNvPr id="3" name="Content Placeholder 2"/>
          <p:cNvSpPr>
            <a:spLocks noGrp="1"/>
          </p:cNvSpPr>
          <p:nvPr>
            <p:ph idx="1"/>
          </p:nvPr>
        </p:nvSpPr>
        <p:spPr>
          <a:xfrm>
            <a:off x="-1" y="890555"/>
            <a:ext cx="9144001" cy="5967445"/>
          </a:xfrm>
        </p:spPr>
        <p:txBody>
          <a:bodyPr/>
          <a:lstStyle/>
          <a:p>
            <a:r>
              <a:rPr lang="en-US" dirty="0" smtClean="0"/>
              <a:t>Substance</a:t>
            </a:r>
          </a:p>
          <a:p>
            <a:pPr lvl="1"/>
            <a:r>
              <a:rPr lang="en-US" dirty="0" smtClean="0"/>
              <a:t>Standard of review</a:t>
            </a:r>
          </a:p>
          <a:p>
            <a:pPr lvl="2"/>
            <a:r>
              <a:rPr lang="en-US" dirty="0" smtClean="0"/>
              <a:t>(2) Suresh's presence in Canada constitutes a danger to national security </a:t>
            </a:r>
          </a:p>
          <a:p>
            <a:pPr lvl="2"/>
            <a:r>
              <a:rPr lang="en-US" dirty="0" smtClean="0"/>
              <a:t>(3) Suresh does not face a substantial risk of torture upon return to Sri Lanka</a:t>
            </a:r>
          </a:p>
          <a:p>
            <a:pPr lvl="3"/>
            <a:r>
              <a:rPr lang="en-US" dirty="0" smtClean="0"/>
              <a:t>Dictum: “assist courts in future ministerial review”</a:t>
            </a:r>
          </a:p>
          <a:p>
            <a:r>
              <a:rPr lang="en-US" dirty="0" smtClean="0"/>
              <a:t>Procedure</a:t>
            </a:r>
          </a:p>
          <a:p>
            <a:pPr lvl="1"/>
            <a:r>
              <a:rPr lang="en-US" dirty="0" smtClean="0"/>
              <a:t>Procedural fairness/natural justice</a:t>
            </a:r>
          </a:p>
          <a:p>
            <a:pPr lvl="2"/>
            <a:r>
              <a:rPr lang="en-US" dirty="0" smtClean="0"/>
              <a:t>Admin/con law (</a:t>
            </a:r>
            <a:r>
              <a:rPr lang="en-US" dirty="0" err="1" smtClean="0"/>
              <a:t>Escherian</a:t>
            </a:r>
            <a:r>
              <a:rPr lang="en-US" dirty="0" smtClean="0"/>
              <a:t> dialectic…)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25573"/>
          </a:xfrm>
        </p:spPr>
        <p:txBody>
          <a:bodyPr>
            <a:normAutofit/>
          </a:bodyPr>
          <a:lstStyle/>
          <a:p>
            <a:r>
              <a:rPr lang="en-US" sz="2800" dirty="0" smtClean="0"/>
              <a:t>Standard of Review</a:t>
            </a:r>
            <a:endParaRPr lang="en-US" sz="2800" dirty="0"/>
          </a:p>
        </p:txBody>
      </p:sp>
      <p:sp>
        <p:nvSpPr>
          <p:cNvPr id="3" name="Content Placeholder 2"/>
          <p:cNvSpPr>
            <a:spLocks noGrp="1"/>
          </p:cNvSpPr>
          <p:nvPr>
            <p:ph idx="1"/>
          </p:nvPr>
        </p:nvSpPr>
        <p:spPr>
          <a:xfrm>
            <a:off x="0" y="525573"/>
            <a:ext cx="9143999" cy="6332427"/>
          </a:xfrm>
        </p:spPr>
        <p:txBody>
          <a:bodyPr>
            <a:normAutofit fontScale="85000" lnSpcReduction="20000"/>
          </a:bodyPr>
          <a:lstStyle/>
          <a:p>
            <a:r>
              <a:rPr lang="en-US" dirty="0" smtClean="0"/>
              <a:t>Factual determination</a:t>
            </a:r>
          </a:p>
          <a:p>
            <a:pPr lvl="1"/>
            <a:r>
              <a:rPr lang="en-US" dirty="0" smtClean="0"/>
              <a:t>1. Danger? 2. Torture?</a:t>
            </a:r>
          </a:p>
          <a:p>
            <a:pPr lvl="2"/>
            <a:r>
              <a:rPr lang="en-US" dirty="0" smtClean="0"/>
              <a:t>If yes to 2., then constitutional question whether deportation would “shock the Canadian conscience”… [which it would, EXCEPT maybe not]</a:t>
            </a:r>
          </a:p>
          <a:p>
            <a:r>
              <a:rPr lang="en-US" dirty="0" smtClean="0"/>
              <a:t>(</a:t>
            </a:r>
            <a:r>
              <a:rPr lang="en-US" i="1" dirty="0" err="1" smtClean="0"/>
              <a:t>Pushpanathan</a:t>
            </a:r>
            <a:r>
              <a:rPr lang="en-US" dirty="0" smtClean="0"/>
              <a:t>) “test” re: standard</a:t>
            </a:r>
          </a:p>
          <a:p>
            <a:pPr lvl="1"/>
            <a:r>
              <a:rPr lang="en-US" dirty="0" smtClean="0"/>
              <a:t>1. privative clause	(=?)</a:t>
            </a:r>
          </a:p>
          <a:p>
            <a:pPr lvl="2"/>
            <a:r>
              <a:rPr lang="en-US" dirty="0" smtClean="0"/>
              <a:t>No private clause, but only limited appeal (by leave) (same § as </a:t>
            </a:r>
            <a:r>
              <a:rPr lang="en-US" i="1" dirty="0" smtClean="0"/>
              <a:t>Baker</a:t>
            </a:r>
            <a:r>
              <a:rPr lang="en-US" dirty="0" smtClean="0"/>
              <a:t>)</a:t>
            </a:r>
          </a:p>
          <a:p>
            <a:pPr lvl="1"/>
            <a:r>
              <a:rPr lang="en-US" dirty="0" smtClean="0"/>
              <a:t>2. expertise		(+)</a:t>
            </a:r>
          </a:p>
          <a:p>
            <a:pPr lvl="2"/>
            <a:r>
              <a:rPr lang="en-US" dirty="0" smtClean="0"/>
              <a:t>Yes, Minister</a:t>
            </a:r>
          </a:p>
          <a:p>
            <a:pPr lvl="3"/>
            <a:r>
              <a:rPr lang="en-US" dirty="0" smtClean="0"/>
              <a:t>Special information and expertise…</a:t>
            </a:r>
          </a:p>
          <a:p>
            <a:pPr lvl="1"/>
            <a:r>
              <a:rPr lang="en-US" dirty="0" smtClean="0"/>
              <a:t>3. purpose of legislation 	(+)</a:t>
            </a:r>
          </a:p>
          <a:p>
            <a:pPr lvl="2"/>
            <a:r>
              <a:rPr lang="en-US" dirty="0" smtClean="0"/>
              <a:t>Balance interests (danger to Canada, to individual)</a:t>
            </a:r>
          </a:p>
          <a:p>
            <a:pPr lvl="1"/>
            <a:r>
              <a:rPr lang="en-US" dirty="0" smtClean="0"/>
              <a:t>4. nature of the question	(+)</a:t>
            </a:r>
          </a:p>
          <a:p>
            <a:pPr lvl="2"/>
            <a:r>
              <a:rPr lang="en-US" dirty="0" smtClean="0"/>
              <a:t>Fact-based/contextual</a:t>
            </a:r>
          </a:p>
          <a:p>
            <a:r>
              <a:rPr lang="en-US" dirty="0" smtClean="0"/>
              <a:t>Therefore: </a:t>
            </a:r>
            <a:r>
              <a:rPr lang="en-US" i="1" dirty="0" smtClean="0"/>
              <a:t>patent </a:t>
            </a:r>
            <a:r>
              <a:rPr lang="en-US" dirty="0" smtClean="0"/>
              <a:t>unreasonableness	(+++)</a:t>
            </a:r>
          </a:p>
          <a:p>
            <a:pPr lvl="1"/>
            <a:r>
              <a:rPr lang="en-US" dirty="0" smtClean="0"/>
              <a:t>“it follows (!) that the weighing of relevant factors is not the function of a court reviewing the exercise of ministerial discretion”</a:t>
            </a:r>
          </a:p>
          <a:p>
            <a:pPr lvl="1">
              <a:buNone/>
            </a:pPr>
            <a:endParaRPr lang="en-US" dirty="0" smtClean="0"/>
          </a:p>
          <a:p>
            <a:pPr lvl="1">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10974"/>
          </a:xfrm>
        </p:spPr>
        <p:txBody>
          <a:bodyPr>
            <a:noAutofit/>
          </a:bodyPr>
          <a:lstStyle/>
          <a:p>
            <a:r>
              <a:rPr lang="en-US" sz="2800" dirty="0" smtClean="0"/>
              <a:t>What about </a:t>
            </a:r>
            <a:r>
              <a:rPr lang="en-US" sz="2800" i="1" dirty="0" smtClean="0"/>
              <a:t>Baker</a:t>
            </a:r>
            <a:r>
              <a:rPr lang="en-US" sz="2800" dirty="0" smtClean="0"/>
              <a:t>, then?</a:t>
            </a:r>
            <a:endParaRPr lang="en-US" sz="2800" dirty="0"/>
          </a:p>
        </p:txBody>
      </p:sp>
      <p:sp>
        <p:nvSpPr>
          <p:cNvPr id="3" name="Content Placeholder 2"/>
          <p:cNvSpPr>
            <a:spLocks noGrp="1"/>
          </p:cNvSpPr>
          <p:nvPr>
            <p:ph idx="1"/>
          </p:nvPr>
        </p:nvSpPr>
        <p:spPr>
          <a:xfrm>
            <a:off x="0" y="744563"/>
            <a:ext cx="9144000" cy="6113438"/>
          </a:xfrm>
        </p:spPr>
        <p:txBody>
          <a:bodyPr>
            <a:normAutofit fontScale="70000" lnSpcReduction="20000"/>
          </a:bodyPr>
          <a:lstStyle/>
          <a:p>
            <a:r>
              <a:rPr lang="en-US" i="1" dirty="0" smtClean="0"/>
              <a:t>Baker</a:t>
            </a:r>
            <a:r>
              <a:rPr lang="en-US" dirty="0" smtClean="0"/>
              <a:t>: reasonableness </a:t>
            </a:r>
            <a:r>
              <a:rPr lang="en-US" dirty="0" err="1" smtClean="0"/>
              <a:t>simpliciter</a:t>
            </a:r>
            <a:endParaRPr lang="en-US" dirty="0" smtClean="0"/>
          </a:p>
          <a:p>
            <a:pPr lvl="1"/>
            <a:r>
              <a:rPr lang="en-US" dirty="0" smtClean="0"/>
              <a:t>“nuanced approach” to standard of review choice</a:t>
            </a:r>
          </a:p>
          <a:p>
            <a:pPr lvl="1"/>
            <a:r>
              <a:rPr lang="en-US" dirty="0" smtClean="0"/>
              <a:t>“special situations” where less deferential standard is appropriate</a:t>
            </a:r>
          </a:p>
          <a:p>
            <a:pPr lvl="2"/>
            <a:r>
              <a:rPr lang="en-US" dirty="0" smtClean="0"/>
              <a:t>E.g., in </a:t>
            </a:r>
            <a:r>
              <a:rPr lang="en-US" i="1" dirty="0" smtClean="0"/>
              <a:t>Baker</a:t>
            </a:r>
            <a:r>
              <a:rPr lang="en-US" dirty="0" smtClean="0"/>
              <a:t>: </a:t>
            </a:r>
            <a:r>
              <a:rPr lang="en-US" i="1" dirty="0" smtClean="0"/>
              <a:t>“self-imposed</a:t>
            </a:r>
            <a:r>
              <a:rPr lang="en-US" dirty="0" smtClean="0"/>
              <a:t> ministerial guidelines”…</a:t>
            </a:r>
          </a:p>
          <a:p>
            <a:r>
              <a:rPr lang="en-US" i="1" dirty="0" smtClean="0"/>
              <a:t>Baker</a:t>
            </a:r>
            <a:r>
              <a:rPr lang="en-US" dirty="0" smtClean="0"/>
              <a:t>: “weight” of factors</a:t>
            </a:r>
          </a:p>
          <a:p>
            <a:pPr lvl="1"/>
            <a:r>
              <a:rPr lang="en-US" dirty="0" smtClean="0"/>
              <a:t>“It is the Minister who was obliged to give proper weight to the relevant factors and none other.  </a:t>
            </a:r>
            <a:r>
              <a:rPr lang="en-US" i="1" dirty="0" smtClean="0"/>
              <a:t>Baker </a:t>
            </a:r>
            <a:r>
              <a:rPr lang="en-US" dirty="0" smtClean="0"/>
              <a:t>does not authorize courts reviewing decisions </a:t>
            </a:r>
            <a:r>
              <a:rPr lang="en-US" dirty="0" smtClean="0">
                <a:solidFill>
                  <a:srgbClr val="FF0000"/>
                </a:solidFill>
              </a:rPr>
              <a:t>on the discretionary end of the spectrum </a:t>
            </a:r>
            <a:r>
              <a:rPr lang="en-US" dirty="0" smtClean="0"/>
              <a:t>to engage in a new weighing process, but draws on an established line of cases concerning the failure of ministerial delegates to consider and weigh implied limitations and/or patently relevant factors…”</a:t>
            </a:r>
          </a:p>
          <a:p>
            <a:pPr lvl="2"/>
            <a:r>
              <a:rPr lang="en-US" dirty="0" smtClean="0"/>
              <a:t>Really? “alive, attentive, or [and?] sensitive” (whether vs. how to consider children’s interest) </a:t>
            </a:r>
          </a:p>
          <a:p>
            <a:r>
              <a:rPr lang="en-US" dirty="0" smtClean="0"/>
              <a:t>Law vs. (</a:t>
            </a:r>
            <a:r>
              <a:rPr lang="en-US" dirty="0" err="1" smtClean="0"/>
              <a:t>Wo)men</a:t>
            </a:r>
            <a:r>
              <a:rPr lang="en-US" dirty="0" smtClean="0"/>
              <a:t>:</a:t>
            </a:r>
          </a:p>
          <a:p>
            <a:pPr lvl="1"/>
            <a:r>
              <a:rPr lang="en-US" dirty="0" smtClean="0"/>
              <a:t>“If the Minister has considered the appropriate factors in conformity with [legislative/constitutional] constraints, the court must uphold </a:t>
            </a:r>
            <a:r>
              <a:rPr lang="en-US" dirty="0" smtClean="0">
                <a:solidFill>
                  <a:srgbClr val="FF0000"/>
                </a:solidFill>
              </a:rPr>
              <a:t>her </a:t>
            </a:r>
            <a:r>
              <a:rPr lang="en-US" dirty="0" smtClean="0"/>
              <a:t>decision.  </a:t>
            </a:r>
            <a:r>
              <a:rPr lang="en-US" dirty="0" smtClean="0">
                <a:solidFill>
                  <a:srgbClr val="FF0000"/>
                </a:solidFill>
              </a:rPr>
              <a:t>It</a:t>
            </a:r>
            <a:r>
              <a:rPr lang="en-US" dirty="0" smtClean="0"/>
              <a:t> cannot set it aside even if it would have weighed the factors differently.” </a:t>
            </a:r>
          </a:p>
          <a:p>
            <a:r>
              <a:rPr lang="en-US" dirty="0" smtClean="0"/>
              <a:t>More </a:t>
            </a:r>
            <a:r>
              <a:rPr lang="en-US" i="1" dirty="0" smtClean="0"/>
              <a:t>Baker </a:t>
            </a:r>
            <a:r>
              <a:rPr lang="en-US" dirty="0" smtClean="0"/>
              <a:t>damage control 	</a:t>
            </a:r>
          </a:p>
          <a:p>
            <a:pPr lvl="1"/>
            <a:r>
              <a:rPr lang="en-US" dirty="0" smtClean="0"/>
              <a:t>Really, no reweighing, we mean it, really: “The court may NOT reweigh the factors considered by the Minister, but may intervene if the decision is not supported by the evidence or fails to consider the appropriate factors.”</a:t>
            </a:r>
          </a:p>
          <a:p>
            <a:pPr lvl="1">
              <a:buNone/>
            </a:pPr>
            <a:endParaRPr lang="en-US" i="1"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59161"/>
          </a:xfrm>
        </p:spPr>
        <p:txBody>
          <a:bodyPr>
            <a:normAutofit/>
          </a:bodyPr>
          <a:lstStyle/>
          <a:p>
            <a:r>
              <a:rPr lang="en-US" sz="3200" dirty="0" smtClean="0"/>
              <a:t>Procedure	</a:t>
            </a:r>
            <a:endParaRPr lang="en-US" sz="3200" dirty="0"/>
          </a:p>
        </p:txBody>
      </p:sp>
      <p:sp>
        <p:nvSpPr>
          <p:cNvPr id="3" name="Content Placeholder 2"/>
          <p:cNvSpPr>
            <a:spLocks noGrp="1"/>
          </p:cNvSpPr>
          <p:nvPr>
            <p:ph idx="1"/>
          </p:nvPr>
        </p:nvSpPr>
        <p:spPr>
          <a:xfrm>
            <a:off x="1" y="948952"/>
            <a:ext cx="9144000" cy="5909048"/>
          </a:xfrm>
        </p:spPr>
        <p:txBody>
          <a:bodyPr/>
          <a:lstStyle/>
          <a:p>
            <a:r>
              <a:rPr lang="en-US" dirty="0" smtClean="0"/>
              <a:t>Admin law/con law</a:t>
            </a:r>
          </a:p>
          <a:p>
            <a:pPr lvl="1"/>
            <a:r>
              <a:rPr lang="en-US" dirty="0" smtClean="0"/>
              <a:t>More </a:t>
            </a:r>
            <a:r>
              <a:rPr lang="en-US" i="1" dirty="0" smtClean="0"/>
              <a:t>Baker</a:t>
            </a:r>
            <a:r>
              <a:rPr lang="en-US" dirty="0" smtClean="0"/>
              <a:t>: “the common law approach to procedural fairness articulated by </a:t>
            </a:r>
            <a:r>
              <a:rPr lang="en-US" dirty="0" err="1" smtClean="0"/>
              <a:t>L’Heureux-Dubé</a:t>
            </a:r>
            <a:r>
              <a:rPr lang="en-US" dirty="0" smtClean="0"/>
              <a:t> in </a:t>
            </a:r>
            <a:r>
              <a:rPr lang="en-US" i="1" dirty="0" smtClean="0"/>
              <a:t>Baker</a:t>
            </a:r>
            <a:r>
              <a:rPr lang="en-US" dirty="0" smtClean="0"/>
              <a:t>…”</a:t>
            </a:r>
          </a:p>
          <a:p>
            <a:pPr lvl="2"/>
            <a:r>
              <a:rPr lang="en-US" dirty="0" smtClean="0"/>
              <a:t>“The principles of fundamental justice of which </a:t>
            </a:r>
            <a:r>
              <a:rPr lang="en-US" dirty="0" err="1" smtClean="0"/>
              <a:t>s</a:t>
            </a:r>
            <a:r>
              <a:rPr lang="en-US" dirty="0" smtClean="0"/>
              <a:t>. 7 speaks, though not identical to the duty of fairness elucidated in </a:t>
            </a:r>
            <a:r>
              <a:rPr lang="en-US" i="1" dirty="0" smtClean="0"/>
              <a:t>Baker</a:t>
            </a:r>
            <a:r>
              <a:rPr lang="en-US" dirty="0" smtClean="0"/>
              <a:t>, are the same principles underlying that duty…. Insofar as procedural rights are concerned, the common law doctrine summarized in </a:t>
            </a:r>
            <a:r>
              <a:rPr lang="en-US" i="1" dirty="0" smtClean="0"/>
              <a:t>Baker</a:t>
            </a:r>
            <a:r>
              <a:rPr lang="en-US" dirty="0" smtClean="0"/>
              <a:t> properly recognizes the ingredients of fundamental justice…. At the end of the day, the common law is not </a:t>
            </a:r>
            <a:r>
              <a:rPr lang="en-US" dirty="0" err="1" smtClean="0"/>
              <a:t>constitutionalized</a:t>
            </a:r>
            <a:r>
              <a:rPr lang="en-US" dirty="0" smtClean="0"/>
              <a:t>; it is used to inform the constitutional principles that apply to this case.” ...</a:t>
            </a:r>
          </a:p>
          <a:p>
            <a:pPr lvl="1"/>
            <a:r>
              <a:rPr lang="en-US" dirty="0" smtClean="0"/>
              <a:t>So, </a:t>
            </a:r>
            <a:r>
              <a:rPr lang="en-US" i="1" dirty="0" smtClean="0"/>
              <a:t>Baker</a:t>
            </a:r>
            <a:r>
              <a:rPr lang="en-US" dirty="0" smtClean="0"/>
              <a:t> factors it is then…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0172"/>
          </a:xfrm>
        </p:spPr>
        <p:txBody>
          <a:bodyPr>
            <a:normAutofit/>
          </a:bodyPr>
          <a:lstStyle/>
          <a:p>
            <a:r>
              <a:rPr lang="en-US" sz="2800" dirty="0" smtClean="0"/>
              <a:t>Baker Factors…</a:t>
            </a:r>
            <a:endParaRPr lang="en-US" sz="2800" dirty="0"/>
          </a:p>
        </p:txBody>
      </p:sp>
      <p:sp>
        <p:nvSpPr>
          <p:cNvPr id="3" name="Content Placeholder 2"/>
          <p:cNvSpPr>
            <a:spLocks noGrp="1"/>
          </p:cNvSpPr>
          <p:nvPr>
            <p:ph idx="1"/>
          </p:nvPr>
        </p:nvSpPr>
        <p:spPr>
          <a:xfrm>
            <a:off x="0" y="540172"/>
            <a:ext cx="9144000" cy="6317828"/>
          </a:xfrm>
        </p:spPr>
        <p:txBody>
          <a:bodyPr>
            <a:noAutofit/>
          </a:bodyPr>
          <a:lstStyle/>
          <a:p>
            <a:pPr>
              <a:buNone/>
            </a:pPr>
            <a:r>
              <a:rPr lang="en-US" sz="1700" dirty="0" smtClean="0"/>
              <a:t>(1) the nature of the decision made and the procedures followed in making it, that is, “the closeness of the administrative process to the judicial process,”</a:t>
            </a:r>
          </a:p>
          <a:p>
            <a:pPr lvl="1">
              <a:buNone/>
            </a:pPr>
            <a:r>
              <a:rPr lang="en-US" sz="1700" dirty="0" smtClean="0"/>
              <a:t>Serious yet discretional: = </a:t>
            </a:r>
          </a:p>
          <a:p>
            <a:pPr>
              <a:buNone/>
            </a:pPr>
            <a:r>
              <a:rPr lang="en-US" sz="1700" dirty="0" smtClean="0"/>
              <a:t>(2) the role of the particular decision within the statutory scheme, </a:t>
            </a:r>
          </a:p>
          <a:p>
            <a:pPr lvl="1">
              <a:buNone/>
            </a:pPr>
            <a:r>
              <a:rPr lang="en-US" sz="1700" dirty="0" smtClean="0"/>
              <a:t>No procedural protection (unlike 40.1 (security certificate); 50-day hearing…) +</a:t>
            </a:r>
          </a:p>
          <a:p>
            <a:pPr>
              <a:buNone/>
            </a:pPr>
            <a:r>
              <a:rPr lang="en-US" sz="1700" dirty="0" smtClean="0"/>
              <a:t>(3) the importance of the decision to the individual affected, </a:t>
            </a:r>
          </a:p>
          <a:p>
            <a:pPr lvl="1">
              <a:buNone/>
            </a:pPr>
            <a:r>
              <a:rPr lang="en-US" sz="1700" dirty="0" smtClean="0"/>
              <a:t>Pretty darn important +</a:t>
            </a:r>
          </a:p>
          <a:p>
            <a:pPr>
              <a:buNone/>
            </a:pPr>
            <a:r>
              <a:rPr lang="en-US" sz="1700" dirty="0" smtClean="0"/>
              <a:t>(4) the legitimate expectations of the person challenging the decision where undertakings were made concerning the procedure to be followed,</a:t>
            </a:r>
          </a:p>
          <a:p>
            <a:pPr lvl="1">
              <a:buNone/>
            </a:pPr>
            <a:r>
              <a:rPr lang="en-US" sz="1700" dirty="0" smtClean="0"/>
              <a:t>Convention against torture prohibits deportation if “substantial grounds” to expect torture +</a:t>
            </a:r>
          </a:p>
          <a:p>
            <a:pPr>
              <a:buNone/>
            </a:pPr>
            <a:r>
              <a:rPr lang="en-US" sz="1700" dirty="0" smtClean="0"/>
              <a:t>(5) the choice of procedure made by the agency itself</a:t>
            </a:r>
          </a:p>
          <a:p>
            <a:pPr lvl="1">
              <a:buNone/>
            </a:pPr>
            <a:r>
              <a:rPr lang="en-US" sz="1700" dirty="0" err="1" smtClean="0"/>
              <a:t>Gimme</a:t>
            </a:r>
            <a:r>
              <a:rPr lang="en-US" sz="1700" dirty="0" smtClean="0"/>
              <a:t>: -</a:t>
            </a:r>
          </a:p>
          <a:p>
            <a:pPr>
              <a:buNone/>
            </a:pPr>
            <a:r>
              <a:rPr lang="en-US" sz="1700" dirty="0" smtClean="0"/>
              <a:t>- This list of factors is non-exhaustive in determining the common law duty of fairness (but </a:t>
            </a:r>
            <a:r>
              <a:rPr lang="en-US" sz="1700" i="1" dirty="0" smtClean="0"/>
              <a:t>of course</a:t>
            </a:r>
            <a:r>
              <a:rPr lang="en-US" sz="1700" dirty="0" smtClean="0"/>
              <a:t>!) </a:t>
            </a:r>
          </a:p>
          <a:p>
            <a:pPr>
              <a:buNone/>
            </a:pPr>
            <a:r>
              <a:rPr lang="en-US" sz="1700" dirty="0" smtClean="0"/>
              <a:t>- Result: +</a:t>
            </a:r>
          </a:p>
          <a:p>
            <a:pPr lvl="1">
              <a:buNone/>
            </a:pPr>
            <a:r>
              <a:rPr lang="en-US" sz="1700" i="1" dirty="0" smtClean="0"/>
              <a:t>- Therefore</a:t>
            </a:r>
            <a:r>
              <a:rPr lang="en-US" sz="1700" dirty="0" smtClean="0"/>
              <a:t>, fundamental justice (</a:t>
            </a:r>
            <a:r>
              <a:rPr lang="en-US" sz="1700" dirty="0" err="1" smtClean="0"/>
              <a:t>s</a:t>
            </a:r>
            <a:r>
              <a:rPr lang="en-US" sz="1700" dirty="0" smtClean="0"/>
              <a:t>. 7) requires some procedure (not necessarily “full oral hearing or complete judicial process” but more than nothing “more than Suresh received”…</a:t>
            </a:r>
          </a:p>
          <a:p>
            <a:pPr lvl="2">
              <a:buNone/>
            </a:pPr>
            <a:r>
              <a:rPr lang="en-US" sz="1700" dirty="0" smtClean="0"/>
              <a:t>Right to be informed of case; Opportunity to respond; Opportunity to challenge; Written reasons</a:t>
            </a:r>
          </a:p>
          <a:p>
            <a:pPr lvl="1">
              <a:buNone/>
            </a:pPr>
            <a:r>
              <a:rPr lang="en-US" sz="1700" smtClean="0"/>
              <a:t>- Process </a:t>
            </a:r>
            <a:r>
              <a:rPr lang="en-US" sz="1700" dirty="0" smtClean="0"/>
              <a:t>triggered upon </a:t>
            </a:r>
            <a:r>
              <a:rPr lang="en-US" sz="1700" i="1" dirty="0" smtClean="0"/>
              <a:t>prima facie </a:t>
            </a:r>
            <a:r>
              <a:rPr lang="en-US" sz="1700" dirty="0" smtClean="0"/>
              <a:t>showing “that there </a:t>
            </a:r>
            <a:r>
              <a:rPr lang="en-US" sz="1700" i="1" dirty="0" smtClean="0"/>
              <a:t>may</a:t>
            </a:r>
            <a:r>
              <a:rPr lang="en-US" sz="1700" b="1" i="1" dirty="0" smtClean="0"/>
              <a:t> </a:t>
            </a:r>
            <a:r>
              <a:rPr lang="en-US" sz="1700" dirty="0" smtClean="0"/>
              <a:t>be a risk of torture”</a:t>
            </a:r>
            <a:endParaRPr lang="en-US" sz="17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13169"/>
          </a:xfrm>
        </p:spPr>
        <p:txBody>
          <a:bodyPr>
            <a:normAutofit fontScale="90000"/>
          </a:bodyPr>
          <a:lstStyle/>
          <a:p>
            <a:r>
              <a:rPr lang="en-US" dirty="0" err="1" smtClean="0"/>
              <a:t>Khosa</a:t>
            </a:r>
            <a:r>
              <a:rPr lang="en-US" dirty="0" smtClean="0"/>
              <a:t> ‘08</a:t>
            </a:r>
            <a:endParaRPr lang="en-US" dirty="0"/>
          </a:p>
        </p:txBody>
      </p:sp>
      <p:sp>
        <p:nvSpPr>
          <p:cNvPr id="3" name="Content Placeholder 2"/>
          <p:cNvSpPr>
            <a:spLocks noGrp="1"/>
          </p:cNvSpPr>
          <p:nvPr>
            <p:ph idx="1"/>
          </p:nvPr>
        </p:nvSpPr>
        <p:spPr>
          <a:xfrm>
            <a:off x="0" y="861356"/>
            <a:ext cx="9144000" cy="5996644"/>
          </a:xfrm>
        </p:spPr>
        <p:txBody>
          <a:bodyPr>
            <a:normAutofit fontScale="92500" lnSpcReduction="10000"/>
          </a:bodyPr>
          <a:lstStyle/>
          <a:p>
            <a:r>
              <a:rPr lang="en-US" dirty="0" smtClean="0"/>
              <a:t>IAD: serious crime deportation, no H&amp;C</a:t>
            </a:r>
          </a:p>
          <a:p>
            <a:pPr lvl="1"/>
            <a:r>
              <a:rPr lang="en-US" dirty="0" smtClean="0"/>
              <a:t>Landed immigrant (aka PR); “street racing” (criminal negligence causing death): 2 years – 1 day; house arrest, driving ban, community service</a:t>
            </a:r>
          </a:p>
          <a:p>
            <a:r>
              <a:rPr lang="en-US" dirty="0" smtClean="0"/>
              <a:t>Fed Ct: patent unreasonableness; pass</a:t>
            </a:r>
          </a:p>
          <a:p>
            <a:r>
              <a:rPr lang="en-US" dirty="0" smtClean="0"/>
              <a:t>FCA: reasonableness </a:t>
            </a:r>
            <a:r>
              <a:rPr lang="en-US" i="1" dirty="0" err="1" smtClean="0"/>
              <a:t>simpliciter</a:t>
            </a:r>
            <a:r>
              <a:rPr lang="en-US" dirty="0" smtClean="0"/>
              <a:t>; fail</a:t>
            </a:r>
          </a:p>
          <a:p>
            <a:r>
              <a:rPr lang="en-US" dirty="0" smtClean="0"/>
              <a:t>SCC: </a:t>
            </a:r>
          </a:p>
          <a:p>
            <a:pPr lvl="1"/>
            <a:r>
              <a:rPr lang="en-US" dirty="0" smtClean="0"/>
              <a:t>reasonableness (</a:t>
            </a:r>
            <a:r>
              <a:rPr lang="en-US" i="1" dirty="0" smtClean="0"/>
              <a:t>Dunsmuir</a:t>
            </a:r>
            <a:r>
              <a:rPr lang="en-US" dirty="0" smtClean="0"/>
              <a:t>)</a:t>
            </a:r>
          </a:p>
          <a:p>
            <a:pPr lvl="2"/>
            <a:r>
              <a:rPr lang="en-US" dirty="0" err="1" smtClean="0"/>
              <a:t>Binnie</a:t>
            </a:r>
            <a:r>
              <a:rPr lang="en-US" dirty="0" smtClean="0"/>
              <a:t>: pass</a:t>
            </a:r>
          </a:p>
          <a:p>
            <a:pPr lvl="2"/>
            <a:r>
              <a:rPr lang="en-US" dirty="0" smtClean="0"/>
              <a:t>Fish: fail</a:t>
            </a:r>
          </a:p>
          <a:p>
            <a:pPr lvl="1"/>
            <a:r>
              <a:rPr lang="en-US" dirty="0" smtClean="0"/>
              <a:t>statutory standard</a:t>
            </a:r>
          </a:p>
          <a:p>
            <a:pPr lvl="2"/>
            <a:r>
              <a:rPr lang="en-US" dirty="0" smtClean="0"/>
              <a:t>Rothstein (and </a:t>
            </a:r>
            <a:r>
              <a:rPr lang="en-US" dirty="0" err="1" smtClean="0"/>
              <a:t>Deschamps</a:t>
            </a:r>
            <a:r>
              <a:rPr lang="en-US" dirty="0" smtClean="0"/>
              <a:t>): pass</a:t>
            </a:r>
          </a:p>
          <a:p>
            <a:r>
              <a:rPr lang="en-US" dirty="0" smtClean="0"/>
              <a:t>ALL CLEAR!</a:t>
            </a:r>
          </a:p>
        </p:txBody>
      </p:sp>
    </p:spTree>
    <p:extLst>
      <p:ext uri="{BB962C8B-B14F-4D97-AF65-F5344CB8AC3E}">
        <p14:creationId xmlns:p14="http://schemas.microsoft.com/office/powerpoint/2010/main" val="38414891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4235" y="1389529"/>
            <a:ext cx="8770471" cy="5078314"/>
          </a:xfrm>
          <a:prstGeom prst="rect">
            <a:avLst/>
          </a:prstGeom>
        </p:spPr>
        <p:txBody>
          <a:bodyPr wrap="square">
            <a:spAutoFit/>
          </a:bodyPr>
          <a:lstStyle/>
          <a:p>
            <a:r>
              <a:rPr lang="en-US" dirty="0"/>
              <a:t>(4) The Federal Court may grant relief under subsection (3) if it is satisfied that the federal board, commission or other tribunal </a:t>
            </a:r>
          </a:p>
          <a:p>
            <a:r>
              <a:rPr lang="en-US" dirty="0"/>
              <a:t> </a:t>
            </a:r>
          </a:p>
          <a:p>
            <a:r>
              <a:rPr lang="en-US" dirty="0"/>
              <a:t>(a) acted without jurisdiction, acted beyond its jurisdiction or refused to exercise its jurisdiction;</a:t>
            </a:r>
          </a:p>
          <a:p>
            <a:r>
              <a:rPr lang="en-US" dirty="0"/>
              <a:t> </a:t>
            </a:r>
          </a:p>
          <a:p>
            <a:r>
              <a:rPr lang="en-US" dirty="0"/>
              <a:t>(b) failed to observe a principle of natural justice, procedural fairness or other procedure that it was required by law to observe;</a:t>
            </a:r>
          </a:p>
          <a:p>
            <a:r>
              <a:rPr lang="en-US" dirty="0"/>
              <a:t> </a:t>
            </a:r>
          </a:p>
          <a:p>
            <a:r>
              <a:rPr lang="en-US" dirty="0"/>
              <a:t>(c) erred in law in making a decision or an order, whether or not the error appears on the face of the record;</a:t>
            </a:r>
          </a:p>
          <a:p>
            <a:r>
              <a:rPr lang="en-US" dirty="0"/>
              <a:t> </a:t>
            </a:r>
          </a:p>
          <a:p>
            <a:r>
              <a:rPr lang="en-US" dirty="0"/>
              <a:t>(d) based its decision or order on an erroneous finding of fact that it made in a </a:t>
            </a:r>
            <a:r>
              <a:rPr lang="en-US" dirty="0">
                <a:solidFill>
                  <a:srgbClr val="FF0000"/>
                </a:solidFill>
              </a:rPr>
              <a:t>perverse or capricious manner or without regard for the material</a:t>
            </a:r>
            <a:r>
              <a:rPr lang="en-US" dirty="0"/>
              <a:t> before it;</a:t>
            </a:r>
          </a:p>
          <a:p>
            <a:r>
              <a:rPr lang="en-US" dirty="0"/>
              <a:t> </a:t>
            </a:r>
          </a:p>
          <a:p>
            <a:r>
              <a:rPr lang="en-US" dirty="0"/>
              <a:t>(e) acted, or failed to act, by reason of fraud or perjured evidence; or</a:t>
            </a:r>
          </a:p>
          <a:p>
            <a:r>
              <a:rPr lang="en-US" dirty="0"/>
              <a:t> </a:t>
            </a:r>
          </a:p>
          <a:p>
            <a:r>
              <a:rPr lang="en-US" dirty="0"/>
              <a:t>(f) acted in any other way that was contrary to law.</a:t>
            </a:r>
          </a:p>
        </p:txBody>
      </p:sp>
      <p:sp>
        <p:nvSpPr>
          <p:cNvPr id="7" name="TextBox 6"/>
          <p:cNvSpPr txBox="1"/>
          <p:nvPr/>
        </p:nvSpPr>
        <p:spPr>
          <a:xfrm>
            <a:off x="508000" y="485727"/>
            <a:ext cx="8038353" cy="523220"/>
          </a:xfrm>
          <a:prstGeom prst="rect">
            <a:avLst/>
          </a:prstGeom>
          <a:noFill/>
        </p:spPr>
        <p:txBody>
          <a:bodyPr wrap="square" rtlCol="0">
            <a:spAutoFit/>
          </a:bodyPr>
          <a:lstStyle/>
          <a:p>
            <a:pPr algn="ctr"/>
            <a:r>
              <a:rPr lang="en-US" sz="2800" dirty="0" smtClean="0"/>
              <a:t>Federal Courts Act s. 18.1</a:t>
            </a:r>
            <a:endParaRPr lang="en-US" sz="2800" dirty="0"/>
          </a:p>
        </p:txBody>
      </p:sp>
    </p:spTree>
    <p:extLst>
      <p:ext uri="{BB962C8B-B14F-4D97-AF65-F5344CB8AC3E}">
        <p14:creationId xmlns:p14="http://schemas.microsoft.com/office/powerpoint/2010/main" val="219922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13169"/>
          </a:xfrm>
        </p:spPr>
        <p:txBody>
          <a:bodyPr>
            <a:normAutofit fontScale="90000"/>
          </a:bodyPr>
          <a:lstStyle/>
          <a:p>
            <a:r>
              <a:rPr lang="en-US" dirty="0" err="1" smtClean="0"/>
              <a:t>Khosa</a:t>
            </a:r>
            <a:r>
              <a:rPr lang="en-US" dirty="0" smtClean="0"/>
              <a:t> ‘08</a:t>
            </a:r>
            <a:endParaRPr lang="en-US" dirty="0"/>
          </a:p>
        </p:txBody>
      </p:sp>
      <p:sp>
        <p:nvSpPr>
          <p:cNvPr id="3" name="Content Placeholder 2"/>
          <p:cNvSpPr>
            <a:spLocks noGrp="1"/>
          </p:cNvSpPr>
          <p:nvPr>
            <p:ph idx="1"/>
          </p:nvPr>
        </p:nvSpPr>
        <p:spPr>
          <a:xfrm>
            <a:off x="0" y="861356"/>
            <a:ext cx="9144000" cy="5996644"/>
          </a:xfrm>
        </p:spPr>
        <p:txBody>
          <a:bodyPr>
            <a:normAutofit fontScale="92500" lnSpcReduction="10000"/>
          </a:bodyPr>
          <a:lstStyle/>
          <a:p>
            <a:r>
              <a:rPr lang="en-US" dirty="0" err="1"/>
              <a:t>Binnie</a:t>
            </a:r>
            <a:endParaRPr lang="en-US" dirty="0"/>
          </a:p>
          <a:p>
            <a:pPr lvl="1"/>
            <a:r>
              <a:rPr lang="en-US" i="1" dirty="0"/>
              <a:t>Dunsmuir</a:t>
            </a:r>
            <a:r>
              <a:rPr lang="en-US" dirty="0"/>
              <a:t>: yes</a:t>
            </a:r>
            <a:endParaRPr lang="en-US" i="1" dirty="0"/>
          </a:p>
          <a:p>
            <a:pPr lvl="1"/>
            <a:r>
              <a:rPr lang="en-US" dirty="0"/>
              <a:t>standard standard: reasonableness</a:t>
            </a:r>
          </a:p>
          <a:p>
            <a:pPr lvl="2"/>
            <a:r>
              <a:rPr lang="en-US" dirty="0"/>
              <a:t>Presumption not </a:t>
            </a:r>
            <a:r>
              <a:rPr lang="en-US" dirty="0" smtClean="0"/>
              <a:t>rebutted…</a:t>
            </a:r>
            <a:endParaRPr lang="en-US" dirty="0"/>
          </a:p>
          <a:p>
            <a:pPr lvl="1"/>
            <a:r>
              <a:rPr lang="en-US" dirty="0"/>
              <a:t>standard: </a:t>
            </a:r>
            <a:r>
              <a:rPr lang="en-US" dirty="0" smtClean="0"/>
              <a:t>reasonable (pass)</a:t>
            </a:r>
            <a:endParaRPr lang="en-US" dirty="0"/>
          </a:p>
          <a:p>
            <a:pPr lvl="2"/>
            <a:r>
              <a:rPr lang="en-US" dirty="0"/>
              <a:t>Presumption not </a:t>
            </a:r>
            <a:r>
              <a:rPr lang="en-US" dirty="0" smtClean="0"/>
              <a:t>rebutted…</a:t>
            </a:r>
            <a:endParaRPr lang="en-US" dirty="0"/>
          </a:p>
          <a:p>
            <a:pPr lvl="1"/>
            <a:r>
              <a:rPr lang="en-US" i="1" dirty="0"/>
              <a:t>Owen</a:t>
            </a:r>
            <a:r>
              <a:rPr lang="en-US" dirty="0"/>
              <a:t>: legislature can </a:t>
            </a:r>
            <a:r>
              <a:rPr lang="en-US" i="1" dirty="0"/>
              <a:t>too</a:t>
            </a:r>
            <a:r>
              <a:rPr lang="en-US" dirty="0"/>
              <a:t> displace common law standard of review of analysis (w/in constitutional limits…); intent?</a:t>
            </a:r>
            <a:endParaRPr lang="en-US" i="1" dirty="0"/>
          </a:p>
          <a:p>
            <a:pPr lvl="2"/>
            <a:r>
              <a:rPr lang="en-US" dirty="0"/>
              <a:t>E.g., BC Admin Tribunals Act: patent unreasonableness, but interpreted/applied in light of </a:t>
            </a:r>
            <a:r>
              <a:rPr lang="en-US" i="1" dirty="0"/>
              <a:t>Dunsmuir</a:t>
            </a:r>
            <a:endParaRPr lang="en-US" dirty="0"/>
          </a:p>
          <a:p>
            <a:pPr lvl="1"/>
            <a:r>
              <a:rPr lang="en-US" dirty="0"/>
              <a:t>Intent to displace? No</a:t>
            </a:r>
          </a:p>
          <a:p>
            <a:pPr lvl="2"/>
            <a:r>
              <a:rPr lang="en-US" dirty="0"/>
              <a:t>Statute covers only “grounds” of appeal, not “standard” of review</a:t>
            </a:r>
          </a:p>
          <a:p>
            <a:pPr lvl="1"/>
            <a:r>
              <a:rPr lang="en-US" dirty="0"/>
              <a:t>Therefore: </a:t>
            </a:r>
            <a:r>
              <a:rPr lang="en-US" i="1" dirty="0"/>
              <a:t>Dunsmuir + </a:t>
            </a:r>
            <a:r>
              <a:rPr lang="en-US" i="1" dirty="0" err="1"/>
              <a:t>Pushpanathan</a:t>
            </a:r>
            <a:r>
              <a:rPr lang="en-US" i="1" dirty="0"/>
              <a:t> </a:t>
            </a:r>
            <a:r>
              <a:rPr lang="en-US" dirty="0"/>
              <a:t>factors … </a:t>
            </a:r>
            <a:r>
              <a:rPr lang="en-US" dirty="0">
                <a:sym typeface="Wingdings"/>
              </a:rPr>
              <a:t> reasonableness</a:t>
            </a:r>
            <a:endParaRPr lang="en-US" dirty="0"/>
          </a:p>
        </p:txBody>
      </p:sp>
    </p:spTree>
    <p:extLst>
      <p:ext uri="{BB962C8B-B14F-4D97-AF65-F5344CB8AC3E}">
        <p14:creationId xmlns:p14="http://schemas.microsoft.com/office/powerpoint/2010/main" val="2053264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8913"/>
          </a:xfrm>
        </p:spPr>
        <p:txBody>
          <a:bodyPr>
            <a:normAutofit fontScale="90000"/>
          </a:bodyPr>
          <a:lstStyle/>
          <a:p>
            <a:r>
              <a:rPr lang="en-US" dirty="0" smtClean="0"/>
              <a:t>The Lower Courts…</a:t>
            </a:r>
            <a:endParaRPr lang="en-US" dirty="0"/>
          </a:p>
        </p:txBody>
      </p:sp>
      <p:sp>
        <p:nvSpPr>
          <p:cNvPr id="3" name="Content Placeholder 2"/>
          <p:cNvSpPr>
            <a:spLocks noGrp="1"/>
          </p:cNvSpPr>
          <p:nvPr>
            <p:ph idx="1"/>
          </p:nvPr>
        </p:nvSpPr>
        <p:spPr>
          <a:xfrm>
            <a:off x="0" y="1182540"/>
            <a:ext cx="9144000" cy="5675460"/>
          </a:xfrm>
        </p:spPr>
        <p:txBody>
          <a:bodyPr>
            <a:normAutofit fontScale="92500" lnSpcReduction="10000"/>
          </a:bodyPr>
          <a:lstStyle/>
          <a:p>
            <a:r>
              <a:rPr lang="en-US" dirty="0" smtClean="0"/>
              <a:t>BC Supreme Ct (trial ct)</a:t>
            </a:r>
          </a:p>
          <a:p>
            <a:pPr lvl="1"/>
            <a:r>
              <a:rPr lang="en-US" dirty="0" smtClean="0"/>
              <a:t>Shell picked as symbol</a:t>
            </a:r>
          </a:p>
          <a:p>
            <a:pPr lvl="1"/>
            <a:r>
              <a:rPr lang="en-US" dirty="0" smtClean="0"/>
              <a:t>Apartheid in South Africa has nothing to do with “the business of the city of Vancouver”</a:t>
            </a:r>
          </a:p>
          <a:p>
            <a:pPr lvl="1"/>
            <a:r>
              <a:rPr lang="en-US" dirty="0" smtClean="0"/>
              <a:t>City Council’s authority is limited to “the business of city of Vancouver”</a:t>
            </a:r>
          </a:p>
          <a:p>
            <a:pPr lvl="1"/>
            <a:r>
              <a:rPr lang="en-US" dirty="0" smtClean="0"/>
              <a:t>Therefore, resolutions quashed as ultra </a:t>
            </a:r>
            <a:r>
              <a:rPr lang="en-US" dirty="0" err="1" smtClean="0"/>
              <a:t>vires</a:t>
            </a:r>
            <a:endParaRPr lang="en-US" dirty="0" smtClean="0"/>
          </a:p>
          <a:p>
            <a:r>
              <a:rPr lang="en-US" dirty="0" smtClean="0"/>
              <a:t>BC COA</a:t>
            </a:r>
          </a:p>
          <a:p>
            <a:pPr lvl="1"/>
            <a:r>
              <a:rPr lang="en-US" dirty="0" smtClean="0"/>
              <a:t>Council’s commercial power is unlimited (exc. Charter)</a:t>
            </a:r>
          </a:p>
          <a:p>
            <a:pPr lvl="2"/>
            <a:r>
              <a:rPr lang="en-US" dirty="0" smtClean="0"/>
              <a:t>Council “may decline, for any purpose whatsoever, to purchase goods and services from anyone whom it pleases to put, for political reasons, on its own collective blacklist”</a:t>
            </a:r>
          </a:p>
          <a:p>
            <a:pPr lvl="1"/>
            <a:r>
              <a:rPr lang="en-US" dirty="0" smtClean="0"/>
              <a:t>Therefore, trial ct overturned</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13169"/>
          </a:xfrm>
        </p:spPr>
        <p:txBody>
          <a:bodyPr>
            <a:normAutofit fontScale="90000"/>
          </a:bodyPr>
          <a:lstStyle/>
          <a:p>
            <a:r>
              <a:rPr lang="en-US" dirty="0" err="1" smtClean="0"/>
              <a:t>Khosa</a:t>
            </a:r>
            <a:r>
              <a:rPr lang="en-US" dirty="0" smtClean="0"/>
              <a:t> ‘08</a:t>
            </a:r>
            <a:endParaRPr lang="en-US" dirty="0"/>
          </a:p>
        </p:txBody>
      </p:sp>
      <p:sp>
        <p:nvSpPr>
          <p:cNvPr id="3" name="Content Placeholder 2"/>
          <p:cNvSpPr>
            <a:spLocks noGrp="1"/>
          </p:cNvSpPr>
          <p:nvPr>
            <p:ph idx="1"/>
          </p:nvPr>
        </p:nvSpPr>
        <p:spPr>
          <a:xfrm>
            <a:off x="0" y="861356"/>
            <a:ext cx="9144000" cy="5996644"/>
          </a:xfrm>
        </p:spPr>
        <p:txBody>
          <a:bodyPr>
            <a:normAutofit lnSpcReduction="10000"/>
          </a:bodyPr>
          <a:lstStyle/>
          <a:p>
            <a:r>
              <a:rPr lang="en-US" dirty="0" smtClean="0"/>
              <a:t>Rothstein (</a:t>
            </a:r>
            <a:r>
              <a:rPr lang="en-US" dirty="0" err="1" smtClean="0"/>
              <a:t>Deschamps</a:t>
            </a:r>
            <a:r>
              <a:rPr lang="en-US" dirty="0" smtClean="0"/>
              <a:t>, too)</a:t>
            </a:r>
            <a:endParaRPr lang="en-US" dirty="0"/>
          </a:p>
          <a:p>
            <a:pPr lvl="1"/>
            <a:r>
              <a:rPr lang="en-US" i="1" dirty="0"/>
              <a:t>Dunsmuir</a:t>
            </a:r>
            <a:r>
              <a:rPr lang="en-US" dirty="0"/>
              <a:t>: </a:t>
            </a:r>
            <a:r>
              <a:rPr lang="en-US" dirty="0" smtClean="0"/>
              <a:t>no</a:t>
            </a:r>
            <a:endParaRPr lang="en-US" i="1" dirty="0"/>
          </a:p>
          <a:p>
            <a:pPr lvl="1"/>
            <a:r>
              <a:rPr lang="en-US" dirty="0" smtClean="0"/>
              <a:t>Statutory standard</a:t>
            </a:r>
          </a:p>
          <a:p>
            <a:pPr lvl="2"/>
            <a:r>
              <a:rPr lang="en-US" dirty="0" smtClean="0"/>
              <a:t>Perverse/capricious, w/o regard to evidence? pass</a:t>
            </a:r>
            <a:endParaRPr lang="en-US" dirty="0"/>
          </a:p>
          <a:p>
            <a:pPr lvl="1"/>
            <a:r>
              <a:rPr lang="en-US" i="1" dirty="0" smtClean="0"/>
              <a:t>See </a:t>
            </a:r>
            <a:r>
              <a:rPr lang="en-US" dirty="0" err="1" smtClean="0"/>
              <a:t>Binnie</a:t>
            </a:r>
            <a:r>
              <a:rPr lang="en-US" dirty="0" smtClean="0"/>
              <a:t> (some bits)</a:t>
            </a:r>
          </a:p>
          <a:p>
            <a:pPr lvl="2"/>
            <a:r>
              <a:rPr lang="en-US" i="1" dirty="0" smtClean="0"/>
              <a:t>Owen</a:t>
            </a:r>
            <a:r>
              <a:rPr lang="en-US" dirty="0"/>
              <a:t>: legislature can </a:t>
            </a:r>
            <a:r>
              <a:rPr lang="en-US" i="1" dirty="0"/>
              <a:t>too</a:t>
            </a:r>
            <a:r>
              <a:rPr lang="en-US" dirty="0"/>
              <a:t> displace common law standard of review of analysis (w/in constitutional limits…); intent?</a:t>
            </a:r>
            <a:endParaRPr lang="en-US" i="1" dirty="0"/>
          </a:p>
          <a:p>
            <a:pPr lvl="2"/>
            <a:r>
              <a:rPr lang="en-US" dirty="0" smtClean="0"/>
              <a:t>Intent </a:t>
            </a:r>
            <a:r>
              <a:rPr lang="en-US" dirty="0"/>
              <a:t>to displace? </a:t>
            </a:r>
            <a:r>
              <a:rPr lang="en-US" dirty="0" smtClean="0"/>
              <a:t>but YES!</a:t>
            </a:r>
          </a:p>
          <a:p>
            <a:pPr lvl="3"/>
            <a:r>
              <a:rPr lang="en-US" dirty="0" smtClean="0"/>
              <a:t>Out-</a:t>
            </a:r>
            <a:r>
              <a:rPr lang="en-US" dirty="0" err="1" smtClean="0"/>
              <a:t>deferencing</a:t>
            </a:r>
            <a:r>
              <a:rPr lang="en-US" dirty="0" smtClean="0"/>
              <a:t> </a:t>
            </a:r>
            <a:r>
              <a:rPr lang="en-US" i="1" dirty="0" smtClean="0"/>
              <a:t>Dunsmuir</a:t>
            </a:r>
            <a:r>
              <a:rPr lang="en-US" dirty="0" smtClean="0"/>
              <a:t>?  Out-flanking (limiting) </a:t>
            </a:r>
            <a:r>
              <a:rPr lang="en-US" i="1" dirty="0" smtClean="0"/>
              <a:t>Dunsmuir</a:t>
            </a:r>
            <a:r>
              <a:rPr lang="en-US" dirty="0" smtClean="0"/>
              <a:t>? </a:t>
            </a:r>
            <a:r>
              <a:rPr lang="en-US" dirty="0" err="1" smtClean="0"/>
              <a:t>Binnie</a:t>
            </a:r>
            <a:r>
              <a:rPr lang="en-US" dirty="0" smtClean="0"/>
              <a:t> as </a:t>
            </a:r>
            <a:r>
              <a:rPr lang="en-US" i="1" dirty="0" smtClean="0"/>
              <a:t>Dunsmuir</a:t>
            </a:r>
            <a:r>
              <a:rPr lang="en-US" dirty="0" smtClean="0"/>
              <a:t> protector?</a:t>
            </a:r>
            <a:endParaRPr lang="en-US" dirty="0"/>
          </a:p>
          <a:p>
            <a:r>
              <a:rPr lang="en-US" dirty="0" smtClean="0"/>
              <a:t>Fish </a:t>
            </a:r>
          </a:p>
          <a:p>
            <a:pPr lvl="1"/>
            <a:r>
              <a:rPr lang="en-US" i="1" dirty="0" smtClean="0"/>
              <a:t>See </a:t>
            </a:r>
            <a:r>
              <a:rPr lang="en-US" dirty="0" err="1" smtClean="0"/>
              <a:t>Binnie</a:t>
            </a:r>
            <a:r>
              <a:rPr lang="en-US" dirty="0" smtClean="0"/>
              <a:t> (other bits)</a:t>
            </a:r>
            <a:endParaRPr lang="en-US" dirty="0"/>
          </a:p>
          <a:p>
            <a:pPr lvl="2"/>
            <a:r>
              <a:rPr lang="en-US" dirty="0" smtClean="0"/>
              <a:t>standard </a:t>
            </a:r>
            <a:r>
              <a:rPr lang="en-US" dirty="0"/>
              <a:t>standard: reasonableness</a:t>
            </a:r>
          </a:p>
          <a:p>
            <a:pPr lvl="2"/>
            <a:r>
              <a:rPr lang="en-US" dirty="0" smtClean="0"/>
              <a:t>standard</a:t>
            </a:r>
            <a:r>
              <a:rPr lang="en-US" dirty="0"/>
              <a:t>: </a:t>
            </a:r>
            <a:r>
              <a:rPr lang="en-US" dirty="0" smtClean="0"/>
              <a:t>but FAIL</a:t>
            </a:r>
          </a:p>
        </p:txBody>
      </p:sp>
    </p:spTree>
    <p:extLst>
      <p:ext uri="{BB962C8B-B14F-4D97-AF65-F5344CB8AC3E}">
        <p14:creationId xmlns:p14="http://schemas.microsoft.com/office/powerpoint/2010/main" val="67547104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8111"/>
          </a:xfrm>
        </p:spPr>
        <p:txBody>
          <a:bodyPr>
            <a:normAutofit fontScale="90000"/>
          </a:bodyPr>
          <a:lstStyle/>
          <a:p>
            <a:r>
              <a:rPr lang="en-US" dirty="0" smtClean="0"/>
              <a:t>SCC: </a:t>
            </a:r>
            <a:r>
              <a:rPr lang="en-US" dirty="0" err="1" smtClean="0"/>
              <a:t>Sopinka</a:t>
            </a:r>
            <a:r>
              <a:rPr lang="en-US" dirty="0" smtClean="0"/>
              <a:t> (5) vs. </a:t>
            </a:r>
            <a:r>
              <a:rPr lang="en-US" dirty="0" err="1" smtClean="0"/>
              <a:t>McLachlin</a:t>
            </a:r>
            <a:r>
              <a:rPr lang="en-US" dirty="0" smtClean="0"/>
              <a:t> (4)</a:t>
            </a:r>
            <a:endParaRPr lang="en-US" dirty="0"/>
          </a:p>
        </p:txBody>
      </p:sp>
      <p:sp>
        <p:nvSpPr>
          <p:cNvPr id="3" name="Content Placeholder 2"/>
          <p:cNvSpPr>
            <a:spLocks noGrp="1"/>
          </p:cNvSpPr>
          <p:nvPr>
            <p:ph idx="1"/>
          </p:nvPr>
        </p:nvSpPr>
        <p:spPr>
          <a:xfrm>
            <a:off x="189778" y="1240938"/>
            <a:ext cx="8758970" cy="5617062"/>
          </a:xfrm>
        </p:spPr>
        <p:txBody>
          <a:bodyPr>
            <a:normAutofit fontScale="92500" lnSpcReduction="20000"/>
          </a:bodyPr>
          <a:lstStyle/>
          <a:p>
            <a:r>
              <a:rPr lang="en-US" dirty="0" err="1" smtClean="0"/>
              <a:t>Sopinka</a:t>
            </a:r>
            <a:r>
              <a:rPr lang="en-US" dirty="0" smtClean="0"/>
              <a:t> </a:t>
            </a:r>
          </a:p>
          <a:p>
            <a:pPr lvl="1"/>
            <a:r>
              <a:rPr lang="en-US" dirty="0" smtClean="0"/>
              <a:t>loser in </a:t>
            </a:r>
            <a:r>
              <a:rPr lang="en-US" i="1" dirty="0" smtClean="0"/>
              <a:t>Consolidated-Bathurst ‘90</a:t>
            </a:r>
            <a:r>
              <a:rPr lang="en-US" dirty="0" smtClean="0"/>
              <a:t>, winner here</a:t>
            </a:r>
          </a:p>
          <a:p>
            <a:r>
              <a:rPr lang="en-US" dirty="0" smtClean="0"/>
              <a:t>Reviewability (ultra </a:t>
            </a:r>
            <a:r>
              <a:rPr lang="en-US" dirty="0" err="1" smtClean="0"/>
              <a:t>vires</a:t>
            </a:r>
            <a:r>
              <a:rPr lang="en-US" dirty="0" smtClean="0"/>
              <a:t>?)</a:t>
            </a:r>
          </a:p>
          <a:p>
            <a:pPr lvl="1"/>
            <a:r>
              <a:rPr lang="en-US" dirty="0" smtClean="0"/>
              <a:t>Legislative vs. quasi-judicial vs. business/commercial</a:t>
            </a:r>
          </a:p>
          <a:p>
            <a:pPr lvl="2"/>
            <a:r>
              <a:rPr lang="en-US" dirty="0" smtClean="0"/>
              <a:t>Limited relevance of classification</a:t>
            </a:r>
          </a:p>
          <a:p>
            <a:pPr lvl="3"/>
            <a:r>
              <a:rPr lang="en-US" dirty="0" smtClean="0"/>
              <a:t>quasi-judicial (e.g., licenses, permits, zoning): duty of fairness</a:t>
            </a:r>
          </a:p>
          <a:p>
            <a:pPr lvl="3"/>
            <a:r>
              <a:rPr lang="en-US" dirty="0" smtClean="0"/>
              <a:t>commercial: private law (tort, contract)</a:t>
            </a:r>
          </a:p>
          <a:p>
            <a:pPr lvl="2"/>
            <a:r>
              <a:rPr lang="en-US" dirty="0" smtClean="0"/>
              <a:t>Irrelevance for purposes of reviewability</a:t>
            </a:r>
          </a:p>
          <a:p>
            <a:pPr lvl="3"/>
            <a:r>
              <a:rPr lang="en-US" dirty="0" smtClean="0"/>
              <a:t>All actions, however classified, reviewable for jurisdiction--all power is delegated via statute (municipality “creature of statute”), which also defines the power’s scope—ultra </a:t>
            </a:r>
            <a:r>
              <a:rPr lang="en-US" dirty="0" err="1" smtClean="0"/>
              <a:t>vires</a:t>
            </a:r>
            <a:endParaRPr lang="en-US" dirty="0" smtClean="0"/>
          </a:p>
          <a:p>
            <a:pPr lvl="3"/>
            <a:r>
              <a:rPr lang="en-US" dirty="0" smtClean="0"/>
              <a:t>“only remedy is at the polls” cold comfort for minority</a:t>
            </a:r>
          </a:p>
          <a:p>
            <a:pPr lvl="2"/>
            <a:r>
              <a:rPr lang="en-US" dirty="0" err="1" smtClean="0"/>
              <a:t>McLachlin</a:t>
            </a:r>
            <a:r>
              <a:rPr lang="en-US" dirty="0" smtClean="0"/>
              <a:t> agrees…but within limits…</a:t>
            </a:r>
          </a:p>
          <a:p>
            <a:r>
              <a:rPr lang="en-US" dirty="0" smtClean="0"/>
              <a:t>Improper Purpose (ultra 1)</a:t>
            </a:r>
          </a:p>
          <a:p>
            <a:r>
              <a:rPr lang="en-US" dirty="0" smtClean="0"/>
              <a:t>Unauthorized Discrimination (ultra 2)</a:t>
            </a:r>
          </a:p>
          <a:p>
            <a:pPr lvl="1"/>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583970"/>
          </a:xfrm>
        </p:spPr>
        <p:txBody>
          <a:bodyPr>
            <a:normAutofit fontScale="90000"/>
          </a:bodyPr>
          <a:lstStyle/>
          <a:p>
            <a:r>
              <a:rPr lang="en-US" dirty="0" err="1" smtClean="0"/>
              <a:t>Sopinka</a:t>
            </a:r>
            <a:r>
              <a:rPr lang="en-US" dirty="0" smtClean="0"/>
              <a:t>: Improper Purpose</a:t>
            </a:r>
            <a:endParaRPr lang="en-US" dirty="0"/>
          </a:p>
        </p:txBody>
      </p:sp>
      <p:sp>
        <p:nvSpPr>
          <p:cNvPr id="3" name="Content Placeholder 2"/>
          <p:cNvSpPr>
            <a:spLocks noGrp="1"/>
          </p:cNvSpPr>
          <p:nvPr>
            <p:ph idx="1"/>
          </p:nvPr>
        </p:nvSpPr>
        <p:spPr>
          <a:xfrm>
            <a:off x="175180" y="861356"/>
            <a:ext cx="6306458" cy="5996644"/>
          </a:xfrm>
        </p:spPr>
        <p:txBody>
          <a:bodyPr>
            <a:normAutofit fontScale="85000" lnSpcReduction="20000"/>
          </a:bodyPr>
          <a:lstStyle/>
          <a:p>
            <a:r>
              <a:rPr lang="en-US" dirty="0" err="1" smtClean="0"/>
              <a:t>Roncarelli</a:t>
            </a:r>
            <a:r>
              <a:rPr lang="en-US" dirty="0" smtClean="0"/>
              <a:t>! </a:t>
            </a:r>
          </a:p>
          <a:p>
            <a:pPr lvl="1"/>
            <a:r>
              <a:rPr lang="en-US" dirty="0" smtClean="0"/>
              <a:t>Shell = </a:t>
            </a:r>
            <a:r>
              <a:rPr lang="en-US" dirty="0" err="1" smtClean="0"/>
              <a:t>Roncarelli</a:t>
            </a:r>
            <a:r>
              <a:rPr lang="en-US" dirty="0" smtClean="0"/>
              <a:t>; Council = </a:t>
            </a:r>
            <a:r>
              <a:rPr lang="en-US" dirty="0" err="1" smtClean="0"/>
              <a:t>Duplessis</a:t>
            </a:r>
            <a:endParaRPr lang="en-US" dirty="0" smtClean="0"/>
          </a:p>
          <a:p>
            <a:pPr lvl="2"/>
            <a:r>
              <a:rPr lang="en-US" dirty="0" err="1" smtClean="0"/>
              <a:t>Martland</a:t>
            </a:r>
            <a:r>
              <a:rPr lang="en-US" dirty="0" smtClean="0"/>
              <a:t>, not Rand… (relationship to </a:t>
            </a:r>
          </a:p>
          <a:p>
            <a:pPr lvl="2">
              <a:buNone/>
            </a:pPr>
            <a:r>
              <a:rPr lang="en-US" dirty="0" smtClean="0"/>
              <a:t>intent of liquor act)</a:t>
            </a:r>
          </a:p>
          <a:p>
            <a:r>
              <a:rPr lang="en-US" dirty="0" smtClean="0"/>
              <a:t>Municipal power defined by municipal purpose</a:t>
            </a:r>
          </a:p>
          <a:p>
            <a:pPr lvl="1"/>
            <a:r>
              <a:rPr lang="en-US" dirty="0" smtClean="0"/>
              <a:t>Purpose?</a:t>
            </a:r>
          </a:p>
          <a:p>
            <a:pPr lvl="2"/>
            <a:r>
              <a:rPr lang="en-US" dirty="0" smtClean="0"/>
              <a:t>advancing city’s “health, welfare, safety and good government”</a:t>
            </a:r>
          </a:p>
          <a:p>
            <a:pPr lvl="2"/>
            <a:r>
              <a:rPr lang="en-US" dirty="0" smtClean="0"/>
              <a:t>Charter: </a:t>
            </a:r>
            <a:r>
              <a:rPr lang="en-US" dirty="0" err="1" smtClean="0"/>
              <a:t>s</a:t>
            </a:r>
            <a:r>
              <a:rPr lang="en-US" dirty="0" smtClean="0"/>
              <a:t>. 189. The Council may provide for the good rule and government of the city.  </a:t>
            </a:r>
          </a:p>
          <a:p>
            <a:pPr lvl="2"/>
            <a:r>
              <a:rPr lang="en-US" dirty="0" smtClean="0"/>
              <a:t>Police</a:t>
            </a:r>
          </a:p>
          <a:p>
            <a:pPr lvl="1"/>
            <a:r>
              <a:rPr lang="en-US" dirty="0" smtClean="0"/>
              <a:t>Relation to purpose?</a:t>
            </a:r>
          </a:p>
          <a:p>
            <a:pPr lvl="2"/>
            <a:r>
              <a:rPr lang="en-US" dirty="0" smtClean="0"/>
              <a:t>No: matter “external (!) to the interests of the citizens”</a:t>
            </a:r>
          </a:p>
          <a:p>
            <a:pPr lvl="2"/>
            <a:r>
              <a:rPr lang="en-US" dirty="0" smtClean="0"/>
              <a:t>“extraterritorial purpose” is “extraneous to the power of a municipality”</a:t>
            </a:r>
          </a:p>
          <a:p>
            <a:pPr lvl="2"/>
            <a:r>
              <a:rPr lang="en-US" dirty="0" smtClean="0"/>
              <a:t>“beyond the boundaries of the City”</a:t>
            </a:r>
          </a:p>
          <a:p>
            <a:pPr lvl="3"/>
            <a:r>
              <a:rPr lang="en-US" dirty="0" smtClean="0"/>
              <a:t>see </a:t>
            </a:r>
            <a:r>
              <a:rPr lang="en-US" i="1" dirty="0" err="1" smtClean="0"/>
              <a:t>Lewisham</a:t>
            </a:r>
            <a:r>
              <a:rPr lang="en-US" i="1" dirty="0" smtClean="0"/>
              <a:t> </a:t>
            </a:r>
            <a:r>
              <a:rPr lang="en-US" dirty="0" smtClean="0"/>
              <a:t>(UK Shell case)</a:t>
            </a:r>
            <a:endParaRPr lang="en-US" i="1" dirty="0" smtClean="0"/>
          </a:p>
          <a:p>
            <a:pPr lvl="3">
              <a:buNone/>
            </a:pPr>
            <a:endParaRPr lang="en-US" dirty="0" smtClean="0"/>
          </a:p>
          <a:p>
            <a:pPr lvl="2"/>
            <a:endParaRPr lang="en-US" dirty="0" smtClean="0"/>
          </a:p>
          <a:p>
            <a:pPr lvl="1"/>
            <a:endParaRPr lang="en-US" dirty="0"/>
          </a:p>
        </p:txBody>
      </p:sp>
      <p:pic>
        <p:nvPicPr>
          <p:cNvPr id="4" name="Picture 3" descr="roncarelli_1946.jpg"/>
          <p:cNvPicPr>
            <a:picLocks noChangeAspect="1"/>
          </p:cNvPicPr>
          <p:nvPr/>
        </p:nvPicPr>
        <p:blipFill>
          <a:blip r:embed="rId2"/>
          <a:stretch>
            <a:fillRect/>
          </a:stretch>
        </p:blipFill>
        <p:spPr>
          <a:xfrm>
            <a:off x="8227872" y="1051146"/>
            <a:ext cx="916128" cy="1240937"/>
          </a:xfrm>
          <a:prstGeom prst="rect">
            <a:avLst/>
          </a:prstGeom>
        </p:spPr>
      </p:pic>
      <p:pic>
        <p:nvPicPr>
          <p:cNvPr id="5" name="Picture 4" descr="shell-logo-t.jpg"/>
          <p:cNvPicPr>
            <a:picLocks noChangeAspect="1"/>
          </p:cNvPicPr>
          <p:nvPr/>
        </p:nvPicPr>
        <p:blipFill>
          <a:blip r:embed="rId3"/>
          <a:stretch>
            <a:fillRect/>
          </a:stretch>
        </p:blipFill>
        <p:spPr>
          <a:xfrm flipH="1">
            <a:off x="6219690" y="1051146"/>
            <a:ext cx="1502799" cy="1296010"/>
          </a:xfrm>
          <a:prstGeom prst="rect">
            <a:avLst/>
          </a:prstGeom>
        </p:spPr>
      </p:pic>
      <p:sp>
        <p:nvSpPr>
          <p:cNvPr id="10" name="Rectangle 9"/>
          <p:cNvSpPr/>
          <p:nvPr/>
        </p:nvSpPr>
        <p:spPr>
          <a:xfrm>
            <a:off x="7722489" y="1513972"/>
            <a:ext cx="964311" cy="369332"/>
          </a:xfrm>
          <a:prstGeom prst="rect">
            <a:avLst/>
          </a:prstGeom>
        </p:spPr>
        <p:txBody>
          <a:bodyPr wrap="square">
            <a:spAutoFit/>
          </a:bodyPr>
          <a:lstStyle/>
          <a:p>
            <a:r>
              <a:rPr lang="en-US" dirty="0" smtClean="0">
                <a:latin typeface="ＭＳ ゴシック"/>
                <a:ea typeface="ＭＳ ゴシック"/>
                <a:cs typeface="ＭＳ ゴシック"/>
              </a:rPr>
              <a:t>=</a:t>
            </a:r>
            <a:endParaRPr lang="en-US" dirty="0"/>
          </a:p>
        </p:txBody>
      </p:sp>
      <p:pic>
        <p:nvPicPr>
          <p:cNvPr id="11" name="Picture 10" descr="duplessis 3.jpg"/>
          <p:cNvPicPr>
            <a:picLocks noChangeAspect="1"/>
          </p:cNvPicPr>
          <p:nvPr/>
        </p:nvPicPr>
        <p:blipFill>
          <a:blip r:embed="rId4"/>
          <a:stretch>
            <a:fillRect/>
          </a:stretch>
        </p:blipFill>
        <p:spPr>
          <a:xfrm>
            <a:off x="8194076" y="2890651"/>
            <a:ext cx="985449" cy="1080345"/>
          </a:xfrm>
          <a:prstGeom prst="rect">
            <a:avLst/>
          </a:prstGeom>
        </p:spPr>
      </p:pic>
      <p:sp>
        <p:nvSpPr>
          <p:cNvPr id="14" name="Rectangle 13"/>
          <p:cNvSpPr/>
          <p:nvPr/>
        </p:nvSpPr>
        <p:spPr>
          <a:xfrm>
            <a:off x="7722489" y="3244334"/>
            <a:ext cx="300082" cy="369332"/>
          </a:xfrm>
          <a:prstGeom prst="rect">
            <a:avLst/>
          </a:prstGeom>
        </p:spPr>
        <p:txBody>
          <a:bodyPr wrap="none">
            <a:spAutoFit/>
          </a:bodyPr>
          <a:lstStyle/>
          <a:p>
            <a:r>
              <a:rPr lang="en-US" dirty="0" smtClean="0">
                <a:latin typeface="ＭＳ ゴシック"/>
                <a:ea typeface="ＭＳ ゴシック"/>
                <a:cs typeface="ＭＳ ゴシック"/>
              </a:rPr>
              <a:t>=</a:t>
            </a:r>
            <a:endParaRPr lang="en-US" dirty="0"/>
          </a:p>
        </p:txBody>
      </p:sp>
      <p:pic>
        <p:nvPicPr>
          <p:cNvPr id="15" name="Picture 14" descr="vancouver_olympics_2010.jpg"/>
          <p:cNvPicPr>
            <a:picLocks noChangeAspect="1"/>
          </p:cNvPicPr>
          <p:nvPr/>
        </p:nvPicPr>
        <p:blipFill>
          <a:blip r:embed="rId5"/>
          <a:stretch>
            <a:fillRect/>
          </a:stretch>
        </p:blipFill>
        <p:spPr>
          <a:xfrm>
            <a:off x="6089005" y="2823927"/>
            <a:ext cx="1633484" cy="1147069"/>
          </a:xfrm>
          <a:prstGeom prst="rect">
            <a:avLst/>
          </a:prstGeom>
        </p:spPr>
      </p:pic>
      <p:sp>
        <p:nvSpPr>
          <p:cNvPr id="16" name="Rectangle 15"/>
          <p:cNvSpPr/>
          <p:nvPr/>
        </p:nvSpPr>
        <p:spPr>
          <a:xfrm>
            <a:off x="6744407" y="2347156"/>
            <a:ext cx="575442" cy="369332"/>
          </a:xfrm>
          <a:prstGeom prst="rect">
            <a:avLst/>
          </a:prstGeom>
        </p:spPr>
        <p:txBody>
          <a:bodyPr wrap="square">
            <a:spAutoFit/>
          </a:bodyPr>
          <a:lstStyle/>
          <a:p>
            <a:r>
              <a:rPr lang="en-US" dirty="0" smtClean="0"/>
              <a:t> ∧</a:t>
            </a:r>
            <a:endParaRPr lang="en-US" dirty="0"/>
          </a:p>
        </p:txBody>
      </p:sp>
      <p:sp>
        <p:nvSpPr>
          <p:cNvPr id="17" name="Rectangle 16"/>
          <p:cNvSpPr/>
          <p:nvPr/>
        </p:nvSpPr>
        <p:spPr>
          <a:xfrm>
            <a:off x="4364251" y="3244334"/>
            <a:ext cx="184666" cy="369332"/>
          </a:xfrm>
          <a:prstGeom prst="rect">
            <a:avLst/>
          </a:prstGeom>
        </p:spPr>
        <p:txBody>
          <a:bodyPr wrap="none">
            <a:spAutoFit/>
          </a:bodyPr>
          <a:lstStyle/>
          <a:p>
            <a:endParaRPr lang="en-US" dirty="0"/>
          </a:p>
        </p:txBody>
      </p:sp>
      <p:sp>
        <p:nvSpPr>
          <p:cNvPr id="18" name="Rectangle 17"/>
          <p:cNvSpPr/>
          <p:nvPr/>
        </p:nvSpPr>
        <p:spPr>
          <a:xfrm>
            <a:off x="8479051" y="2347156"/>
            <a:ext cx="415498" cy="369332"/>
          </a:xfrm>
          <a:prstGeom prst="rect">
            <a:avLst/>
          </a:prstGeom>
        </p:spPr>
        <p:txBody>
          <a:bodyPr wrap="square">
            <a:spAutoFit/>
          </a:bodyPr>
          <a:lstStyle/>
          <a:p>
            <a:r>
              <a:rPr lang="en-US" dirty="0" smtClean="0"/>
              <a:t>∧</a:t>
            </a:r>
            <a:endParaRPr lang="en-US" dirty="0"/>
          </a:p>
        </p:txBody>
      </p:sp>
      <p:pic>
        <p:nvPicPr>
          <p:cNvPr id="19" name="Picture 18" descr="et.jpg"/>
          <p:cNvPicPr>
            <a:picLocks noChangeAspect="1"/>
          </p:cNvPicPr>
          <p:nvPr/>
        </p:nvPicPr>
        <p:blipFill>
          <a:blip r:embed="rId6"/>
          <a:stretch>
            <a:fillRect/>
          </a:stretch>
        </p:blipFill>
        <p:spPr>
          <a:xfrm>
            <a:off x="6391308" y="4394052"/>
            <a:ext cx="2662362" cy="19967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8952"/>
          </a:xfrm>
        </p:spPr>
        <p:txBody>
          <a:bodyPr>
            <a:normAutofit fontScale="90000"/>
          </a:bodyPr>
          <a:lstStyle/>
          <a:p>
            <a:r>
              <a:rPr lang="en-US" dirty="0" err="1" smtClean="0"/>
              <a:t>Sopinka</a:t>
            </a:r>
            <a:r>
              <a:rPr lang="en-US" dirty="0" smtClean="0"/>
              <a:t>: Unauthorized discrimination </a:t>
            </a:r>
            <a:endParaRPr lang="en-US" dirty="0"/>
          </a:p>
        </p:txBody>
      </p:sp>
      <p:sp>
        <p:nvSpPr>
          <p:cNvPr id="3" name="Content Placeholder 2"/>
          <p:cNvSpPr>
            <a:spLocks noGrp="1"/>
          </p:cNvSpPr>
          <p:nvPr>
            <p:ph idx="1"/>
          </p:nvPr>
        </p:nvSpPr>
        <p:spPr>
          <a:xfrm>
            <a:off x="0" y="948952"/>
            <a:ext cx="9144000" cy="5909048"/>
          </a:xfrm>
        </p:spPr>
        <p:txBody>
          <a:bodyPr>
            <a:normAutofit fontScale="92500" lnSpcReduction="20000"/>
          </a:bodyPr>
          <a:lstStyle/>
          <a:p>
            <a:r>
              <a:rPr lang="en-US" dirty="0" smtClean="0"/>
              <a:t>Interpreting an Absence</a:t>
            </a:r>
          </a:p>
          <a:p>
            <a:pPr lvl="1"/>
            <a:r>
              <a:rPr lang="en-US" dirty="0" smtClean="0"/>
              <a:t>Absence of explicit (specific) authority to discriminate</a:t>
            </a:r>
          </a:p>
          <a:p>
            <a:pPr lvl="2"/>
            <a:r>
              <a:rPr lang="en-US" dirty="0" smtClean="0"/>
              <a:t>Conclusive: </a:t>
            </a:r>
          </a:p>
          <a:p>
            <a:pPr lvl="3"/>
            <a:r>
              <a:rPr lang="en-US" dirty="0" smtClean="0"/>
              <a:t>Therefore, no authority to discriminate [</a:t>
            </a:r>
            <a:r>
              <a:rPr lang="en-US" dirty="0" err="1" smtClean="0"/>
              <a:t>Sopinka</a:t>
            </a:r>
            <a:r>
              <a:rPr lang="en-US" dirty="0" smtClean="0"/>
              <a:t>], or</a:t>
            </a:r>
          </a:p>
          <a:p>
            <a:pPr lvl="2"/>
            <a:r>
              <a:rPr lang="en-US" dirty="0" smtClean="0"/>
              <a:t>Inconclusive:</a:t>
            </a:r>
          </a:p>
          <a:p>
            <a:pPr lvl="3"/>
            <a:r>
              <a:rPr lang="en-US" dirty="0" smtClean="0"/>
              <a:t>Possibility of implied (general) authority [BC COA]</a:t>
            </a:r>
          </a:p>
          <a:p>
            <a:pPr lvl="1"/>
            <a:r>
              <a:rPr lang="en-US" dirty="0" smtClean="0"/>
              <a:t>Absence of explicit prohibition to discriminate</a:t>
            </a:r>
          </a:p>
          <a:p>
            <a:pPr lvl="2"/>
            <a:r>
              <a:rPr lang="en-US" dirty="0" smtClean="0"/>
              <a:t>Conclusive:</a:t>
            </a:r>
          </a:p>
          <a:p>
            <a:pPr lvl="3"/>
            <a:r>
              <a:rPr lang="en-US" dirty="0" smtClean="0"/>
              <a:t>Therefore, authority to discriminate [BC COA], or</a:t>
            </a:r>
          </a:p>
          <a:p>
            <a:pPr lvl="2"/>
            <a:r>
              <a:rPr lang="en-US" dirty="0" smtClean="0"/>
              <a:t>Inconclusive:</a:t>
            </a:r>
          </a:p>
          <a:p>
            <a:pPr lvl="3"/>
            <a:r>
              <a:rPr lang="en-US" dirty="0" smtClean="0"/>
              <a:t>Possibility of prohibition if no explicit authorization [</a:t>
            </a:r>
            <a:r>
              <a:rPr lang="en-US" dirty="0" err="1" smtClean="0"/>
              <a:t>Sopinka</a:t>
            </a:r>
            <a:r>
              <a:rPr lang="en-US" dirty="0" smtClean="0"/>
              <a:t>]</a:t>
            </a:r>
          </a:p>
          <a:p>
            <a:r>
              <a:rPr lang="en-US" dirty="0" smtClean="0"/>
              <a:t>Same issue: scope of general authority</a:t>
            </a:r>
          </a:p>
          <a:p>
            <a:pPr lvl="1"/>
            <a:r>
              <a:rPr lang="en-US" dirty="0" err="1" smtClean="0"/>
              <a:t>Sopinka</a:t>
            </a:r>
            <a:r>
              <a:rPr lang="en-US" dirty="0" smtClean="0"/>
              <a:t>: extraneous to “promoting health, safety or welfare of the inhabitants of the City”</a:t>
            </a:r>
          </a:p>
          <a:p>
            <a:pPr lvl="1"/>
            <a:r>
              <a:rPr lang="en-US" dirty="0" smtClean="0"/>
              <a:t>BC COA: not so [taken up by </a:t>
            </a:r>
            <a:r>
              <a:rPr lang="en-US" dirty="0" err="1" smtClean="0"/>
              <a:t>McLachlin</a:t>
            </a:r>
            <a:r>
              <a:rPr lang="en-US" dirty="0" smtClean="0"/>
              <a:t>…]</a:t>
            </a:r>
          </a:p>
          <a:p>
            <a:r>
              <a:rPr lang="en-US" dirty="0" smtClean="0"/>
              <a:t>No need to address constitutional questions</a:t>
            </a:r>
          </a:p>
          <a:p>
            <a:pPr lvl="2"/>
            <a:endParaRPr lang="en-US" dirty="0" smtClean="0"/>
          </a:p>
          <a:p>
            <a:pPr lvl="2"/>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63551"/>
          </a:xfrm>
        </p:spPr>
        <p:txBody>
          <a:bodyPr>
            <a:normAutofit fontScale="90000"/>
          </a:bodyPr>
          <a:lstStyle/>
          <a:p>
            <a:r>
              <a:rPr lang="en-US" sz="3556" dirty="0" err="1" smtClean="0"/>
              <a:t>McLachlin</a:t>
            </a:r>
            <a:r>
              <a:rPr lang="en-US" sz="3556" dirty="0" smtClean="0"/>
              <a:t>: Reviewability </a:t>
            </a:r>
            <a:r>
              <a:rPr lang="en-US" dirty="0" smtClean="0"/>
              <a:t/>
            </a:r>
            <a:br>
              <a:rPr lang="en-US" dirty="0" smtClean="0"/>
            </a:br>
            <a:r>
              <a:rPr lang="en-US" sz="2667" dirty="0" smtClean="0"/>
              <a:t>(of commercial acts, incl. purchasing)</a:t>
            </a:r>
            <a:endParaRPr lang="en-US" sz="2667" dirty="0"/>
          </a:p>
        </p:txBody>
      </p:sp>
      <p:sp>
        <p:nvSpPr>
          <p:cNvPr id="3" name="Content Placeholder 2"/>
          <p:cNvSpPr>
            <a:spLocks noGrp="1"/>
          </p:cNvSpPr>
          <p:nvPr>
            <p:ph idx="1"/>
          </p:nvPr>
        </p:nvSpPr>
        <p:spPr>
          <a:xfrm>
            <a:off x="0" y="1153341"/>
            <a:ext cx="7021774" cy="5704659"/>
          </a:xfrm>
        </p:spPr>
        <p:txBody>
          <a:bodyPr>
            <a:normAutofit fontScale="92500" lnSpcReduction="20000"/>
          </a:bodyPr>
          <a:lstStyle/>
          <a:p>
            <a:r>
              <a:rPr lang="en-US" dirty="0" smtClean="0"/>
              <a:t>Pro </a:t>
            </a:r>
          </a:p>
          <a:p>
            <a:pPr lvl="1"/>
            <a:r>
              <a:rPr lang="en-US" dirty="0" smtClean="0"/>
              <a:t>Public nature of municipality’s commercial activity</a:t>
            </a:r>
          </a:p>
          <a:p>
            <a:pPr lvl="2"/>
            <a:r>
              <a:rPr lang="en-US" dirty="0" smtClean="0"/>
              <a:t>Public funds, equal access, integrity, community values (!)</a:t>
            </a:r>
          </a:p>
          <a:p>
            <a:pPr lvl="2"/>
            <a:r>
              <a:rPr lang="en-US" dirty="0" smtClean="0"/>
              <a:t>Municipalities “unlike private individuals, are statutory creations”</a:t>
            </a:r>
          </a:p>
          <a:p>
            <a:pPr lvl="3"/>
            <a:r>
              <a:rPr lang="en-US" dirty="0" smtClean="0"/>
              <a:t>“statutory </a:t>
            </a:r>
            <a:r>
              <a:rPr lang="en-US" dirty="0" err="1" smtClean="0"/>
              <a:t>flavour</a:t>
            </a:r>
            <a:r>
              <a:rPr lang="en-US" dirty="0" smtClean="0"/>
              <a:t>” anyone? </a:t>
            </a:r>
          </a:p>
          <a:p>
            <a:r>
              <a:rPr lang="en-US" dirty="0" smtClean="0"/>
              <a:t>Con</a:t>
            </a:r>
          </a:p>
          <a:p>
            <a:pPr lvl="1"/>
            <a:r>
              <a:rPr lang="en-US" dirty="0" smtClean="0"/>
              <a:t>Private law (commercially, public body = “any private individual or corporation which seeks to contract with another party”)</a:t>
            </a:r>
          </a:p>
          <a:p>
            <a:pPr lvl="2"/>
            <a:r>
              <a:rPr lang="en-US" dirty="0" smtClean="0"/>
              <a:t>Remember </a:t>
            </a:r>
            <a:r>
              <a:rPr lang="en-US" i="1" dirty="0" smtClean="0"/>
              <a:t>Dunsmuir</a:t>
            </a:r>
            <a:r>
              <a:rPr lang="en-US" dirty="0" smtClean="0"/>
              <a:t>?</a:t>
            </a:r>
          </a:p>
          <a:p>
            <a:r>
              <a:rPr lang="en-US" dirty="0" smtClean="0"/>
              <a:t>The Pros have it!  And so </a:t>
            </a:r>
            <a:r>
              <a:rPr lang="en-US" dirty="0" err="1" smtClean="0"/>
              <a:t>McLachlin</a:t>
            </a:r>
            <a:r>
              <a:rPr lang="en-US" dirty="0" smtClean="0"/>
              <a:t> continues…</a:t>
            </a:r>
            <a:endParaRPr lang="en-US" dirty="0"/>
          </a:p>
        </p:txBody>
      </p:sp>
      <p:pic>
        <p:nvPicPr>
          <p:cNvPr id="4" name="Picture 3" descr="flavor ice cream.jpg"/>
          <p:cNvPicPr>
            <a:picLocks noChangeAspect="1"/>
          </p:cNvPicPr>
          <p:nvPr/>
        </p:nvPicPr>
        <p:blipFill>
          <a:blip r:embed="rId2"/>
          <a:stretch>
            <a:fillRect/>
          </a:stretch>
        </p:blipFill>
        <p:spPr>
          <a:xfrm>
            <a:off x="6973508" y="1524001"/>
            <a:ext cx="2709784" cy="270978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25573"/>
          </a:xfrm>
        </p:spPr>
        <p:txBody>
          <a:bodyPr>
            <a:normAutofit fontScale="90000"/>
          </a:bodyPr>
          <a:lstStyle/>
          <a:p>
            <a:r>
              <a:rPr lang="en-US" sz="3200" dirty="0" err="1" smtClean="0"/>
              <a:t>McLachlin</a:t>
            </a:r>
            <a:r>
              <a:rPr lang="en-US" sz="3200" dirty="0" smtClean="0"/>
              <a:t>: Small </a:t>
            </a:r>
            <a:r>
              <a:rPr lang="en-US" sz="3200" dirty="0" err="1" smtClean="0"/>
              <a:t>r</a:t>
            </a:r>
            <a:r>
              <a:rPr lang="en-US" sz="3200" dirty="0" smtClean="0"/>
              <a:t> review, large R Respect</a:t>
            </a:r>
            <a:endParaRPr lang="en-US" sz="3200" dirty="0"/>
          </a:p>
        </p:txBody>
      </p:sp>
      <p:sp>
        <p:nvSpPr>
          <p:cNvPr id="3" name="Content Placeholder 2"/>
          <p:cNvSpPr>
            <a:spLocks noGrp="1"/>
          </p:cNvSpPr>
          <p:nvPr>
            <p:ph idx="1"/>
          </p:nvPr>
        </p:nvSpPr>
        <p:spPr>
          <a:xfrm>
            <a:off x="1" y="729963"/>
            <a:ext cx="9144000" cy="6128037"/>
          </a:xfrm>
        </p:spPr>
        <p:txBody>
          <a:bodyPr>
            <a:normAutofit fontScale="77500" lnSpcReduction="20000"/>
          </a:bodyPr>
          <a:lstStyle/>
          <a:p>
            <a:r>
              <a:rPr lang="en-US" dirty="0" smtClean="0"/>
              <a:t>There is Reviewability, and then there is reviewability</a:t>
            </a:r>
          </a:p>
          <a:p>
            <a:pPr lvl="1"/>
            <a:r>
              <a:rPr lang="en-US" dirty="0" err="1" smtClean="0"/>
              <a:t>McLachlin</a:t>
            </a:r>
            <a:r>
              <a:rPr lang="en-US" dirty="0" smtClean="0"/>
              <a:t> prefers the latter</a:t>
            </a:r>
          </a:p>
          <a:p>
            <a:r>
              <a:rPr lang="en-US" dirty="0" smtClean="0"/>
              <a:t>Golden Middle:</a:t>
            </a:r>
          </a:p>
          <a:p>
            <a:pPr lvl="1">
              <a:buNone/>
            </a:pPr>
            <a:r>
              <a:rPr lang="en-US" dirty="0" smtClean="0"/>
              <a:t>Judicial review of municipal decisions is necessary. It is important that municipalities not assume powers which have not been conferred on them, that they not violate civil liberties, that disputes between them and other statutory bodies be resolved, and that abuses of power are checked. On the other hand, it is important that the courts not unduly confine municipalities in the responsible exercise of the powers which the legislature has conferred on them.</a:t>
            </a:r>
          </a:p>
          <a:p>
            <a:r>
              <a:rPr lang="en-US" dirty="0" smtClean="0"/>
              <a:t>Two approaches:</a:t>
            </a:r>
          </a:p>
          <a:p>
            <a:pPr lvl="1"/>
            <a:r>
              <a:rPr lang="en-US" dirty="0" smtClean="0"/>
              <a:t>narrow construction, pro-interventionist (</a:t>
            </a:r>
            <a:r>
              <a:rPr lang="en-US" dirty="0" err="1" smtClean="0"/>
              <a:t>Sopinka</a:t>
            </a:r>
            <a:r>
              <a:rPr lang="en-US" dirty="0" smtClean="0"/>
              <a:t>)</a:t>
            </a:r>
          </a:p>
          <a:p>
            <a:pPr lvl="2"/>
            <a:r>
              <a:rPr lang="en-US" sz="2581" dirty="0" smtClean="0"/>
              <a:t>Strict construction, only explicit specific authorization</a:t>
            </a:r>
          </a:p>
          <a:p>
            <a:pPr lvl="1"/>
            <a:r>
              <a:rPr lang="en-US" dirty="0" smtClean="0"/>
              <a:t>more liberal, more generous and flexible, benevolent, deferential, broader (</a:t>
            </a:r>
            <a:r>
              <a:rPr lang="en-US" dirty="0" err="1" smtClean="0"/>
              <a:t>McLachlin</a:t>
            </a:r>
            <a:r>
              <a:rPr lang="en-US" dirty="0" smtClean="0"/>
              <a:t>)</a:t>
            </a:r>
          </a:p>
          <a:p>
            <a:pPr lvl="2"/>
            <a:r>
              <a:rPr lang="en-US" dirty="0" smtClean="0"/>
              <a:t>“</a:t>
            </a:r>
            <a:r>
              <a:rPr lang="en-US" sz="2581" dirty="0" smtClean="0"/>
              <a:t>Public interest” matter for municipal council’s discretion</a:t>
            </a:r>
          </a:p>
          <a:p>
            <a:pPr lvl="2"/>
            <a:r>
              <a:rPr lang="en-US" sz="2581" dirty="0" smtClean="0"/>
              <a:t>No interference absent “bad faith or absurdity”  </a:t>
            </a:r>
          </a:p>
          <a:p>
            <a:pPr lvl="3"/>
            <a:r>
              <a:rPr lang="en-US" sz="2581" dirty="0" smtClean="0"/>
              <a:t>Benevolent inquiry into benevolence…</a:t>
            </a:r>
          </a:p>
          <a:p>
            <a:endParaRPr lang="en-US" dirty="0" smtClean="0"/>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510974"/>
          </a:xfrm>
        </p:spPr>
        <p:txBody>
          <a:bodyPr>
            <a:normAutofit fontScale="90000"/>
          </a:bodyPr>
          <a:lstStyle/>
          <a:p>
            <a:r>
              <a:rPr lang="en-US" sz="3200" dirty="0" err="1" smtClean="0"/>
              <a:t>McLachlin</a:t>
            </a:r>
            <a:r>
              <a:rPr lang="en-US" sz="3200" dirty="0" smtClean="0"/>
              <a:t>: Why small </a:t>
            </a:r>
            <a:r>
              <a:rPr lang="en-US" sz="3200" dirty="0" err="1" smtClean="0"/>
              <a:t>r</a:t>
            </a:r>
            <a:r>
              <a:rPr lang="en-US" sz="3200" dirty="0" smtClean="0"/>
              <a:t> review is preferable</a:t>
            </a:r>
            <a:endParaRPr lang="en-US" sz="3200" dirty="0"/>
          </a:p>
        </p:txBody>
      </p:sp>
      <p:sp>
        <p:nvSpPr>
          <p:cNvPr id="3" name="Content Placeholder 2"/>
          <p:cNvSpPr>
            <a:spLocks noGrp="1"/>
          </p:cNvSpPr>
          <p:nvPr>
            <p:ph idx="1"/>
          </p:nvPr>
        </p:nvSpPr>
        <p:spPr>
          <a:xfrm>
            <a:off x="0" y="510975"/>
            <a:ext cx="9144000" cy="5810501"/>
          </a:xfrm>
        </p:spPr>
        <p:txBody>
          <a:bodyPr>
            <a:normAutofit fontScale="70000" lnSpcReduction="20000"/>
          </a:bodyPr>
          <a:lstStyle/>
          <a:p>
            <a:r>
              <a:rPr lang="en-US" dirty="0" smtClean="0"/>
              <a:t>sub </a:t>
            </a:r>
            <a:r>
              <a:rPr lang="en-US" dirty="0" err="1" smtClean="0"/>
              <a:t>rosa</a:t>
            </a:r>
            <a:r>
              <a:rPr lang="en-US" dirty="0" smtClean="0"/>
              <a:t> substitution; formal review hides substantive interference (CUPE </a:t>
            </a:r>
            <a:r>
              <a:rPr lang="en-US" dirty="0" err="1" smtClean="0"/>
              <a:t>redux</a:t>
            </a:r>
            <a:r>
              <a:rPr lang="en-US" dirty="0" smtClean="0"/>
              <a:t>)</a:t>
            </a:r>
          </a:p>
          <a:p>
            <a:pPr lvl="1">
              <a:buNone/>
            </a:pPr>
            <a:r>
              <a:rPr lang="en-US" dirty="0" smtClean="0"/>
              <a:t>“Rather than confining themselves to rectification of clear excesses of authority, courts </a:t>
            </a:r>
            <a:r>
              <a:rPr lang="en-US" dirty="0" smtClean="0">
                <a:solidFill>
                  <a:srgbClr val="FF0000"/>
                </a:solidFill>
              </a:rPr>
              <a:t>under the guise of vague doctrinal terms </a:t>
            </a:r>
            <a:r>
              <a:rPr lang="en-US" dirty="0" smtClean="0"/>
              <a:t>such as "irrelevant considerations", "improper purpose", "reasonableness", or "bad faith", have not infrequently arrogated to themselves a wide and sweeping power to substitute their views for those of the elected representatives of municipalities. … The result is that …, "</a:t>
            </a:r>
            <a:r>
              <a:rPr lang="en-US" dirty="0" smtClean="0">
                <a:solidFill>
                  <a:srgbClr val="FF0000"/>
                </a:solidFill>
              </a:rPr>
              <a:t>despite the court's protestations to the contrary, they do, in fact, interfere with the wisdom which municipal councils exercise</a:t>
            </a:r>
            <a:r>
              <a:rPr lang="en-US" dirty="0" smtClean="0"/>
              <a:t>". </a:t>
            </a:r>
          </a:p>
          <a:p>
            <a:r>
              <a:rPr lang="en-US" dirty="0" smtClean="0"/>
              <a:t>And some more (later on, @100), now naming names:</a:t>
            </a:r>
          </a:p>
          <a:p>
            <a:pPr lvl="1">
              <a:buNone/>
            </a:pPr>
            <a:r>
              <a:rPr lang="en-US" dirty="0" smtClean="0"/>
              <a:t>As discussed earlier, scholars are critical of the frequency with which courts </a:t>
            </a:r>
            <a:r>
              <a:rPr lang="en-US" dirty="0" smtClean="0">
                <a:solidFill>
                  <a:srgbClr val="FF0000"/>
                </a:solidFill>
              </a:rPr>
              <a:t>disguise </a:t>
            </a:r>
            <a:r>
              <a:rPr lang="en-US" dirty="0" smtClean="0"/>
              <a:t>an assessment for reasonableness in the </a:t>
            </a:r>
            <a:r>
              <a:rPr lang="en-US" dirty="0" smtClean="0">
                <a:solidFill>
                  <a:srgbClr val="FF0000"/>
                </a:solidFill>
              </a:rPr>
              <a:t>cloak </a:t>
            </a:r>
            <a:r>
              <a:rPr lang="en-US" dirty="0" smtClean="0"/>
              <a:t>of a review for </a:t>
            </a:r>
            <a:r>
              <a:rPr lang="en-US" dirty="0" err="1" smtClean="0"/>
              <a:t>vires</a:t>
            </a:r>
            <a:r>
              <a:rPr lang="en-US" dirty="0" smtClean="0"/>
              <a:t>. </a:t>
            </a:r>
            <a:r>
              <a:rPr lang="en-US" dirty="0" smtClean="0">
                <a:solidFill>
                  <a:srgbClr val="FF0000"/>
                </a:solidFill>
              </a:rPr>
              <a:t>On one view of my colleague's reasons, they do this very thing.</a:t>
            </a:r>
            <a:r>
              <a:rPr lang="en-US" dirty="0" smtClean="0"/>
              <a:t> </a:t>
            </a:r>
            <a:r>
              <a:rPr lang="en-US" dirty="0" err="1" smtClean="0"/>
              <a:t>Sopinka</a:t>
            </a:r>
            <a:r>
              <a:rPr lang="en-US" dirty="0" smtClean="0"/>
              <a:t> J. correctly states that the reasonableness of the Resolutions is not in issue, only the power of the City to pass them. Yet he goes on to hold that the Resolutions must fall because they are "based on matters</a:t>
            </a:r>
          </a:p>
          <a:p>
            <a:pPr lvl="1">
              <a:buNone/>
            </a:pPr>
            <a:r>
              <a:rPr lang="en-US" dirty="0" smtClean="0"/>
              <a:t>	external to the interests of the citizens </a:t>
            </a:r>
          </a:p>
          <a:p>
            <a:pPr lvl="1">
              <a:buNone/>
            </a:pPr>
            <a:r>
              <a:rPr lang="en-US" dirty="0" smtClean="0"/>
              <a:t>	of the municipality”. But that is the very </a:t>
            </a:r>
          </a:p>
          <a:p>
            <a:pPr lvl="1">
              <a:buNone/>
            </a:pPr>
            <a:r>
              <a:rPr lang="en-US" dirty="0" smtClean="0"/>
              <a:t>	question at stake. </a:t>
            </a:r>
          </a:p>
          <a:p>
            <a:pPr>
              <a:buNone/>
            </a:pPr>
            <a:endParaRPr lang="en-US" dirty="0" smtClean="0"/>
          </a:p>
          <a:p>
            <a:endParaRPr lang="en-US" dirty="0" smtClean="0"/>
          </a:p>
        </p:txBody>
      </p:sp>
      <p:pic>
        <p:nvPicPr>
          <p:cNvPr id="4" name="Picture 3" descr="invisibility cloak.jpg"/>
          <p:cNvPicPr>
            <a:picLocks noChangeAspect="1"/>
          </p:cNvPicPr>
          <p:nvPr/>
        </p:nvPicPr>
        <p:blipFill>
          <a:blip r:embed="rId2"/>
          <a:stretch>
            <a:fillRect/>
          </a:stretch>
        </p:blipFill>
        <p:spPr>
          <a:xfrm>
            <a:off x="5620339" y="4518289"/>
            <a:ext cx="3523661" cy="2339711"/>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3361</TotalTime>
  <Words>4093</Words>
  <Application>Microsoft Macintosh PowerPoint</Application>
  <PresentationFormat>On-screen Show (4:3)</PresentationFormat>
  <Paragraphs>355</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Administrative Law </vt:lpstr>
      <vt:lpstr>Shell v. Vancouver (SCC ’94): Municipalities/City Councils</vt:lpstr>
      <vt:lpstr>The Lower Courts…</vt:lpstr>
      <vt:lpstr>SCC: Sopinka (5) vs. McLachlin (4)</vt:lpstr>
      <vt:lpstr>Sopinka: Improper Purpose</vt:lpstr>
      <vt:lpstr>Sopinka: Unauthorized discrimination </vt:lpstr>
      <vt:lpstr>McLachlin: Reviewability  (of commercial acts, incl. purchasing)</vt:lpstr>
      <vt:lpstr>McLachlin: Small r review, large R Respect</vt:lpstr>
      <vt:lpstr>McLachlin: Why small r review is preferable</vt:lpstr>
      <vt:lpstr>Still more reasons</vt:lpstr>
      <vt:lpstr>So, what is the test?</vt:lpstr>
      <vt:lpstr>“Improper Purposes”</vt:lpstr>
      <vt:lpstr>McLachlin: Unauthorized Discrimination</vt:lpstr>
      <vt:lpstr>Baker v. Canada ‘99 (Take 2: Substance):  The Minister (aka Officer Lorenz)</vt:lpstr>
      <vt:lpstr>PowerPoint Presentation</vt:lpstr>
      <vt:lpstr>Immigration Act, R.S.C., 1985, c. I-2 </vt:lpstr>
      <vt:lpstr>Proper Review Attitude</vt:lpstr>
      <vt:lpstr>Standard of Review</vt:lpstr>
      <vt:lpstr>The Standard Applied </vt:lpstr>
      <vt:lpstr>Suresh ‘02</vt:lpstr>
      <vt:lpstr>Immigration Act, R.S.C. 1985, c. I-2 </vt:lpstr>
      <vt:lpstr>Issues (admin only, if you please!)</vt:lpstr>
      <vt:lpstr>Standard of Review</vt:lpstr>
      <vt:lpstr>What about Baker, then?</vt:lpstr>
      <vt:lpstr>Procedure </vt:lpstr>
      <vt:lpstr>Baker Factors…</vt:lpstr>
      <vt:lpstr>Khosa ‘08</vt:lpstr>
      <vt:lpstr>PowerPoint Presentation</vt:lpstr>
      <vt:lpstr>Khosa ‘08</vt:lpstr>
      <vt:lpstr>Khosa ‘08</vt:lpstr>
    </vt:vector>
  </TitlesOfParts>
  <Company>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 Court of Appeal I</dc:title>
  <dc:creator>Markus Dubber</dc:creator>
  <cp:lastModifiedBy>Markus Dubber</cp:lastModifiedBy>
  <cp:revision>648</cp:revision>
  <dcterms:created xsi:type="dcterms:W3CDTF">2011-12-23T19:58:16Z</dcterms:created>
  <dcterms:modified xsi:type="dcterms:W3CDTF">2013-01-31T13:31:29Z</dcterms:modified>
</cp:coreProperties>
</file>