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80" r:id="rId2"/>
    <p:sldId id="281" r:id="rId3"/>
    <p:sldId id="282" r:id="rId4"/>
    <p:sldId id="283" r:id="rId5"/>
    <p:sldId id="284" r:id="rId6"/>
    <p:sldId id="285" r:id="rId7"/>
    <p:sldId id="295" r:id="rId8"/>
    <p:sldId id="313" r:id="rId9"/>
    <p:sldId id="296" r:id="rId10"/>
    <p:sldId id="297" r:id="rId11"/>
    <p:sldId id="298" r:id="rId12"/>
    <p:sldId id="299" r:id="rId13"/>
    <p:sldId id="300" r:id="rId14"/>
    <p:sldId id="312" r:id="rId15"/>
    <p:sldId id="301" r:id="rId16"/>
    <p:sldId id="302" r:id="rId17"/>
    <p:sldId id="303" r:id="rId18"/>
    <p:sldId id="304" r:id="rId19"/>
    <p:sldId id="305" r:id="rId20"/>
    <p:sldId id="306" r:id="rId21"/>
    <p:sldId id="307" r:id="rId22"/>
    <p:sldId id="308" r:id="rId23"/>
    <p:sldId id="309" r:id="rId24"/>
    <p:sldId id="310" r:id="rId25"/>
    <p:sldId id="311" r:id="rId26"/>
    <p:sldId id="320" r:id="rId27"/>
    <p:sldId id="321" r:id="rId28"/>
    <p:sldId id="322" r:id="rId29"/>
    <p:sldId id="323" r:id="rId30"/>
    <p:sldId id="324" r:id="rId31"/>
    <p:sldId id="315" r:id="rId32"/>
    <p:sldId id="316" r:id="rId33"/>
    <p:sldId id="317" r:id="rId34"/>
    <p:sldId id="318" r:id="rId35"/>
    <p:sldId id="319"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7" d="100"/>
          <a:sy n="77" d="100"/>
        </p:scale>
        <p:origin x="-156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B2E769-DA39-264D-824D-096A4AB2AB91}" type="datetimeFigureOut">
              <a:rPr lang="en-US" smtClean="0"/>
              <a:pPr/>
              <a:t>3/14/14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251931-7C84-C043-A028-63C5BA187B41}" type="slidenum">
              <a:rPr lang="en-US" smtClean="0"/>
              <a:pPr/>
              <a:t>‹#›</a:t>
            </a:fld>
            <a:endParaRPr lang="en-US"/>
          </a:p>
        </p:txBody>
      </p:sp>
    </p:spTree>
    <p:extLst>
      <p:ext uri="{BB962C8B-B14F-4D97-AF65-F5344CB8AC3E}">
        <p14:creationId xmlns:p14="http://schemas.microsoft.com/office/powerpoint/2010/main" val="36269982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45FACA-7EA6-C841-A96F-1E38BE8F9276}"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E9F714-FF53-A44C-81DE-6E260CCA1A0C}" type="datetimeFigureOut">
              <a:rPr lang="en-US" smtClean="0"/>
              <a:pPr/>
              <a:t>3/14/14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755E2-9847-D844-AEBD-ED680701F21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E9F714-FF53-A44C-81DE-6E260CCA1A0C}" type="datetimeFigureOut">
              <a:rPr lang="en-US" smtClean="0"/>
              <a:pPr/>
              <a:t>3/14/14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755E2-9847-D844-AEBD-ED680701F21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E9F714-FF53-A44C-81DE-6E260CCA1A0C}" type="datetimeFigureOut">
              <a:rPr lang="en-US" smtClean="0"/>
              <a:pPr/>
              <a:t>3/14/14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755E2-9847-D844-AEBD-ED680701F21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E9F714-FF53-A44C-81DE-6E260CCA1A0C}" type="datetimeFigureOut">
              <a:rPr lang="en-US" smtClean="0"/>
              <a:pPr/>
              <a:t>3/14/14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755E2-9847-D844-AEBD-ED680701F21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E9F714-FF53-A44C-81DE-6E260CCA1A0C}" type="datetimeFigureOut">
              <a:rPr lang="en-US" smtClean="0"/>
              <a:pPr/>
              <a:t>3/14/14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755E2-9847-D844-AEBD-ED680701F21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E9F714-FF53-A44C-81DE-6E260CCA1A0C}" type="datetimeFigureOut">
              <a:rPr lang="en-US" smtClean="0"/>
              <a:pPr/>
              <a:t>3/14/14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755E2-9847-D844-AEBD-ED680701F21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E9F714-FF53-A44C-81DE-6E260CCA1A0C}" type="datetimeFigureOut">
              <a:rPr lang="en-US" smtClean="0"/>
              <a:pPr/>
              <a:t>3/14/14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B755E2-9847-D844-AEBD-ED680701F21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E9F714-FF53-A44C-81DE-6E260CCA1A0C}" type="datetimeFigureOut">
              <a:rPr lang="en-US" smtClean="0"/>
              <a:pPr/>
              <a:t>3/14/14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B755E2-9847-D844-AEBD-ED680701F21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E9F714-FF53-A44C-81DE-6E260CCA1A0C}" type="datetimeFigureOut">
              <a:rPr lang="en-US" smtClean="0"/>
              <a:pPr/>
              <a:t>3/14/14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B755E2-9847-D844-AEBD-ED680701F21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E9F714-FF53-A44C-81DE-6E260CCA1A0C}" type="datetimeFigureOut">
              <a:rPr lang="en-US" smtClean="0"/>
              <a:pPr/>
              <a:t>3/14/14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755E2-9847-D844-AEBD-ED680701F21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E9F714-FF53-A44C-81DE-6E260CCA1A0C}" type="datetimeFigureOut">
              <a:rPr lang="en-US" smtClean="0"/>
              <a:pPr/>
              <a:t>3/14/14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755E2-9847-D844-AEBD-ED680701F21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E9F714-FF53-A44C-81DE-6E260CCA1A0C}" type="datetimeFigureOut">
              <a:rPr lang="en-US" smtClean="0"/>
              <a:pPr/>
              <a:t>3/14/14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B755E2-9847-D844-AEBD-ED680701F21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Administrative Law	</a:t>
            </a:r>
            <a:endParaRPr lang="en-US" dirty="0"/>
          </a:p>
        </p:txBody>
      </p:sp>
      <p:sp>
        <p:nvSpPr>
          <p:cNvPr id="3" name="Subtitle 2"/>
          <p:cNvSpPr>
            <a:spLocks noGrp="1"/>
          </p:cNvSpPr>
          <p:nvPr>
            <p:ph type="subTitle" idx="1"/>
          </p:nvPr>
        </p:nvSpPr>
        <p:spPr/>
        <p:txBody>
          <a:bodyPr/>
          <a:lstStyle/>
          <a:p>
            <a:r>
              <a:rPr lang="en-US" smtClean="0"/>
              <a:t>Markus Dubber</a:t>
            </a: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Three are better than two </a:t>
            </a:r>
            <a:br>
              <a:rPr lang="en-US" dirty="0" smtClean="0"/>
            </a:br>
            <a:r>
              <a:rPr lang="en-US" dirty="0" smtClean="0"/>
              <a:t>(the more the merrier)</a:t>
            </a:r>
            <a:endParaRPr lang="en-US" dirty="0"/>
          </a:p>
        </p:txBody>
      </p:sp>
      <p:sp>
        <p:nvSpPr>
          <p:cNvPr id="3" name="Content Placeholder 2"/>
          <p:cNvSpPr>
            <a:spLocks noGrp="1"/>
          </p:cNvSpPr>
          <p:nvPr>
            <p:ph idx="1"/>
          </p:nvPr>
        </p:nvSpPr>
        <p:spPr>
          <a:xfrm>
            <a:off x="0" y="1600200"/>
            <a:ext cx="6744407" cy="5257800"/>
          </a:xfrm>
        </p:spPr>
        <p:txBody>
          <a:bodyPr>
            <a:normAutofit fontScale="92500" lnSpcReduction="20000"/>
          </a:bodyPr>
          <a:lstStyle/>
          <a:p>
            <a:r>
              <a:rPr lang="en-US" i="1" dirty="0" err="1" smtClean="0"/>
              <a:t>Southam</a:t>
            </a:r>
            <a:r>
              <a:rPr lang="en-US" i="1" dirty="0" smtClean="0"/>
              <a:t> </a:t>
            </a:r>
            <a:r>
              <a:rPr lang="en-US" dirty="0" smtClean="0"/>
              <a:t>(1997) (</a:t>
            </a:r>
            <a:r>
              <a:rPr lang="en-US" dirty="0" err="1" smtClean="0"/>
              <a:t>Iacobucci</a:t>
            </a:r>
            <a:r>
              <a:rPr lang="en-US" dirty="0" smtClean="0"/>
              <a:t>)</a:t>
            </a:r>
            <a:r>
              <a:rPr lang="en-US" i="1" dirty="0" smtClean="0"/>
              <a:t> </a:t>
            </a:r>
            <a:r>
              <a:rPr lang="en-US" dirty="0" smtClean="0"/>
              <a:t>(Yet more light: Enlightenment II)</a:t>
            </a:r>
          </a:p>
          <a:p>
            <a:pPr lvl="1"/>
            <a:r>
              <a:rPr lang="en-US" dirty="0" smtClean="0"/>
              <a:t>More nuance, more pragmatism/functionalism:</a:t>
            </a:r>
          </a:p>
          <a:p>
            <a:pPr lvl="2"/>
            <a:r>
              <a:rPr lang="en-US" dirty="0" smtClean="0"/>
              <a:t>We need a third standard of review:</a:t>
            </a:r>
          </a:p>
          <a:p>
            <a:pPr lvl="3"/>
            <a:r>
              <a:rPr lang="en-US" dirty="0" smtClean="0">
                <a:solidFill>
                  <a:srgbClr val="FF0000"/>
                </a:solidFill>
              </a:rPr>
              <a:t>Reasonableness </a:t>
            </a:r>
            <a:r>
              <a:rPr lang="en-US" i="1" dirty="0" err="1" smtClean="0">
                <a:solidFill>
                  <a:srgbClr val="FF0000"/>
                </a:solidFill>
              </a:rPr>
              <a:t>simpliciter</a:t>
            </a:r>
            <a:r>
              <a:rPr lang="en-US" dirty="0" smtClean="0">
                <a:solidFill>
                  <a:srgbClr val="FF0000"/>
                </a:solidFill>
              </a:rPr>
              <a:t> </a:t>
            </a:r>
            <a:r>
              <a:rPr lang="en-US" dirty="0" smtClean="0"/>
              <a:t>(just plain ole reasonable, reasonable, period, reasonable, no ice, reasonable straight up etc)</a:t>
            </a:r>
          </a:p>
          <a:p>
            <a:pPr lvl="2"/>
            <a:r>
              <a:rPr lang="en-US" dirty="0" smtClean="0"/>
              <a:t>Fits snuggly in between correctness and patent unreasonableness</a:t>
            </a:r>
          </a:p>
          <a:p>
            <a:pPr lvl="3"/>
            <a:r>
              <a:rPr lang="en-US" dirty="0" smtClean="0"/>
              <a:t>Shouldn’t it be incorrectness, unreasonableness, and patent unreasonableness? Too negative, perhaps</a:t>
            </a:r>
          </a:p>
          <a:p>
            <a:pPr lvl="2"/>
            <a:r>
              <a:rPr lang="en-US" dirty="0" smtClean="0"/>
              <a:t>“not supported by any reasons that can stand up to a </a:t>
            </a:r>
            <a:r>
              <a:rPr lang="en-US" i="1" dirty="0" smtClean="0"/>
              <a:t>somewhat probing examination</a:t>
            </a:r>
            <a:r>
              <a:rPr lang="en-US" dirty="0" smtClean="0"/>
              <a:t>”</a:t>
            </a:r>
          </a:p>
          <a:p>
            <a:pPr lvl="3"/>
            <a:r>
              <a:rPr lang="en-US" dirty="0" smtClean="0"/>
              <a:t>Immediacy or obviousness of error</a:t>
            </a:r>
          </a:p>
        </p:txBody>
      </p:sp>
      <p:pic>
        <p:nvPicPr>
          <p:cNvPr id="4" name="Picture 3" descr="then there were 3.png"/>
          <p:cNvPicPr>
            <a:picLocks noChangeAspect="1"/>
          </p:cNvPicPr>
          <p:nvPr/>
        </p:nvPicPr>
        <p:blipFill>
          <a:blip r:embed="rId2"/>
          <a:stretch>
            <a:fillRect/>
          </a:stretch>
        </p:blipFill>
        <p:spPr>
          <a:xfrm>
            <a:off x="6744407" y="2668014"/>
            <a:ext cx="2399593" cy="418998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Trouble in Paradise</a:t>
            </a:r>
            <a:endParaRPr lang="en-US" dirty="0"/>
          </a:p>
        </p:txBody>
      </p:sp>
      <p:sp>
        <p:nvSpPr>
          <p:cNvPr id="3" name="Content Placeholder 2"/>
          <p:cNvSpPr>
            <a:spLocks noGrp="1"/>
          </p:cNvSpPr>
          <p:nvPr>
            <p:ph idx="1"/>
          </p:nvPr>
        </p:nvSpPr>
        <p:spPr/>
        <p:txBody>
          <a:bodyPr/>
          <a:lstStyle/>
          <a:p>
            <a:r>
              <a:rPr lang="en-US" dirty="0" smtClean="0"/>
              <a:t>What’s the difference? Too much nuance?</a:t>
            </a:r>
          </a:p>
          <a:p>
            <a:pPr lvl="1"/>
            <a:r>
              <a:rPr lang="en-US" dirty="0" smtClean="0"/>
              <a:t>Trouble in the “lower courts”!</a:t>
            </a:r>
          </a:p>
          <a:p>
            <a:pPr lvl="2"/>
            <a:r>
              <a:rPr lang="en-US" dirty="0" smtClean="0"/>
              <a:t>What’s unreasonable?  What’s patently unreasonable?  What, for that matter, is </a:t>
            </a:r>
            <a:r>
              <a:rPr lang="en-US" i="1" dirty="0" smtClean="0"/>
              <a:t>patently</a:t>
            </a:r>
            <a:r>
              <a:rPr lang="en-US" dirty="0" smtClean="0"/>
              <a:t> (anything)?</a:t>
            </a:r>
          </a:p>
          <a:p>
            <a:pPr lvl="1"/>
            <a:r>
              <a:rPr lang="en-US" dirty="0" smtClean="0"/>
              <a:t>Is unreasonable ever OK?  Even if it’s not </a:t>
            </a:r>
            <a:r>
              <a:rPr lang="en-US" i="1" dirty="0" smtClean="0"/>
              <a:t>patently </a:t>
            </a:r>
            <a:r>
              <a:rPr lang="en-US" dirty="0" smtClean="0"/>
              <a:t>so?</a:t>
            </a:r>
          </a:p>
          <a:p>
            <a:pPr lvl="2"/>
            <a:r>
              <a:rPr lang="en-US" dirty="0" smtClean="0"/>
              <a:t>Too much of a good thing: deference to the point of accepting unreasonable decisions?</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9714"/>
          </a:xfrm>
        </p:spPr>
        <p:txBody>
          <a:bodyPr>
            <a:normAutofit fontScale="90000"/>
          </a:bodyPr>
          <a:lstStyle/>
          <a:p>
            <a:r>
              <a:rPr lang="en-US" dirty="0" err="1" smtClean="0"/>
              <a:t>Iacobucci</a:t>
            </a:r>
            <a:r>
              <a:rPr lang="en-US" dirty="0" smtClean="0"/>
              <a:t> to the rescue!</a:t>
            </a:r>
            <a:endParaRPr lang="en-US" dirty="0"/>
          </a:p>
        </p:txBody>
      </p:sp>
      <p:sp>
        <p:nvSpPr>
          <p:cNvPr id="3" name="Content Placeholder 2"/>
          <p:cNvSpPr>
            <a:spLocks noGrp="1"/>
          </p:cNvSpPr>
          <p:nvPr>
            <p:ph idx="1"/>
          </p:nvPr>
        </p:nvSpPr>
        <p:spPr>
          <a:xfrm>
            <a:off x="218974" y="1167940"/>
            <a:ext cx="8744372" cy="5503919"/>
          </a:xfrm>
        </p:spPr>
        <p:txBody>
          <a:bodyPr>
            <a:normAutofit fontScale="77500" lnSpcReduction="20000"/>
          </a:bodyPr>
          <a:lstStyle/>
          <a:p>
            <a:r>
              <a:rPr lang="en-US" i="1" dirty="0" smtClean="0"/>
              <a:t>Ryan</a:t>
            </a:r>
            <a:r>
              <a:rPr lang="en-US" dirty="0" smtClean="0"/>
              <a:t> (2003): Setting things straight, once and for all</a:t>
            </a:r>
          </a:p>
          <a:p>
            <a:pPr>
              <a:buNone/>
            </a:pPr>
            <a:endParaRPr lang="en-US" dirty="0" smtClean="0"/>
          </a:p>
          <a:p>
            <a:pPr>
              <a:buNone/>
            </a:pPr>
            <a:r>
              <a:rPr lang="en-US" dirty="0" smtClean="0"/>
              <a:t>[A] patently unreasonable defect, once identified, can be explained simply and easily, leaving no real possibility of doubting that the decision is defective. A patently unreasonable decision has been described as "clearly irrational" or "evidently not in accordance with reason". ... </a:t>
            </a:r>
            <a:r>
              <a:rPr lang="en-US" dirty="0" smtClean="0">
                <a:solidFill>
                  <a:srgbClr val="FF0000"/>
                </a:solidFill>
              </a:rPr>
              <a:t>A decision that is patently unreasonable is so flawed that no amount of curial deference can justify letting it stand</a:t>
            </a:r>
            <a:r>
              <a:rPr lang="en-US" dirty="0" smtClean="0"/>
              <a:t>.</a:t>
            </a:r>
          </a:p>
          <a:p>
            <a:pPr>
              <a:buNone/>
            </a:pPr>
            <a:r>
              <a:rPr lang="en-US" dirty="0" smtClean="0"/>
              <a:t>A decision may be unreasonable without being patently unreasonable when the defect in the decision is less obvious and might only be discovered after "significant searching or testing" (</a:t>
            </a:r>
            <a:r>
              <a:rPr lang="en-US" i="1" dirty="0" err="1" smtClean="0"/>
              <a:t>Southam</a:t>
            </a:r>
            <a:r>
              <a:rPr lang="en-US" dirty="0" smtClean="0"/>
              <a:t>, </a:t>
            </a:r>
            <a:r>
              <a:rPr lang="en-US" i="1" dirty="0" smtClean="0"/>
              <a:t>supra</a:t>
            </a:r>
            <a:r>
              <a:rPr lang="en-US" dirty="0" smtClean="0"/>
              <a:t>, at </a:t>
            </a:r>
            <a:r>
              <a:rPr lang="en-US" dirty="0" err="1" smtClean="0"/>
              <a:t>para</a:t>
            </a:r>
            <a:r>
              <a:rPr lang="en-US" dirty="0" smtClean="0"/>
              <a:t>. 57). Explaining the defect may require a detailed exposition to show that there are no lines of reasoning supporting the decision which could reasonably lead that tribunal to reach the decision it did.</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78" y="274638"/>
            <a:ext cx="8954222" cy="732711"/>
          </a:xfrm>
        </p:spPr>
        <p:txBody>
          <a:bodyPr>
            <a:normAutofit fontScale="90000"/>
          </a:bodyPr>
          <a:lstStyle/>
          <a:p>
            <a:r>
              <a:rPr lang="en-US" dirty="0" smtClean="0"/>
              <a:t>Harsh words</a:t>
            </a:r>
            <a:endParaRPr lang="en-US" dirty="0"/>
          </a:p>
        </p:txBody>
      </p:sp>
      <p:sp>
        <p:nvSpPr>
          <p:cNvPr id="3" name="Content Placeholder 2"/>
          <p:cNvSpPr>
            <a:spLocks noGrp="1"/>
          </p:cNvSpPr>
          <p:nvPr>
            <p:ph idx="1"/>
          </p:nvPr>
        </p:nvSpPr>
        <p:spPr>
          <a:xfrm>
            <a:off x="189777" y="1284733"/>
            <a:ext cx="8715175" cy="5357927"/>
          </a:xfrm>
        </p:spPr>
        <p:txBody>
          <a:bodyPr>
            <a:normAutofit fontScale="92500" lnSpcReduction="10000"/>
          </a:bodyPr>
          <a:lstStyle/>
          <a:p>
            <a:r>
              <a:rPr lang="en-US" dirty="0" smtClean="0"/>
              <a:t>David </a:t>
            </a:r>
            <a:r>
              <a:rPr lang="en-US" dirty="0" err="1" smtClean="0"/>
              <a:t>Mullan</a:t>
            </a:r>
            <a:r>
              <a:rPr lang="en-US" dirty="0" smtClean="0"/>
              <a:t>, in "Recent Developments in Standard of Review", in Canadian Bar Association (Ontario), </a:t>
            </a:r>
            <a:r>
              <a:rPr lang="en-US" i="1" dirty="0" smtClean="0"/>
              <a:t>Taking the Tribunal to Court: A Practical Guide for Administrative Law Practitioners</a:t>
            </a:r>
            <a:r>
              <a:rPr lang="en-US" dirty="0" smtClean="0"/>
              <a:t> (2000) [!]:</a:t>
            </a:r>
          </a:p>
          <a:p>
            <a:pPr>
              <a:buNone/>
            </a:pPr>
            <a:r>
              <a:rPr lang="en-US" dirty="0" smtClean="0"/>
              <a:t> </a:t>
            </a:r>
          </a:p>
          <a:p>
            <a:pPr lvl="1">
              <a:buNone/>
            </a:pPr>
            <a:r>
              <a:rPr lang="en-US" sz="3097" dirty="0" smtClean="0"/>
              <a:t>[</a:t>
            </a:r>
            <a:r>
              <a:rPr lang="en-US" sz="3097" dirty="0" err="1" smtClean="0"/>
              <a:t>T]o</a:t>
            </a:r>
            <a:r>
              <a:rPr lang="en-US" sz="3097" dirty="0" smtClean="0"/>
              <a:t> maintain a position that it is only the "clearly irrational" that will cross the threshold of patent unreasonableness while irrationality </a:t>
            </a:r>
            <a:r>
              <a:rPr lang="en-US" sz="3097" i="1" dirty="0" err="1" smtClean="0"/>
              <a:t>simpliciter</a:t>
            </a:r>
            <a:r>
              <a:rPr lang="en-US" sz="3097" dirty="0" smtClean="0"/>
              <a:t> will not is to make a </a:t>
            </a:r>
            <a:r>
              <a:rPr lang="en-US" sz="3097" dirty="0" smtClean="0">
                <a:solidFill>
                  <a:srgbClr val="FF0000"/>
                </a:solidFill>
              </a:rPr>
              <a:t>nonsense of the law</a:t>
            </a:r>
            <a:r>
              <a:rPr lang="en-US" sz="3097" dirty="0" smtClean="0"/>
              <a:t>. Attaching the adjective "clearly" to irrational is surely a tautology. Like "uniqueness", irrationality either exists or it does not. There cannot be shades of irrationality.</a:t>
            </a:r>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594067"/>
          </a:xfrm>
        </p:spPr>
        <p:txBody>
          <a:bodyPr>
            <a:normAutofit fontScale="90000"/>
          </a:bodyPr>
          <a:lstStyle/>
          <a:p>
            <a:r>
              <a:rPr lang="en-US" dirty="0" smtClean="0"/>
              <a:t>This will not stand! </a:t>
            </a:r>
            <a:br>
              <a:rPr lang="en-US" dirty="0" smtClean="0"/>
            </a:br>
            <a:r>
              <a:rPr lang="en-US" dirty="0" smtClean="0"/>
              <a:t>	- </a:t>
            </a:r>
            <a:r>
              <a:rPr lang="en-US" dirty="0" err="1" smtClean="0"/>
              <a:t>LeBel</a:t>
            </a:r>
            <a:r>
              <a:rPr lang="en-US" dirty="0" smtClean="0"/>
              <a:t> in Toronto </a:t>
            </a:r>
            <a:r>
              <a:rPr lang="en-US" dirty="0" err="1" smtClean="0"/>
              <a:t>v</a:t>
            </a:r>
            <a:r>
              <a:rPr lang="en-US" dirty="0" smtClean="0"/>
              <a:t>. CUPE 2003 …</a:t>
            </a:r>
            <a:br>
              <a:rPr lang="en-US" dirty="0" smtClean="0"/>
            </a:br>
            <a:endParaRPr lang="en-US" dirty="0"/>
          </a:p>
        </p:txBody>
      </p:sp>
      <p:pic>
        <p:nvPicPr>
          <p:cNvPr id="4" name="Content Placeholder 3" descr="Dude.jpg"/>
          <p:cNvPicPr>
            <a:picLocks noGrp="1" noChangeAspect="1"/>
          </p:cNvPicPr>
          <p:nvPr>
            <p:ph idx="1"/>
          </p:nvPr>
        </p:nvPicPr>
        <p:blipFill>
          <a:blip r:embed="rId2"/>
          <a:srcRect l="-40915" r="-40915"/>
          <a:stretch>
            <a:fillRect/>
          </a:stretch>
        </p:blip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0516"/>
          </a:xfrm>
        </p:spPr>
        <p:txBody>
          <a:bodyPr>
            <a:normAutofit fontScale="90000"/>
          </a:bodyPr>
          <a:lstStyle/>
          <a:p>
            <a:r>
              <a:rPr lang="en-US" dirty="0" smtClean="0"/>
              <a:t>Enlightenment III, or </a:t>
            </a:r>
            <a:r>
              <a:rPr lang="en-US" dirty="0" err="1" smtClean="0"/>
              <a:t>LeBel</a:t>
            </a:r>
            <a:r>
              <a:rPr lang="en-US" dirty="0" smtClean="0"/>
              <a:t> has his way</a:t>
            </a:r>
            <a:endParaRPr lang="en-US" dirty="0"/>
          </a:p>
        </p:txBody>
      </p:sp>
      <p:sp>
        <p:nvSpPr>
          <p:cNvPr id="3" name="Content Placeholder 2"/>
          <p:cNvSpPr>
            <a:spLocks noGrp="1"/>
          </p:cNvSpPr>
          <p:nvPr>
            <p:ph idx="1"/>
          </p:nvPr>
        </p:nvSpPr>
        <p:spPr>
          <a:xfrm>
            <a:off x="204375" y="1094944"/>
            <a:ext cx="8715175" cy="5503919"/>
          </a:xfrm>
        </p:spPr>
        <p:txBody>
          <a:bodyPr>
            <a:normAutofit lnSpcReduction="10000"/>
          </a:bodyPr>
          <a:lstStyle/>
          <a:p>
            <a:r>
              <a:rPr lang="en-US" dirty="0" smtClean="0"/>
              <a:t>Dunsmuir (2008): The Advent of </a:t>
            </a:r>
            <a:r>
              <a:rPr lang="en-US" dirty="0" smtClean="0">
                <a:solidFill>
                  <a:srgbClr val="FF0000"/>
                </a:solidFill>
              </a:rPr>
              <a:t>Holism</a:t>
            </a:r>
            <a:r>
              <a:rPr lang="en-US" dirty="0" smtClean="0"/>
              <a:t>, The Irrelevance of Labels!</a:t>
            </a:r>
          </a:p>
          <a:p>
            <a:pPr lvl="1"/>
            <a:r>
              <a:rPr lang="en-US" dirty="0" smtClean="0"/>
              <a:t>From “pragmatic and functional” to holistic approach</a:t>
            </a:r>
          </a:p>
          <a:p>
            <a:pPr lvl="1"/>
            <a:r>
              <a:rPr lang="en-US" dirty="0" smtClean="0"/>
              <a:t>From “pragmatic and functional analysis” to “standard of review analysis”</a:t>
            </a:r>
          </a:p>
          <a:p>
            <a:r>
              <a:rPr lang="en-US" dirty="0" smtClean="0">
                <a:solidFill>
                  <a:srgbClr val="FF0000"/>
                </a:solidFill>
              </a:rPr>
              <a:t>Two are better than three</a:t>
            </a:r>
            <a:r>
              <a:rPr lang="en-US" dirty="0" smtClean="0"/>
              <a:t>, after all</a:t>
            </a:r>
          </a:p>
          <a:p>
            <a:pPr lvl="1"/>
            <a:r>
              <a:rPr lang="en-US" dirty="0" smtClean="0"/>
              <a:t>But not the old two!  That would be taking “a step backwards … and revert to pre-</a:t>
            </a:r>
            <a:r>
              <a:rPr lang="en-US" i="1" dirty="0" err="1" smtClean="0"/>
              <a:t>Southam</a:t>
            </a:r>
            <a:r>
              <a:rPr lang="en-US" dirty="0" smtClean="0"/>
              <a:t> law”</a:t>
            </a:r>
          </a:p>
          <a:p>
            <a:pPr lvl="1"/>
            <a:r>
              <a:rPr lang="en-US" dirty="0" smtClean="0"/>
              <a:t>No, onward and upward:</a:t>
            </a:r>
          </a:p>
          <a:p>
            <a:pPr lvl="2"/>
            <a:r>
              <a:rPr lang="en-US" dirty="0" smtClean="0"/>
              <a:t>Henceforth, it shall be </a:t>
            </a:r>
          </a:p>
          <a:p>
            <a:pPr lvl="3"/>
            <a:r>
              <a:rPr lang="en-US" dirty="0" smtClean="0"/>
              <a:t>Reasonableness </a:t>
            </a:r>
            <a:r>
              <a:rPr lang="en-US" i="1" dirty="0" err="1" smtClean="0"/>
              <a:t>simpliciter</a:t>
            </a:r>
            <a:r>
              <a:rPr lang="en-US" dirty="0" smtClean="0"/>
              <a:t> </a:t>
            </a:r>
            <a:r>
              <a:rPr lang="en-US" i="1" dirty="0" err="1" smtClean="0"/>
              <a:t>simpliciter</a:t>
            </a:r>
            <a:r>
              <a:rPr lang="en-US" i="1" dirty="0" smtClean="0"/>
              <a:t> </a:t>
            </a:r>
            <a:r>
              <a:rPr lang="en-US" dirty="0" smtClean="0"/>
              <a:t>(i.e., without the </a:t>
            </a:r>
            <a:r>
              <a:rPr lang="en-US" i="1" dirty="0" err="1" smtClean="0"/>
              <a:t>simpliciter</a:t>
            </a:r>
            <a:r>
              <a:rPr lang="en-US" dirty="0" smtClean="0"/>
              <a:t>)</a:t>
            </a:r>
          </a:p>
          <a:p>
            <a:pPr lvl="3"/>
            <a:r>
              <a:rPr lang="en-US" dirty="0" smtClean="0"/>
              <a:t>Correctness </a:t>
            </a:r>
          </a:p>
          <a:p>
            <a:pPr lvl="1"/>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78" y="274638"/>
            <a:ext cx="8954222" cy="674314"/>
          </a:xfrm>
        </p:spPr>
        <p:txBody>
          <a:bodyPr>
            <a:noAutofit/>
          </a:bodyPr>
          <a:lstStyle/>
          <a:p>
            <a:r>
              <a:rPr lang="en-US" sz="3200" dirty="0" smtClean="0"/>
              <a:t>Reasonableness: The Answer, </a:t>
            </a:r>
            <a:br>
              <a:rPr lang="en-US" sz="3200" dirty="0" smtClean="0"/>
            </a:br>
            <a:r>
              <a:rPr lang="en-US" sz="3200" dirty="0" smtClean="0"/>
              <a:t>or More Questions?</a:t>
            </a:r>
            <a:endParaRPr lang="en-US" sz="3200" dirty="0"/>
          </a:p>
        </p:txBody>
      </p:sp>
      <p:sp>
        <p:nvSpPr>
          <p:cNvPr id="3" name="Content Placeholder 2"/>
          <p:cNvSpPr>
            <a:spLocks noGrp="1"/>
          </p:cNvSpPr>
          <p:nvPr>
            <p:ph idx="1"/>
          </p:nvPr>
        </p:nvSpPr>
        <p:spPr>
          <a:xfrm>
            <a:off x="189778" y="1343132"/>
            <a:ext cx="8773568" cy="5314128"/>
          </a:xfrm>
        </p:spPr>
        <p:txBody>
          <a:bodyPr>
            <a:normAutofit fontScale="77500" lnSpcReduction="20000"/>
          </a:bodyPr>
          <a:lstStyle/>
          <a:p>
            <a:r>
              <a:rPr lang="en-US" sz="3097" dirty="0" smtClean="0"/>
              <a:t>What does this revised reasonableness standard mean?</a:t>
            </a:r>
            <a:r>
              <a:rPr lang="en-US" sz="3097" dirty="0" smtClean="0">
                <a:solidFill>
                  <a:srgbClr val="FF0000"/>
                </a:solidFill>
              </a:rPr>
              <a:t> most widely used and yet most complex</a:t>
            </a:r>
            <a:r>
              <a:rPr lang="en-US" sz="3097" dirty="0" smtClean="0"/>
              <a:t> Reasonableness is one of the legal concepts. In any area of the law we turn our attention to, we find ourselves dealing with the reasonable, reasonableness or rationality. But </a:t>
            </a:r>
            <a:r>
              <a:rPr lang="en-US" sz="3097" dirty="0" smtClean="0">
                <a:solidFill>
                  <a:srgbClr val="FF0000"/>
                </a:solidFill>
              </a:rPr>
              <a:t>what is a reasonable decision</a:t>
            </a:r>
            <a:r>
              <a:rPr lang="en-US" sz="3097" dirty="0" smtClean="0"/>
              <a:t>? How are reviewing courts to identify an unreasonable decision in the context of administrative law and, especially, of judicial review? [</a:t>
            </a:r>
            <a:r>
              <a:rPr lang="en-US" sz="3097" dirty="0" smtClean="0">
                <a:solidFill>
                  <a:srgbClr val="008000"/>
                </a:solidFill>
              </a:rPr>
              <a:t>Good Questions, All!</a:t>
            </a:r>
            <a:r>
              <a:rPr lang="en-US" sz="3097" dirty="0" smtClean="0"/>
              <a:t>]</a:t>
            </a:r>
          </a:p>
          <a:p>
            <a:r>
              <a:rPr lang="en-US" sz="2581" dirty="0" smtClean="0"/>
              <a:t>Who knows? Here is what it </a:t>
            </a:r>
            <a:r>
              <a:rPr lang="en-US" sz="2581" i="1" dirty="0" smtClean="0"/>
              <a:t>doesn’t </a:t>
            </a:r>
            <a:r>
              <a:rPr lang="en-US" sz="2581" dirty="0" smtClean="0"/>
              <a:t>mean:</a:t>
            </a:r>
          </a:p>
          <a:p>
            <a:pPr lvl="1"/>
            <a:r>
              <a:rPr lang="en-US" sz="2581" dirty="0" smtClean="0"/>
              <a:t>The move towards a single reasonableness standard </a:t>
            </a:r>
            <a:r>
              <a:rPr lang="en-US" sz="2581" dirty="0" smtClean="0">
                <a:solidFill>
                  <a:srgbClr val="FF0000"/>
                </a:solidFill>
              </a:rPr>
              <a:t>does not </a:t>
            </a:r>
            <a:r>
              <a:rPr lang="en-US" sz="2581" dirty="0" smtClean="0"/>
              <a:t>pave the way for a </a:t>
            </a:r>
            <a:r>
              <a:rPr lang="en-US" sz="2581" dirty="0" smtClean="0">
                <a:solidFill>
                  <a:srgbClr val="FF0000"/>
                </a:solidFill>
              </a:rPr>
              <a:t>more intrusive review </a:t>
            </a:r>
            <a:r>
              <a:rPr lang="en-US" sz="2581" dirty="0" smtClean="0"/>
              <a:t>by courts and does not represent a return to pre-</a:t>
            </a:r>
            <a:r>
              <a:rPr lang="en-US" sz="2581" i="1" dirty="0" err="1" smtClean="0"/>
              <a:t>Southam</a:t>
            </a:r>
            <a:r>
              <a:rPr lang="en-US" sz="2581" dirty="0" smtClean="0"/>
              <a:t> formalism. … What does </a:t>
            </a:r>
            <a:r>
              <a:rPr lang="en-US" sz="2581" dirty="0" smtClean="0">
                <a:solidFill>
                  <a:srgbClr val="FF0000"/>
                </a:solidFill>
              </a:rPr>
              <a:t>deference </a:t>
            </a:r>
            <a:r>
              <a:rPr lang="en-US" sz="2581" dirty="0" smtClean="0"/>
              <a:t>mean in this context? Deference is both an </a:t>
            </a:r>
            <a:r>
              <a:rPr lang="en-US" sz="2581" dirty="0" smtClean="0">
                <a:solidFill>
                  <a:srgbClr val="FF0000"/>
                </a:solidFill>
              </a:rPr>
              <a:t>attitude </a:t>
            </a:r>
            <a:r>
              <a:rPr lang="en-US" sz="2581" dirty="0" smtClean="0"/>
              <a:t>of the court and a requirement of the law of judicial review. … [</a:t>
            </a:r>
            <a:r>
              <a:rPr lang="en-US" sz="2581" dirty="0" err="1" smtClean="0"/>
              <a:t>D]eference</a:t>
            </a:r>
            <a:r>
              <a:rPr lang="en-US" sz="2581" dirty="0" smtClean="0"/>
              <a:t> imports </a:t>
            </a:r>
            <a:r>
              <a:rPr lang="en-US" sz="2581" dirty="0" smtClean="0">
                <a:solidFill>
                  <a:srgbClr val="FF0000"/>
                </a:solidFill>
              </a:rPr>
              <a:t>respect </a:t>
            </a:r>
            <a:r>
              <a:rPr lang="en-US" sz="2581" dirty="0" smtClean="0"/>
              <a:t>for the decision-making process of adjudicative bodies with regard to both the facts and the law. … Deference in the context of the reasonableness standard therefore implies that courts will give </a:t>
            </a:r>
            <a:r>
              <a:rPr lang="en-US" sz="2581" dirty="0" smtClean="0">
                <a:solidFill>
                  <a:srgbClr val="FF0000"/>
                </a:solidFill>
              </a:rPr>
              <a:t>due consideration [!!] </a:t>
            </a:r>
            <a:r>
              <a:rPr lang="en-US" sz="2581" dirty="0" smtClean="0"/>
              <a:t>to the determinations of decision makers.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Standard standard: </a:t>
            </a:r>
            <a:br>
              <a:rPr lang="en-US" dirty="0" smtClean="0"/>
            </a:br>
            <a:r>
              <a:rPr lang="en-US" dirty="0" smtClean="0"/>
              <a:t>Same old, same old</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t>Privative</a:t>
            </a:r>
          </a:p>
          <a:p>
            <a:pPr marL="514350" indent="-514350">
              <a:buFont typeface="+mj-lt"/>
              <a:buAutoNum type="arabicPeriod"/>
            </a:pPr>
            <a:r>
              <a:rPr lang="en-US" dirty="0" smtClean="0"/>
              <a:t>Purpose of tribunal in light of act</a:t>
            </a:r>
          </a:p>
          <a:p>
            <a:pPr marL="514350" indent="-514350">
              <a:buFont typeface="+mj-lt"/>
              <a:buAutoNum type="arabicPeriod"/>
            </a:pPr>
            <a:r>
              <a:rPr lang="en-US" dirty="0" smtClean="0"/>
              <a:t>Nature of question</a:t>
            </a:r>
          </a:p>
          <a:p>
            <a:pPr marL="914400" lvl="1" indent="-514350"/>
            <a:r>
              <a:rPr lang="en-US" dirty="0" smtClean="0"/>
              <a:t>Law vs. fact</a:t>
            </a:r>
          </a:p>
          <a:p>
            <a:pPr marL="914400" lvl="1" indent="-514350"/>
            <a:r>
              <a:rPr lang="en-US" dirty="0" smtClean="0"/>
              <a:t>If law: "central importance to the legal system”? “outside specialized area of expertise”?</a:t>
            </a:r>
          </a:p>
          <a:p>
            <a:pPr marL="914400" lvl="1" indent="-514350"/>
            <a:r>
              <a:rPr lang="en-US" dirty="0" smtClean="0"/>
              <a:t>Constitutional question re: separation of powers</a:t>
            </a:r>
          </a:p>
          <a:p>
            <a:pPr marL="914400" lvl="1" indent="-514350"/>
            <a:r>
              <a:rPr lang="en-US" dirty="0" smtClean="0"/>
              <a:t>“</a:t>
            </a:r>
            <a:r>
              <a:rPr lang="en-US" dirty="0" smtClean="0">
                <a:solidFill>
                  <a:srgbClr val="FF0000"/>
                </a:solidFill>
              </a:rPr>
              <a:t>true </a:t>
            </a:r>
            <a:r>
              <a:rPr lang="en-US" dirty="0" smtClean="0"/>
              <a:t>jurisdiction”</a:t>
            </a:r>
          </a:p>
          <a:p>
            <a:pPr marL="514350" indent="-514350">
              <a:buFont typeface="+mj-lt"/>
              <a:buAutoNum type="arabicPeriod"/>
            </a:pPr>
            <a:r>
              <a:rPr lang="en-US" dirty="0" smtClean="0"/>
              <a:t>Expertise</a:t>
            </a:r>
          </a:p>
          <a:p>
            <a:pPr marL="914400" lvl="1" indent="-514350">
              <a:buNone/>
            </a:pPr>
            <a:r>
              <a:rPr lang="en-US" dirty="0" smtClean="0"/>
              <a:t>Including expertise in interpreting home statute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standard applied</a:t>
            </a:r>
            <a:endParaRPr lang="en-US" dirty="0"/>
          </a:p>
        </p:txBody>
      </p:sp>
      <p:sp>
        <p:nvSpPr>
          <p:cNvPr id="3" name="Content Placeholder 2"/>
          <p:cNvSpPr>
            <a:spLocks noGrp="1"/>
          </p:cNvSpPr>
          <p:nvPr>
            <p:ph idx="1"/>
          </p:nvPr>
        </p:nvSpPr>
        <p:spPr>
          <a:xfrm>
            <a:off x="457200" y="1600200"/>
            <a:ext cx="8229600" cy="5071659"/>
          </a:xfrm>
        </p:spPr>
        <p:txBody>
          <a:bodyPr>
            <a:normAutofit fontScale="85000" lnSpcReduction="20000"/>
          </a:bodyPr>
          <a:lstStyle/>
          <a:p>
            <a:pPr marL="514350" indent="-514350">
              <a:buFont typeface="+mj-lt"/>
              <a:buAutoNum type="arabicPeriod"/>
            </a:pPr>
            <a:r>
              <a:rPr lang="en-US" dirty="0" smtClean="0"/>
              <a:t>Privative</a:t>
            </a:r>
          </a:p>
          <a:p>
            <a:pPr marL="914400" lvl="1" indent="-514350"/>
            <a:r>
              <a:rPr lang="en-US" dirty="0" smtClean="0"/>
              <a:t>Yes!  (“every order is final”)</a:t>
            </a:r>
          </a:p>
          <a:p>
            <a:pPr marL="514350" indent="-514350">
              <a:buFont typeface="+mj-lt"/>
              <a:buAutoNum type="arabicPeriod"/>
            </a:pPr>
            <a:r>
              <a:rPr lang="en-US" dirty="0" smtClean="0"/>
              <a:t>Purpose of tribunal in light of act</a:t>
            </a:r>
          </a:p>
          <a:p>
            <a:pPr marL="914400" lvl="1" indent="-514350"/>
            <a:r>
              <a:rPr lang="en-US" dirty="0" smtClean="0"/>
              <a:t>“time- and cost-effective”; better than courts—replaced courts</a:t>
            </a:r>
          </a:p>
          <a:p>
            <a:pPr marL="514350" indent="-514350">
              <a:buFont typeface="+mj-lt"/>
              <a:buAutoNum type="arabicPeriod"/>
            </a:pPr>
            <a:r>
              <a:rPr lang="en-US" dirty="0" smtClean="0"/>
              <a:t>Nature of question</a:t>
            </a:r>
          </a:p>
          <a:p>
            <a:pPr marL="914400" lvl="1" indent="-514350"/>
            <a:r>
              <a:rPr lang="en-US" dirty="0" smtClean="0"/>
              <a:t>“The nature of the legal question is not one that is of central importance to the legal system and outside the specialized expertise of the adjudicator.”  Done.</a:t>
            </a:r>
          </a:p>
          <a:p>
            <a:pPr marL="514350" indent="-514350">
              <a:buFont typeface="+mj-lt"/>
              <a:buAutoNum type="arabicPeriod"/>
            </a:pPr>
            <a:r>
              <a:rPr lang="en-US" dirty="0" smtClean="0"/>
              <a:t>Expertise</a:t>
            </a:r>
          </a:p>
          <a:p>
            <a:pPr marL="914400" lvl="1" indent="-514350"/>
            <a:r>
              <a:rPr lang="en-US" dirty="0" smtClean="0"/>
              <a:t>Yes, and lots of it (Gold Standard: </a:t>
            </a:r>
            <a:r>
              <a:rPr lang="en-US" dirty="0" err="1" smtClean="0"/>
              <a:t>Labour</a:t>
            </a:r>
            <a:r>
              <a:rPr lang="en-US" dirty="0" smtClean="0"/>
              <a:t>!)</a:t>
            </a:r>
          </a:p>
          <a:p>
            <a:pPr marL="1314450" lvl="2" indent="-514350"/>
            <a:r>
              <a:rPr lang="en-US" dirty="0" smtClean="0"/>
              <a:t>Interpreting collective agreements, keeping the industrial peace, harmony</a:t>
            </a:r>
          </a:p>
          <a:p>
            <a:pPr marL="514350" indent="-514350"/>
            <a:r>
              <a:rPr lang="en-US" dirty="0" smtClean="0"/>
              <a:t>Therefore: </a:t>
            </a:r>
            <a:r>
              <a:rPr lang="en-US" dirty="0" smtClean="0">
                <a:solidFill>
                  <a:srgbClr val="FF0000"/>
                </a:solidFill>
              </a:rPr>
              <a:t>reasonableness</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7310"/>
          </a:xfrm>
        </p:spPr>
        <p:txBody>
          <a:bodyPr>
            <a:normAutofit fontScale="90000"/>
          </a:bodyPr>
          <a:lstStyle/>
          <a:p>
            <a:r>
              <a:rPr lang="en-US" dirty="0" smtClean="0"/>
              <a:t>Standard applied</a:t>
            </a:r>
            <a:endParaRPr lang="en-US" dirty="0"/>
          </a:p>
        </p:txBody>
      </p:sp>
      <p:sp>
        <p:nvSpPr>
          <p:cNvPr id="3" name="Content Placeholder 2"/>
          <p:cNvSpPr>
            <a:spLocks noGrp="1"/>
          </p:cNvSpPr>
          <p:nvPr>
            <p:ph idx="1"/>
          </p:nvPr>
        </p:nvSpPr>
        <p:spPr>
          <a:xfrm>
            <a:off x="0" y="1197139"/>
            <a:ext cx="8934150" cy="5416323"/>
          </a:xfrm>
        </p:spPr>
        <p:txBody>
          <a:bodyPr>
            <a:normAutofit fontScale="92500" lnSpcReduction="20000"/>
          </a:bodyPr>
          <a:lstStyle/>
          <a:p>
            <a:r>
              <a:rPr lang="en-US" dirty="0" smtClean="0"/>
              <a:t>Was the Adjudicator’s Interpretation Unreasonable?</a:t>
            </a:r>
          </a:p>
          <a:p>
            <a:pPr lvl="1"/>
            <a:r>
              <a:rPr lang="en-US" dirty="0" smtClean="0"/>
              <a:t>Yes </a:t>
            </a:r>
          </a:p>
          <a:p>
            <a:pPr lvl="2"/>
            <a:r>
              <a:rPr lang="en-US" dirty="0" smtClean="0"/>
              <a:t>“deeply flawed,” “fatally flawed,” no “reasonable interpretation” supports “</a:t>
            </a:r>
            <a:r>
              <a:rPr lang="en-US" dirty="0" err="1" smtClean="0"/>
              <a:t>remov[ing</a:t>
            </a:r>
            <a:r>
              <a:rPr lang="en-US" dirty="0" smtClean="0"/>
              <a:t>] the employer’s right under contract law” to fire with notice or pay in lieu thereof </a:t>
            </a:r>
          </a:p>
          <a:p>
            <a:pPr lvl="3"/>
            <a:r>
              <a:rPr lang="en-US" dirty="0" smtClean="0"/>
              <a:t>But </a:t>
            </a:r>
            <a:r>
              <a:rPr lang="en-US" i="1" dirty="0" smtClean="0"/>
              <a:t>not</a:t>
            </a:r>
            <a:r>
              <a:rPr lang="en-US" dirty="0" smtClean="0"/>
              <a:t> patently unreasonable? What’s the difference?</a:t>
            </a:r>
          </a:p>
          <a:p>
            <a:pPr lvl="1"/>
            <a:r>
              <a:rPr lang="en-US" dirty="0" smtClean="0"/>
              <a:t>Context, context, context (Willis, Willis, Willis)</a:t>
            </a:r>
          </a:p>
          <a:p>
            <a:pPr lvl="2"/>
            <a:r>
              <a:rPr lang="en-US" dirty="0" smtClean="0"/>
              <a:t>Unionized employees vs. non-unionized employees</a:t>
            </a:r>
          </a:p>
          <a:p>
            <a:pPr lvl="3"/>
            <a:r>
              <a:rPr lang="en-US" dirty="0" smtClean="0"/>
              <a:t>The former are covered by collective agreement, the latter aren’t; instead, they’re subject to ordinary rules of contract, which give employer the right fire an employee (a) for cause, (</a:t>
            </a:r>
            <a:r>
              <a:rPr lang="en-US" dirty="0" err="1" smtClean="0"/>
              <a:t>b</a:t>
            </a:r>
            <a:r>
              <a:rPr lang="en-US" dirty="0" smtClean="0"/>
              <a:t>) with notice, or (</a:t>
            </a:r>
            <a:r>
              <a:rPr lang="en-US" dirty="0" err="1" smtClean="0"/>
              <a:t>c</a:t>
            </a:r>
            <a:r>
              <a:rPr lang="en-US" dirty="0" smtClean="0"/>
              <a:t>) with pay in lieu of notice</a:t>
            </a:r>
          </a:p>
          <a:p>
            <a:pPr lvl="3"/>
            <a:r>
              <a:rPr lang="en-US" dirty="0" smtClean="0"/>
              <a:t>Non-unionized employees also may file grievance, but only within the framework of their contractual employment relationship; in this case, Dunsmuir could challenge the </a:t>
            </a:r>
            <a:r>
              <a:rPr lang="en-US" dirty="0" smtClean="0">
                <a:solidFill>
                  <a:srgbClr val="FF0000"/>
                </a:solidFill>
              </a:rPr>
              <a:t>reasonableness </a:t>
            </a:r>
            <a:r>
              <a:rPr lang="en-US" dirty="0" smtClean="0"/>
              <a:t>[!] of the notice he received for purposes of the calculation of “pay in lieu of notice” under option (</a:t>
            </a:r>
            <a:r>
              <a:rPr lang="en-US" dirty="0" err="1" smtClean="0"/>
              <a:t>c</a:t>
            </a:r>
            <a:r>
              <a:rPr lang="en-US" dirty="0" smtClean="0"/>
              <a:t>) </a:t>
            </a:r>
          </a:p>
          <a:p>
            <a:pPr lvl="4"/>
            <a:r>
              <a:rPr lang="en-US" dirty="0" smtClean="0"/>
              <a:t>again, assessing the reasonableness of reasonableness assessments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171" y="0"/>
            <a:ext cx="8685979" cy="2481871"/>
          </a:xfrm>
        </p:spPr>
        <p:txBody>
          <a:bodyPr>
            <a:noAutofit/>
          </a:bodyPr>
          <a:lstStyle/>
          <a:p>
            <a:r>
              <a:rPr lang="en-US" sz="3000" dirty="0" smtClean="0"/>
              <a:t>David Dunsmuir </a:t>
            </a:r>
            <a:r>
              <a:rPr lang="en-US" sz="3000" dirty="0" err="1" smtClean="0"/>
              <a:t>v</a:t>
            </a:r>
            <a:r>
              <a:rPr lang="en-US" sz="3000" dirty="0" smtClean="0"/>
              <a:t>. </a:t>
            </a:r>
            <a:br>
              <a:rPr lang="en-US" sz="3000" dirty="0" smtClean="0"/>
            </a:br>
            <a:r>
              <a:rPr lang="en-US" sz="3000" dirty="0" smtClean="0"/>
              <a:t>Her Majesty the Queen in Right of the Province of New Brunswick as represented by Board of Management</a:t>
            </a:r>
            <a:br>
              <a:rPr lang="en-US" sz="3000" dirty="0" smtClean="0"/>
            </a:br>
            <a:r>
              <a:rPr lang="en-US" sz="3000" dirty="0" smtClean="0"/>
              <a:t>[2008] 1 S.C.R. 190</a:t>
            </a:r>
            <a:endParaRPr lang="en-US" sz="3000" dirty="0"/>
          </a:p>
        </p:txBody>
      </p:sp>
      <p:sp>
        <p:nvSpPr>
          <p:cNvPr id="3" name="Content Placeholder 2"/>
          <p:cNvSpPr>
            <a:spLocks noGrp="1"/>
          </p:cNvSpPr>
          <p:nvPr>
            <p:ph idx="1"/>
          </p:nvPr>
        </p:nvSpPr>
        <p:spPr>
          <a:xfrm>
            <a:off x="248171" y="2481872"/>
            <a:ext cx="8685979" cy="4376128"/>
          </a:xfrm>
        </p:spPr>
        <p:txBody>
          <a:bodyPr>
            <a:normAutofit fontScale="85000" lnSpcReduction="10000"/>
          </a:bodyPr>
          <a:lstStyle/>
          <a:p>
            <a:r>
              <a:rPr lang="en-US" dirty="0" smtClean="0"/>
              <a:t>“legal officer” fired with four months’ pay in lieu of notice; no reasons; no hearing; no opportunity to present/contest evidence</a:t>
            </a:r>
          </a:p>
          <a:p>
            <a:r>
              <a:rPr lang="en-US" dirty="0" smtClean="0"/>
              <a:t>“substance” [jurisdiction?]</a:t>
            </a:r>
          </a:p>
          <a:p>
            <a:pPr lvl="1"/>
            <a:r>
              <a:rPr lang="en-US" dirty="0" smtClean="0"/>
              <a:t>“Whether the combined effect of </a:t>
            </a:r>
            <a:r>
              <a:rPr lang="en-US" dirty="0" err="1" smtClean="0"/>
              <a:t>s</a:t>
            </a:r>
            <a:r>
              <a:rPr lang="en-US" dirty="0" smtClean="0"/>
              <a:t>. 97(2.1) and </a:t>
            </a:r>
            <a:r>
              <a:rPr lang="en-US" dirty="0" err="1" smtClean="0"/>
              <a:t>s</a:t>
            </a:r>
            <a:r>
              <a:rPr lang="en-US" dirty="0" smtClean="0"/>
              <a:t>. 100.1 of the </a:t>
            </a:r>
            <a:r>
              <a:rPr lang="en-US" i="1" dirty="0" smtClean="0"/>
              <a:t>PSLRA</a:t>
            </a:r>
            <a:r>
              <a:rPr lang="en-US" dirty="0" smtClean="0"/>
              <a:t> [</a:t>
            </a:r>
            <a:r>
              <a:rPr lang="en-US" i="1" dirty="0" smtClean="0"/>
              <a:t>Public Service </a:t>
            </a:r>
            <a:r>
              <a:rPr lang="en-US" i="1" dirty="0" err="1" smtClean="0"/>
              <a:t>Labour</a:t>
            </a:r>
            <a:r>
              <a:rPr lang="en-US" i="1" dirty="0" smtClean="0"/>
              <a:t> Relations Act</a:t>
            </a:r>
            <a:r>
              <a:rPr lang="en-US" dirty="0" smtClean="0"/>
              <a:t>] permits [a </a:t>
            </a:r>
            <a:r>
              <a:rPr lang="en-US" dirty="0" err="1" smtClean="0"/>
              <a:t>labour</a:t>
            </a:r>
            <a:r>
              <a:rPr lang="en-US" dirty="0" smtClean="0"/>
              <a:t>] adjudicator to inquire into the employer's reason for dismissing an employee with notice or pay in lieu of notice” </a:t>
            </a:r>
          </a:p>
          <a:p>
            <a:r>
              <a:rPr lang="en-US" dirty="0" smtClean="0"/>
              <a:t>“process”</a:t>
            </a:r>
          </a:p>
          <a:p>
            <a:pPr lvl="1"/>
            <a:r>
              <a:rPr lang="en-US" dirty="0" smtClean="0"/>
              <a:t>Procedural fairness, due process, natural justice … (no hearing etc etc etc)</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7520"/>
          </a:xfrm>
        </p:spPr>
        <p:txBody>
          <a:bodyPr>
            <a:normAutofit fontScale="90000"/>
          </a:bodyPr>
          <a:lstStyle/>
          <a:p>
            <a:r>
              <a:rPr lang="en-US" dirty="0" smtClean="0"/>
              <a:t>The </a:t>
            </a:r>
            <a:r>
              <a:rPr lang="en-US" dirty="0" err="1" smtClean="0"/>
              <a:t>Concurrers</a:t>
            </a:r>
            <a:r>
              <a:rPr lang="en-US" dirty="0" smtClean="0"/>
              <a:t>: </a:t>
            </a:r>
            <a:r>
              <a:rPr lang="en-US" dirty="0" err="1" smtClean="0"/>
              <a:t>Binnie</a:t>
            </a:r>
            <a:endParaRPr lang="en-US" dirty="0"/>
          </a:p>
        </p:txBody>
      </p:sp>
      <p:sp>
        <p:nvSpPr>
          <p:cNvPr id="3" name="Content Placeholder 2"/>
          <p:cNvSpPr>
            <a:spLocks noGrp="1"/>
          </p:cNvSpPr>
          <p:nvPr>
            <p:ph idx="1"/>
          </p:nvPr>
        </p:nvSpPr>
        <p:spPr>
          <a:xfrm>
            <a:off x="204376" y="1182540"/>
            <a:ext cx="8939624" cy="5675460"/>
          </a:xfrm>
        </p:spPr>
        <p:txBody>
          <a:bodyPr>
            <a:normAutofit fontScale="92500" lnSpcReduction="10000"/>
          </a:bodyPr>
          <a:lstStyle/>
          <a:p>
            <a:r>
              <a:rPr lang="en-US" dirty="0" smtClean="0"/>
              <a:t>Not holistic enough</a:t>
            </a:r>
          </a:p>
          <a:p>
            <a:pPr lvl="1"/>
            <a:r>
              <a:rPr lang="en-US" dirty="0" smtClean="0"/>
              <a:t>Not just tribunals: minister, board, public servant, commission, elected council, etc etc etc</a:t>
            </a:r>
          </a:p>
          <a:p>
            <a:r>
              <a:rPr lang="en-US" dirty="0" smtClean="0"/>
              <a:t>Basic constraints (preliminary, procedural?)</a:t>
            </a:r>
          </a:p>
          <a:p>
            <a:pPr marL="971550" lvl="1" indent="-514350">
              <a:buFont typeface="+mj-lt"/>
              <a:buAutoNum type="arabicPeriod"/>
            </a:pPr>
            <a:r>
              <a:rPr lang="en-US" dirty="0" smtClean="0"/>
              <a:t>Section 96, Constitution Act 1867</a:t>
            </a:r>
          </a:p>
          <a:p>
            <a:pPr marL="1371600" lvl="2" indent="-457200"/>
            <a:r>
              <a:rPr lang="en-US" dirty="0" smtClean="0"/>
              <a:t>“obvious”</a:t>
            </a:r>
          </a:p>
          <a:p>
            <a:pPr marL="971550" lvl="1" indent="-514350">
              <a:buFont typeface="+mj-lt"/>
              <a:buAutoNum type="arabicPeriod"/>
            </a:pPr>
            <a:r>
              <a:rPr lang="en-US" dirty="0" smtClean="0"/>
              <a:t>“True jurisdiction”?</a:t>
            </a:r>
          </a:p>
          <a:p>
            <a:pPr lvl="2"/>
            <a:r>
              <a:rPr lang="en-US" dirty="0" smtClean="0"/>
              <a:t>“simple”: “no one can exercise a power they do not possess”</a:t>
            </a:r>
          </a:p>
          <a:p>
            <a:pPr lvl="2"/>
            <a:r>
              <a:rPr lang="en-US" dirty="0" smtClean="0"/>
              <a:t>Deference for, and only for, interpretation and application of home statute (and closely related statutes…)</a:t>
            </a:r>
          </a:p>
          <a:p>
            <a:pPr marL="971550" lvl="1" indent="-457200">
              <a:buFont typeface="+mj-lt"/>
              <a:buAutoNum type="arabicPeriod"/>
            </a:pPr>
            <a:r>
              <a:rPr lang="en-US" dirty="0" smtClean="0"/>
              <a:t>Fair procedure = handmaiden of justice</a:t>
            </a:r>
          </a:p>
          <a:p>
            <a:pPr marL="1371600" lvl="2" indent="-457200"/>
            <a:r>
              <a:rPr lang="en-US" dirty="0" smtClean="0"/>
              <a:t>“obvious”</a:t>
            </a:r>
          </a:p>
          <a:p>
            <a:pPr marL="1371600" lvl="2" indent="-457200"/>
            <a:r>
              <a:rPr lang="en-US" dirty="0" smtClean="0"/>
              <a:t>But, administrators want to be fair too!  “They share a belief in the rule of law.”</a:t>
            </a:r>
          </a:p>
          <a:p>
            <a:pPr lvl="1"/>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9371"/>
          </a:xfrm>
        </p:spPr>
        <p:txBody>
          <a:bodyPr>
            <a:noAutofit/>
          </a:bodyPr>
          <a:lstStyle/>
          <a:p>
            <a:r>
              <a:rPr lang="en-US" sz="3200" dirty="0" err="1" smtClean="0"/>
              <a:t>Binnie</a:t>
            </a:r>
            <a:r>
              <a:rPr lang="en-US" sz="3200" dirty="0" smtClean="0"/>
              <a:t> 2</a:t>
            </a:r>
            <a:endParaRPr lang="en-US" sz="3200" dirty="0"/>
          </a:p>
        </p:txBody>
      </p:sp>
      <p:sp>
        <p:nvSpPr>
          <p:cNvPr id="3" name="Content Placeholder 2"/>
          <p:cNvSpPr>
            <a:spLocks noGrp="1"/>
          </p:cNvSpPr>
          <p:nvPr>
            <p:ph idx="1"/>
          </p:nvPr>
        </p:nvSpPr>
        <p:spPr>
          <a:xfrm>
            <a:off x="0" y="569371"/>
            <a:ext cx="9144000" cy="6288629"/>
          </a:xfrm>
        </p:spPr>
        <p:txBody>
          <a:bodyPr>
            <a:normAutofit fontScale="77500" lnSpcReduction="20000"/>
          </a:bodyPr>
          <a:lstStyle/>
          <a:p>
            <a:r>
              <a:rPr lang="en-US" sz="2857" dirty="0" smtClean="0"/>
              <a:t>Next: Outcome (substance)</a:t>
            </a:r>
          </a:p>
          <a:p>
            <a:pPr lvl="1"/>
            <a:r>
              <a:rPr lang="en-US" dirty="0" smtClean="0"/>
              <a:t>Standard standard</a:t>
            </a:r>
          </a:p>
          <a:p>
            <a:pPr lvl="2"/>
            <a:r>
              <a:rPr lang="en-US" sz="2286" dirty="0" smtClean="0"/>
              <a:t>Reasonableness standard presumption (presumption 1)</a:t>
            </a:r>
          </a:p>
          <a:p>
            <a:pPr lvl="3"/>
            <a:r>
              <a:rPr lang="en-US" sz="2286" dirty="0" smtClean="0"/>
              <a:t>An applicant urging the non-deferential "correctness" standard should be required to demonstrate that the decision under review rests on an error in the determination of a </a:t>
            </a:r>
            <a:r>
              <a:rPr lang="en-US" sz="2286" i="1" dirty="0" smtClean="0"/>
              <a:t>legal</a:t>
            </a:r>
            <a:r>
              <a:rPr lang="en-US" sz="2286" dirty="0" smtClean="0"/>
              <a:t> issue not confided (or which constitutionally </a:t>
            </a:r>
            <a:r>
              <a:rPr lang="en-US" sz="2286" i="1" dirty="0" smtClean="0"/>
              <a:t>could</a:t>
            </a:r>
            <a:r>
              <a:rPr lang="en-US" sz="2286" dirty="0" smtClean="0"/>
              <a:t> not be confided) to the administrative decision maker to decide, whether in relation to jurisdiction or the general law.</a:t>
            </a:r>
          </a:p>
          <a:p>
            <a:pPr lvl="3"/>
            <a:r>
              <a:rPr lang="en-US" sz="2286" dirty="0" smtClean="0"/>
              <a:t>Privative clause: </a:t>
            </a:r>
            <a:r>
              <a:rPr lang="en-US" sz="2286" dirty="0" err="1" smtClean="0"/>
              <a:t>Laskin</a:t>
            </a:r>
            <a:r>
              <a:rPr lang="en-US" sz="2286" dirty="0" smtClean="0"/>
              <a:t>, CJ: “What's wrong with these people [the judges], can't they read?” </a:t>
            </a:r>
          </a:p>
          <a:p>
            <a:pPr lvl="4"/>
            <a:r>
              <a:rPr lang="en-US" sz="2323" dirty="0" smtClean="0"/>
              <a:t>Its existence should </a:t>
            </a:r>
            <a:r>
              <a:rPr lang="en-US" sz="2323" dirty="0" smtClean="0">
                <a:solidFill>
                  <a:srgbClr val="FF0000"/>
                </a:solidFill>
              </a:rPr>
              <a:t>presumptively </a:t>
            </a:r>
            <a:r>
              <a:rPr lang="en-US" sz="2323" dirty="0" smtClean="0"/>
              <a:t>foreclose judicial review on the basis of </a:t>
            </a:r>
            <a:r>
              <a:rPr lang="en-US" sz="2323" i="1" dirty="0" smtClean="0"/>
              <a:t>outcome</a:t>
            </a:r>
            <a:r>
              <a:rPr lang="en-US" sz="2323" dirty="0" smtClean="0"/>
              <a:t> on substantive grounds </a:t>
            </a:r>
            <a:r>
              <a:rPr lang="en-US" sz="2323" dirty="0" smtClean="0">
                <a:solidFill>
                  <a:srgbClr val="FF0000"/>
                </a:solidFill>
              </a:rPr>
              <a:t>unless </a:t>
            </a:r>
            <a:r>
              <a:rPr lang="en-US" sz="2323" dirty="0" smtClean="0"/>
              <a:t>the applicant can show that the clause, </a:t>
            </a:r>
            <a:r>
              <a:rPr lang="en-US" sz="2323" dirty="0" smtClean="0">
                <a:solidFill>
                  <a:srgbClr val="FF0000"/>
                </a:solidFill>
              </a:rPr>
              <a:t>properly </a:t>
            </a:r>
            <a:r>
              <a:rPr lang="en-US" sz="2323" dirty="0" smtClean="0"/>
              <a:t>interpreted, permits it </a:t>
            </a:r>
            <a:r>
              <a:rPr lang="en-US" sz="2323" dirty="0" smtClean="0">
                <a:solidFill>
                  <a:srgbClr val="FF0000"/>
                </a:solidFill>
              </a:rPr>
              <a:t>or there is some legal reason </a:t>
            </a:r>
            <a:r>
              <a:rPr lang="en-US" sz="2323" dirty="0" smtClean="0"/>
              <a:t>why it cannot be given effect. </a:t>
            </a:r>
          </a:p>
          <a:p>
            <a:pPr lvl="1"/>
            <a:r>
              <a:rPr lang="en-US" dirty="0" smtClean="0"/>
              <a:t>Standard</a:t>
            </a:r>
          </a:p>
          <a:p>
            <a:pPr lvl="2"/>
            <a:r>
              <a:rPr lang="en-US" sz="2429" dirty="0" smtClean="0"/>
              <a:t>Reasonableness presumption (presumption 2)</a:t>
            </a:r>
          </a:p>
          <a:p>
            <a:pPr lvl="3"/>
            <a:r>
              <a:rPr lang="en-US" sz="2429" dirty="0" smtClean="0"/>
              <a:t>Not only reasonableness requirement is presumed (as opposed to correctness) but also its satisfaction:</a:t>
            </a:r>
          </a:p>
          <a:p>
            <a:pPr lvl="4"/>
            <a:r>
              <a:rPr lang="en-US" sz="2429" dirty="0" smtClean="0"/>
              <a:t>“It should also be presumed, in accordance with the ordinary rules of litigation, that the decision under review </a:t>
            </a:r>
            <a:r>
              <a:rPr lang="en-US" sz="2429" i="1" dirty="0" smtClean="0"/>
              <a:t>is</a:t>
            </a:r>
            <a:r>
              <a:rPr lang="en-US" sz="2429" dirty="0" smtClean="0"/>
              <a:t> reasonable until the applicant shows otherwise.“</a:t>
            </a:r>
          </a:p>
          <a:p>
            <a:pPr lvl="2"/>
            <a:r>
              <a:rPr lang="en-US" sz="2429" dirty="0" smtClean="0"/>
              <a:t>Reasonableness, “properly interpreted”</a:t>
            </a:r>
          </a:p>
          <a:p>
            <a:pPr lvl="3"/>
            <a:r>
              <a:rPr lang="en-US" sz="2429" dirty="0" smtClean="0"/>
              <a:t>Deference to official (minister vs. ministerial delegate (</a:t>
            </a:r>
            <a:r>
              <a:rPr lang="en-US" sz="2429" i="1" dirty="0" smtClean="0"/>
              <a:t>Baker</a:t>
            </a:r>
            <a:r>
              <a:rPr lang="en-US" sz="2429" dirty="0" smtClean="0"/>
              <a:t>)) plus deference to official’s exercise of discretion </a:t>
            </a:r>
          </a:p>
          <a:p>
            <a:pPr lvl="1">
              <a:buNone/>
            </a:pPr>
            <a:endParaRPr lang="en-US" dirty="0" smtClean="0"/>
          </a:p>
          <a:p>
            <a:pPr lvl="3"/>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1909"/>
          </a:xfrm>
        </p:spPr>
        <p:txBody>
          <a:bodyPr>
            <a:normAutofit fontScale="90000"/>
          </a:bodyPr>
          <a:lstStyle/>
          <a:p>
            <a:r>
              <a:rPr lang="en-US" dirty="0" err="1" smtClean="0"/>
              <a:t>Binnie</a:t>
            </a:r>
            <a:r>
              <a:rPr lang="en-US" dirty="0" smtClean="0"/>
              <a:t> 3</a:t>
            </a:r>
            <a:endParaRPr lang="en-US" dirty="0"/>
          </a:p>
        </p:txBody>
      </p:sp>
      <p:sp>
        <p:nvSpPr>
          <p:cNvPr id="3" name="Content Placeholder 2"/>
          <p:cNvSpPr>
            <a:spLocks noGrp="1"/>
          </p:cNvSpPr>
          <p:nvPr>
            <p:ph idx="1"/>
          </p:nvPr>
        </p:nvSpPr>
        <p:spPr>
          <a:xfrm>
            <a:off x="204376" y="1226338"/>
            <a:ext cx="8729774" cy="5416324"/>
          </a:xfrm>
        </p:spPr>
        <p:txBody>
          <a:bodyPr>
            <a:normAutofit fontScale="77500" lnSpcReduction="20000"/>
          </a:bodyPr>
          <a:lstStyle/>
          <a:p>
            <a:r>
              <a:rPr lang="en-US" sz="3226" dirty="0" smtClean="0"/>
              <a:t>What’s changed? Not so much…</a:t>
            </a:r>
          </a:p>
          <a:p>
            <a:pPr lvl="2"/>
            <a:r>
              <a:rPr lang="en-US" sz="2839" dirty="0" smtClean="0"/>
              <a:t>Then: Deference debate framed as choice among standards (i.e., standard standard)</a:t>
            </a:r>
          </a:p>
          <a:p>
            <a:pPr lvl="2"/>
            <a:r>
              <a:rPr lang="en-US" sz="2839" dirty="0" smtClean="0"/>
              <a:t>Now: Deference debate framed as choice within standard (i.e., standard)</a:t>
            </a:r>
          </a:p>
          <a:p>
            <a:pPr lvl="2"/>
            <a:r>
              <a:rPr lang="en-US" sz="2839" dirty="0" smtClean="0"/>
              <a:t>The result of today's decision may be like the bold innovations of a traffic engineer that in the end do no more than </a:t>
            </a:r>
            <a:r>
              <a:rPr lang="en-US" sz="2839" dirty="0" smtClean="0">
                <a:solidFill>
                  <a:srgbClr val="FF0000"/>
                </a:solidFill>
              </a:rPr>
              <a:t>shift rush hour congestion</a:t>
            </a:r>
            <a:r>
              <a:rPr lang="en-US" sz="2839" dirty="0" smtClean="0"/>
              <a:t> from one road intersection to another without any overall saving to motorists in time or expense. </a:t>
            </a:r>
          </a:p>
          <a:p>
            <a:pPr lvl="3"/>
            <a:r>
              <a:rPr lang="en-US" sz="2439" dirty="0" smtClean="0"/>
              <a:t>Redeployment of </a:t>
            </a:r>
            <a:r>
              <a:rPr lang="en-US" sz="2439" dirty="0" err="1" smtClean="0"/>
              <a:t>Disrespectometer</a:t>
            </a:r>
            <a:endParaRPr lang="en-US" sz="2439" dirty="0" smtClean="0"/>
          </a:p>
          <a:p>
            <a:pPr lvl="2">
              <a:buNone/>
            </a:pPr>
            <a:endParaRPr lang="en-US" dirty="0" smtClean="0"/>
          </a:p>
          <a:p>
            <a:r>
              <a:rPr lang="en-US" dirty="0" smtClean="0"/>
              <a:t>Standard standard applied</a:t>
            </a:r>
          </a:p>
          <a:p>
            <a:pPr lvl="1"/>
            <a:r>
              <a:rPr lang="en-US" dirty="0" smtClean="0"/>
              <a:t>Reasonableness (“home turf”)</a:t>
            </a:r>
          </a:p>
          <a:p>
            <a:pPr lvl="1">
              <a:buNone/>
            </a:pPr>
            <a:endParaRPr lang="en-US" dirty="0" smtClean="0"/>
          </a:p>
          <a:p>
            <a:r>
              <a:rPr lang="en-US" dirty="0" smtClean="0"/>
              <a:t>Standard applied</a:t>
            </a:r>
          </a:p>
          <a:p>
            <a:pPr lvl="1"/>
            <a:r>
              <a:rPr lang="en-US" dirty="0" smtClean="0"/>
              <a:t>Unreasonable (“he stretched the law </a:t>
            </a:r>
            <a:r>
              <a:rPr lang="en-US" dirty="0" smtClean="0">
                <a:solidFill>
                  <a:srgbClr val="FF0000"/>
                </a:solidFill>
              </a:rPr>
              <a:t>too far</a:t>
            </a:r>
            <a:r>
              <a:rPr lang="en-US" dirty="0" smtClean="0"/>
              <a:t>”) </a:t>
            </a:r>
          </a:p>
          <a:p>
            <a:pPr>
              <a:buNone/>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90555"/>
          </a:xfrm>
        </p:spPr>
        <p:txBody>
          <a:bodyPr/>
          <a:lstStyle/>
          <a:p>
            <a:r>
              <a:rPr lang="en-US" dirty="0" smtClean="0"/>
              <a:t>The </a:t>
            </a:r>
            <a:r>
              <a:rPr lang="en-US" dirty="0" err="1" smtClean="0"/>
              <a:t>Concurrers</a:t>
            </a:r>
            <a:r>
              <a:rPr lang="en-US" dirty="0" smtClean="0"/>
              <a:t>: </a:t>
            </a:r>
            <a:r>
              <a:rPr lang="en-US" dirty="0" err="1" smtClean="0"/>
              <a:t>Deschamps</a:t>
            </a:r>
            <a:endParaRPr lang="en-US" dirty="0"/>
          </a:p>
        </p:txBody>
      </p:sp>
      <p:sp>
        <p:nvSpPr>
          <p:cNvPr id="3" name="Content Placeholder 2"/>
          <p:cNvSpPr>
            <a:spLocks noGrp="1"/>
          </p:cNvSpPr>
          <p:nvPr>
            <p:ph idx="1"/>
          </p:nvPr>
        </p:nvSpPr>
        <p:spPr>
          <a:xfrm>
            <a:off x="204376" y="1109544"/>
            <a:ext cx="8744372" cy="5547716"/>
          </a:xfrm>
        </p:spPr>
        <p:txBody>
          <a:bodyPr>
            <a:normAutofit fontScale="85000" lnSpcReduction="10000"/>
          </a:bodyPr>
          <a:lstStyle/>
          <a:p>
            <a:r>
              <a:rPr lang="en-US" dirty="0" smtClean="0"/>
              <a:t>Let’s get formalist!</a:t>
            </a:r>
          </a:p>
          <a:p>
            <a:r>
              <a:rPr lang="en-US" dirty="0" smtClean="0"/>
              <a:t>What’s the big deal?  This is easy!</a:t>
            </a:r>
          </a:p>
          <a:p>
            <a:pPr lvl="1"/>
            <a:r>
              <a:rPr lang="en-US" dirty="0" smtClean="0"/>
              <a:t>Law (no deference; correctness) vs. fact/law and fact (deference; reasonableness)</a:t>
            </a:r>
          </a:p>
          <a:p>
            <a:pPr lvl="1"/>
            <a:r>
              <a:rPr lang="en-US" dirty="0" smtClean="0"/>
              <a:t>Just like appellate review of lower court</a:t>
            </a:r>
          </a:p>
          <a:p>
            <a:pPr lvl="2"/>
            <a:r>
              <a:rPr lang="en-US" dirty="0" smtClean="0"/>
              <a:t>Who is (</a:t>
            </a:r>
            <a:r>
              <a:rPr lang="en-US" dirty="0" err="1" smtClean="0"/>
              <a:t>dis)respecting</a:t>
            </a:r>
            <a:r>
              <a:rPr lang="en-US" dirty="0" smtClean="0"/>
              <a:t> whom?</a:t>
            </a:r>
          </a:p>
          <a:p>
            <a:pPr lvl="3"/>
            <a:r>
              <a:rPr lang="en-US" dirty="0" smtClean="0"/>
              <a:t>App ct vs. “inferior,” ”lower” court = (app/inferior?) ct vs. administrator</a:t>
            </a:r>
          </a:p>
          <a:p>
            <a:pPr lvl="1"/>
            <a:r>
              <a:rPr lang="en-US" dirty="0" smtClean="0"/>
              <a:t>“reasonableness” no problem in other areas of law, so what’s the problem here?</a:t>
            </a:r>
          </a:p>
          <a:p>
            <a:r>
              <a:rPr lang="en-US" dirty="0" smtClean="0"/>
              <a:t>Standard standard applied: correctness</a:t>
            </a:r>
          </a:p>
          <a:p>
            <a:pPr lvl="1"/>
            <a:r>
              <a:rPr lang="en-US" dirty="0" smtClean="0"/>
              <a:t>Common law issue, not interpretation of enabling statute</a:t>
            </a:r>
          </a:p>
          <a:p>
            <a:r>
              <a:rPr lang="en-US" dirty="0" smtClean="0"/>
              <a:t>Standard applied: incorrect </a:t>
            </a:r>
          </a:p>
          <a:p>
            <a:pPr lvl="1"/>
            <a:r>
              <a:rPr lang="en-US" dirty="0" smtClean="0"/>
              <a:t>Context, context, context! Interpretation “in vacuum”!</a:t>
            </a:r>
          </a:p>
          <a:p>
            <a:pPr lvl="1"/>
            <a:r>
              <a:rPr lang="en-US" dirty="0" smtClean="0"/>
              <a:t>Same result if reasonableness standard!</a:t>
            </a:r>
          </a:p>
          <a:p>
            <a:pPr lvl="1">
              <a:buNone/>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71566"/>
          </a:xfrm>
        </p:spPr>
        <p:txBody>
          <a:bodyPr>
            <a:normAutofit/>
          </a:bodyPr>
          <a:lstStyle/>
          <a:p>
            <a:r>
              <a:rPr lang="en-US" sz="3200" dirty="0" smtClean="0"/>
              <a:t>Next: Procedural Fairness</a:t>
            </a:r>
            <a:endParaRPr lang="en-US" sz="3200" dirty="0"/>
          </a:p>
        </p:txBody>
      </p:sp>
      <p:sp>
        <p:nvSpPr>
          <p:cNvPr id="3" name="Content Placeholder 2"/>
          <p:cNvSpPr>
            <a:spLocks noGrp="1"/>
          </p:cNvSpPr>
          <p:nvPr>
            <p:ph idx="1"/>
          </p:nvPr>
        </p:nvSpPr>
        <p:spPr>
          <a:xfrm>
            <a:off x="0" y="671566"/>
            <a:ext cx="9144000" cy="6186434"/>
          </a:xfrm>
        </p:spPr>
        <p:txBody>
          <a:bodyPr>
            <a:normAutofit fontScale="77500" lnSpcReduction="20000"/>
          </a:bodyPr>
          <a:lstStyle/>
          <a:p>
            <a:r>
              <a:rPr lang="en-US" dirty="0" smtClean="0"/>
              <a:t>History of Procedural Fairness</a:t>
            </a:r>
          </a:p>
          <a:p>
            <a:pPr lvl="1"/>
            <a:r>
              <a:rPr lang="en-US" i="1" dirty="0" smtClean="0"/>
              <a:t>Nicholson </a:t>
            </a:r>
            <a:r>
              <a:rPr lang="en-US" dirty="0" smtClean="0"/>
              <a:t>(79)</a:t>
            </a:r>
            <a:endParaRPr lang="en-US" i="1" dirty="0" smtClean="0"/>
          </a:p>
          <a:p>
            <a:pPr lvl="2"/>
            <a:r>
              <a:rPr lang="en-US" dirty="0" smtClean="0"/>
              <a:t>Gloss (simple application of </a:t>
            </a:r>
            <a:r>
              <a:rPr lang="en-US" i="1" dirty="0" smtClean="0"/>
              <a:t>Ridge </a:t>
            </a:r>
            <a:r>
              <a:rPr lang="en-US" i="1" dirty="0" err="1" smtClean="0"/>
              <a:t>v</a:t>
            </a:r>
            <a:r>
              <a:rPr lang="en-US" i="1" dirty="0" smtClean="0"/>
              <a:t>. Baldwin</a:t>
            </a:r>
            <a:r>
              <a:rPr lang="en-US" dirty="0" smtClean="0"/>
              <a:t>): </a:t>
            </a:r>
          </a:p>
          <a:p>
            <a:pPr lvl="3"/>
            <a:r>
              <a:rPr lang="en-US" dirty="0" smtClean="0"/>
              <a:t>master-servant (contractual!)</a:t>
            </a:r>
          </a:p>
          <a:p>
            <a:pPr lvl="3"/>
            <a:r>
              <a:rPr lang="en-US" dirty="0" smtClean="0"/>
              <a:t>offices </a:t>
            </a:r>
          </a:p>
          <a:p>
            <a:pPr lvl="4"/>
            <a:r>
              <a:rPr lang="en-US" dirty="0" smtClean="0"/>
              <a:t>held at pleasure</a:t>
            </a:r>
          </a:p>
          <a:p>
            <a:pPr lvl="4"/>
            <a:r>
              <a:rPr lang="en-US" dirty="0" smtClean="0"/>
              <a:t>“offices where there must be cause for dismissal” (Nicholson)</a:t>
            </a:r>
          </a:p>
          <a:p>
            <a:pPr lvl="2"/>
            <a:r>
              <a:rPr lang="en-US" dirty="0" smtClean="0"/>
              <a:t>“less rigid approach to natural justice” …</a:t>
            </a:r>
          </a:p>
          <a:p>
            <a:pPr lvl="1"/>
            <a:r>
              <a:rPr lang="en-US" i="1" dirty="0" smtClean="0"/>
              <a:t>Knight </a:t>
            </a:r>
            <a:r>
              <a:rPr lang="en-US" i="1" dirty="0" err="1" smtClean="0"/>
              <a:t>v</a:t>
            </a:r>
            <a:r>
              <a:rPr lang="en-US" i="1" dirty="0" smtClean="0"/>
              <a:t>. Indian Head School Division </a:t>
            </a:r>
            <a:r>
              <a:rPr lang="en-US" dirty="0" smtClean="0"/>
              <a:t>(1990) (</a:t>
            </a:r>
            <a:r>
              <a:rPr lang="en-US" dirty="0" err="1" smtClean="0">
                <a:solidFill>
                  <a:prstClr val="black"/>
                </a:solidFill>
              </a:rPr>
              <a:t>L'Heureux-Dubé</a:t>
            </a:r>
            <a:r>
              <a:rPr lang="en-US" dirty="0" smtClean="0">
                <a:solidFill>
                  <a:prstClr val="black"/>
                </a:solidFill>
              </a:rPr>
              <a:t>, J.)</a:t>
            </a:r>
          </a:p>
          <a:p>
            <a:pPr lvl="2"/>
            <a:r>
              <a:rPr lang="en-US" dirty="0" smtClean="0">
                <a:solidFill>
                  <a:prstClr val="black"/>
                </a:solidFill>
              </a:rPr>
              <a:t>Dismissal of director of education </a:t>
            </a:r>
            <a:r>
              <a:rPr lang="en-US" dirty="0" err="1" smtClean="0">
                <a:solidFill>
                  <a:prstClr val="black"/>
                </a:solidFill>
              </a:rPr>
              <a:t>w</a:t>
            </a:r>
            <a:r>
              <a:rPr lang="en-US" dirty="0" smtClean="0">
                <a:solidFill>
                  <a:prstClr val="black"/>
                </a:solidFill>
              </a:rPr>
              <a:t>/ contractual notice</a:t>
            </a:r>
          </a:p>
          <a:p>
            <a:pPr lvl="3"/>
            <a:r>
              <a:rPr lang="en-US" dirty="0" smtClean="0">
                <a:solidFill>
                  <a:prstClr val="black"/>
                </a:solidFill>
              </a:rPr>
              <a:t>Procedural fairness?  Yes: “strong statutory </a:t>
            </a:r>
            <a:r>
              <a:rPr lang="en-US" dirty="0" err="1" smtClean="0">
                <a:solidFill>
                  <a:srgbClr val="FF0000"/>
                </a:solidFill>
              </a:rPr>
              <a:t>flavour</a:t>
            </a:r>
            <a:r>
              <a:rPr lang="en-US" dirty="0" smtClean="0">
                <a:solidFill>
                  <a:prstClr val="black"/>
                </a:solidFill>
              </a:rPr>
              <a:t>”</a:t>
            </a:r>
          </a:p>
          <a:p>
            <a:r>
              <a:rPr lang="en-US" dirty="0" smtClean="0">
                <a:solidFill>
                  <a:prstClr val="black"/>
                </a:solidFill>
              </a:rPr>
              <a:t>Public vs. private law</a:t>
            </a:r>
          </a:p>
          <a:p>
            <a:pPr lvl="1"/>
            <a:r>
              <a:rPr lang="en-US" dirty="0" smtClean="0">
                <a:solidFill>
                  <a:prstClr val="black"/>
                </a:solidFill>
              </a:rPr>
              <a:t>State as private law party (Dicey?)</a:t>
            </a:r>
          </a:p>
          <a:p>
            <a:pPr lvl="2"/>
            <a:r>
              <a:rPr lang="en-US" dirty="0" smtClean="0">
                <a:solidFill>
                  <a:prstClr val="black"/>
                </a:solidFill>
              </a:rPr>
              <a:t>the Crown = ordinary citizen, contracting with other ordinary citizens for employment; no special protections for those ordinary citizens beyond private law remedies under law of contract; no reinstatement</a:t>
            </a:r>
          </a:p>
          <a:p>
            <a:pPr lvl="3"/>
            <a:r>
              <a:rPr lang="en-US" dirty="0" smtClean="0">
                <a:solidFill>
                  <a:prstClr val="black"/>
                </a:solidFill>
              </a:rPr>
              <a:t>But public law remedy isn’t (permanent) reinstatement, only requirement of termination under certain procedure (e.g., </a:t>
            </a:r>
            <a:r>
              <a:rPr lang="en-US" i="1" dirty="0" smtClean="0">
                <a:solidFill>
                  <a:prstClr val="black"/>
                </a:solidFill>
              </a:rPr>
              <a:t>Nicholson</a:t>
            </a:r>
            <a:r>
              <a:rPr lang="en-US" dirty="0" smtClean="0">
                <a:solidFill>
                  <a:prstClr val="black"/>
                </a:solidFill>
              </a:rPr>
              <a:t>)</a:t>
            </a:r>
          </a:p>
          <a:p>
            <a:pPr lvl="1"/>
            <a:r>
              <a:rPr lang="en-US" dirty="0" smtClean="0">
                <a:solidFill>
                  <a:prstClr val="black"/>
                </a:solidFill>
              </a:rPr>
              <a:t>Abandon distinction between contractual employees and office holder</a:t>
            </a:r>
          </a:p>
          <a:p>
            <a:pPr lvl="2"/>
            <a:r>
              <a:rPr lang="en-US" dirty="0" smtClean="0">
                <a:solidFill>
                  <a:prstClr val="black"/>
                </a:solidFill>
              </a:rPr>
              <a:t>All employees are contractual </a:t>
            </a:r>
          </a:p>
          <a:p>
            <a:pPr lvl="3"/>
            <a:r>
              <a:rPr lang="en-US" dirty="0" smtClean="0">
                <a:solidFill>
                  <a:prstClr val="black"/>
                </a:solidFill>
              </a:rPr>
              <a:t>With some exceptions: judges!, ministers of the Crown, “others who fulfill constitutionally defined state roles”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Dunsmuir’s case…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Adjudicator erred in applying duty of fairness to Dunsmuir</a:t>
            </a:r>
          </a:p>
          <a:p>
            <a:pPr lvl="1"/>
            <a:r>
              <a:rPr lang="en-US" dirty="0" smtClean="0"/>
              <a:t>But they changed the law, didn’t they?</a:t>
            </a:r>
          </a:p>
          <a:p>
            <a:pPr lvl="2"/>
            <a:r>
              <a:rPr lang="en-US" dirty="0" smtClean="0"/>
              <a:t>Distinction b/w office holder and contractual employee “should be done away with”</a:t>
            </a:r>
          </a:p>
          <a:p>
            <a:pPr lvl="2"/>
            <a:r>
              <a:rPr lang="en-US" dirty="0" smtClean="0"/>
              <a:t>“[</a:t>
            </a:r>
            <a:r>
              <a:rPr lang="en-US" dirty="0" err="1" smtClean="0"/>
              <a:t>T]o</a:t>
            </a:r>
            <a:r>
              <a:rPr lang="en-US" dirty="0" smtClean="0"/>
              <a:t> the extent that the majority decision in </a:t>
            </a:r>
            <a:r>
              <a:rPr lang="en-US" i="1" dirty="0" smtClean="0"/>
              <a:t>Knight</a:t>
            </a:r>
            <a:r>
              <a:rPr lang="en-US" dirty="0" smtClean="0"/>
              <a:t> ignored the important effect of a contract of employment, it should not be followed.” </a:t>
            </a:r>
          </a:p>
          <a:p>
            <a:pPr lvl="1"/>
            <a:r>
              <a:rPr lang="en-US" dirty="0" smtClean="0"/>
              <a:t>Respect</a:t>
            </a:r>
          </a:p>
          <a:p>
            <a:pPr lvl="2"/>
            <a:r>
              <a:rPr lang="en-US" dirty="0" smtClean="0"/>
              <a:t>Habeas corpus: contrary to law at the time of decision…</a:t>
            </a:r>
          </a:p>
          <a:p>
            <a:pPr lvl="2"/>
            <a:r>
              <a:rPr lang="en-US" dirty="0" smtClean="0"/>
              <a:t>Adjudicator didn’t misapply the law, at the time</a:t>
            </a:r>
          </a:p>
          <a:p>
            <a:pPr lvl="3"/>
            <a:r>
              <a:rPr lang="en-US" dirty="0" smtClean="0"/>
              <a:t>Less disrespect: no “correction” of “error”</a:t>
            </a:r>
          </a:p>
          <a:p>
            <a:pPr lvl="3"/>
            <a:r>
              <a:rPr lang="en-US" dirty="0" smtClean="0"/>
              <a:t>More disrespect: overturn despite absence of error</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Canada (HRC) v. Canada (AG) [“</a:t>
            </a:r>
            <a:r>
              <a:rPr lang="en-US" sz="3600" dirty="0" err="1"/>
              <a:t>Mowat</a:t>
            </a:r>
            <a:r>
              <a:rPr lang="en-US" sz="3600" dirty="0" smtClean="0"/>
              <a:t>”] </a:t>
            </a:r>
            <a:br>
              <a:rPr lang="en-US" sz="3600" dirty="0" smtClean="0"/>
            </a:br>
            <a:r>
              <a:rPr lang="en-US" sz="3600" dirty="0" smtClean="0"/>
              <a:t>[2011] 3 S.C.R. 471</a:t>
            </a:r>
            <a:endParaRPr lang="en-US" sz="3600" dirty="0"/>
          </a:p>
        </p:txBody>
      </p:sp>
      <p:sp>
        <p:nvSpPr>
          <p:cNvPr id="3" name="Content Placeholder 2"/>
          <p:cNvSpPr>
            <a:spLocks noGrp="1"/>
          </p:cNvSpPr>
          <p:nvPr>
            <p:ph idx="1"/>
          </p:nvPr>
        </p:nvSpPr>
        <p:spPr>
          <a:xfrm>
            <a:off x="305470" y="1600200"/>
            <a:ext cx="8569234" cy="5054853"/>
          </a:xfrm>
        </p:spPr>
        <p:txBody>
          <a:bodyPr>
            <a:normAutofit/>
          </a:bodyPr>
          <a:lstStyle/>
          <a:p>
            <a:r>
              <a:rPr lang="en-US" dirty="0" err="1" smtClean="0"/>
              <a:t>LeBel</a:t>
            </a:r>
            <a:r>
              <a:rPr lang="en-US" dirty="0" smtClean="0"/>
              <a:t> (</a:t>
            </a:r>
            <a:r>
              <a:rPr lang="en-US" i="1" dirty="0" smtClean="0"/>
              <a:t>Dunsmuir</a:t>
            </a:r>
            <a:r>
              <a:rPr lang="en-US" dirty="0" smtClean="0"/>
              <a:t>) &amp; Cromwell</a:t>
            </a:r>
          </a:p>
          <a:p>
            <a:r>
              <a:rPr lang="en-US" dirty="0" smtClean="0"/>
              <a:t>Fired, sexual harassment HR complaint</a:t>
            </a:r>
          </a:p>
          <a:p>
            <a:r>
              <a:rPr lang="en-US" dirty="0" smtClean="0"/>
              <a:t>HR </a:t>
            </a:r>
            <a:r>
              <a:rPr lang="en-US" dirty="0" err="1" smtClean="0"/>
              <a:t>Trib</a:t>
            </a:r>
            <a:r>
              <a:rPr lang="en-US" dirty="0" smtClean="0"/>
              <a:t>: 6 weeks</a:t>
            </a:r>
          </a:p>
          <a:p>
            <a:r>
              <a:rPr lang="en-US" dirty="0" smtClean="0"/>
              <a:t>$5k (max, incl. interest), plus $47k legal costs ($196k request)</a:t>
            </a:r>
          </a:p>
          <a:p>
            <a:r>
              <a:rPr lang="en-US" dirty="0" smtClean="0"/>
              <a:t>Question: May HRC order payment of victim’s legal costs under s. 53(2) HR Act: “any expenses incurred by the victim as a result of the discriminatory practice”?</a:t>
            </a:r>
          </a:p>
          <a:p>
            <a:endParaRPr lang="en-US" dirty="0"/>
          </a:p>
        </p:txBody>
      </p:sp>
    </p:spTree>
    <p:extLst>
      <p:ext uri="{BB962C8B-B14F-4D97-AF65-F5344CB8AC3E}">
        <p14:creationId xmlns:p14="http://schemas.microsoft.com/office/powerpoint/2010/main" val="1737961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754162"/>
          </a:xfrm>
        </p:spPr>
        <p:txBody>
          <a:bodyPr>
            <a:normAutofit fontScale="90000"/>
          </a:bodyPr>
          <a:lstStyle/>
          <a:p>
            <a:r>
              <a:rPr lang="en-US" i="1" dirty="0" smtClean="0"/>
              <a:t>Dunsmuir </a:t>
            </a:r>
            <a:r>
              <a:rPr lang="en-US" dirty="0" smtClean="0"/>
              <a:t>effect?</a:t>
            </a:r>
            <a:endParaRPr lang="en-US" dirty="0"/>
          </a:p>
        </p:txBody>
      </p:sp>
      <p:sp>
        <p:nvSpPr>
          <p:cNvPr id="3" name="Content Placeholder 2"/>
          <p:cNvSpPr>
            <a:spLocks noGrp="1"/>
          </p:cNvSpPr>
          <p:nvPr>
            <p:ph idx="1"/>
          </p:nvPr>
        </p:nvSpPr>
        <p:spPr>
          <a:xfrm>
            <a:off x="257238" y="1028801"/>
            <a:ext cx="8730008" cy="5610177"/>
          </a:xfrm>
        </p:spPr>
        <p:txBody>
          <a:bodyPr>
            <a:normAutofit lnSpcReduction="10000"/>
          </a:bodyPr>
          <a:lstStyle/>
          <a:p>
            <a:r>
              <a:rPr lang="en-US" dirty="0" smtClean="0"/>
              <a:t>Answers:</a:t>
            </a:r>
          </a:p>
          <a:p>
            <a:pPr lvl="1"/>
            <a:r>
              <a:rPr lang="en-US" dirty="0" smtClean="0"/>
              <a:t>HR </a:t>
            </a:r>
            <a:r>
              <a:rPr lang="en-US" dirty="0" err="1"/>
              <a:t>Trib</a:t>
            </a:r>
            <a:r>
              <a:rPr lang="en-US" dirty="0"/>
              <a:t>: yes; FC: </a:t>
            </a:r>
            <a:r>
              <a:rPr lang="en-US" dirty="0" smtClean="0"/>
              <a:t>yes</a:t>
            </a:r>
            <a:endParaRPr lang="en-US" dirty="0"/>
          </a:p>
          <a:p>
            <a:pPr marL="457200" lvl="1" indent="0">
              <a:buNone/>
            </a:pPr>
            <a:r>
              <a:rPr lang="en-US" i="1" dirty="0" smtClean="0">
                <a:solidFill>
                  <a:srgbClr val="FF0000"/>
                </a:solidFill>
              </a:rPr>
              <a:t>Dunsmuir</a:t>
            </a:r>
            <a:endParaRPr lang="en-US" dirty="0" smtClean="0">
              <a:solidFill>
                <a:srgbClr val="FF0000"/>
              </a:solidFill>
            </a:endParaRPr>
          </a:p>
          <a:p>
            <a:pPr lvl="1"/>
            <a:r>
              <a:rPr lang="en-US" dirty="0" smtClean="0"/>
              <a:t>FCA</a:t>
            </a:r>
            <a:r>
              <a:rPr lang="en-US" dirty="0"/>
              <a:t>: no; SCC: no</a:t>
            </a:r>
          </a:p>
          <a:p>
            <a:r>
              <a:rPr lang="en-US" dirty="0" smtClean="0"/>
              <a:t>Approaches on judicial review:</a:t>
            </a:r>
          </a:p>
          <a:p>
            <a:pPr lvl="1"/>
            <a:r>
              <a:rPr lang="en-US" dirty="0" smtClean="0"/>
              <a:t>FC</a:t>
            </a:r>
            <a:r>
              <a:rPr lang="en-US" dirty="0"/>
              <a:t>: </a:t>
            </a:r>
            <a:r>
              <a:rPr lang="en-US" dirty="0" smtClean="0"/>
              <a:t>“pragmatic &amp; functional”</a:t>
            </a:r>
          </a:p>
          <a:p>
            <a:pPr lvl="2"/>
            <a:r>
              <a:rPr lang="en-US" dirty="0" smtClean="0"/>
              <a:t>Reasonableness </a:t>
            </a:r>
            <a:r>
              <a:rPr lang="en-US" i="1" dirty="0" err="1" smtClean="0"/>
              <a:t>simpliciter</a:t>
            </a:r>
            <a:r>
              <a:rPr lang="en-US" dirty="0" smtClean="0"/>
              <a:t>/(simply) reasonable</a:t>
            </a:r>
          </a:p>
          <a:p>
            <a:pPr marL="457200" lvl="1" indent="0">
              <a:buNone/>
            </a:pPr>
            <a:r>
              <a:rPr lang="en-US" i="1" dirty="0">
                <a:solidFill>
                  <a:srgbClr val="FF0000"/>
                </a:solidFill>
              </a:rPr>
              <a:t>Dunsmuir</a:t>
            </a:r>
            <a:endParaRPr lang="en-US" dirty="0"/>
          </a:p>
          <a:p>
            <a:pPr lvl="1"/>
            <a:r>
              <a:rPr lang="en-US" dirty="0" smtClean="0"/>
              <a:t>FCA</a:t>
            </a:r>
            <a:r>
              <a:rPr lang="en-US" dirty="0"/>
              <a:t>: </a:t>
            </a:r>
            <a:r>
              <a:rPr lang="en-US" dirty="0" smtClean="0"/>
              <a:t>“standard of review analysis”</a:t>
            </a:r>
          </a:p>
          <a:p>
            <a:pPr lvl="2"/>
            <a:r>
              <a:rPr lang="en-US" dirty="0" smtClean="0"/>
              <a:t>correctness</a:t>
            </a:r>
            <a:r>
              <a:rPr lang="en-US" dirty="0"/>
              <a:t>/incorrect (but also unreasonable</a:t>
            </a:r>
            <a:r>
              <a:rPr lang="en-US" dirty="0" smtClean="0"/>
              <a:t>)</a:t>
            </a:r>
            <a:endParaRPr lang="en-US" dirty="0"/>
          </a:p>
          <a:p>
            <a:pPr lvl="1"/>
            <a:r>
              <a:rPr lang="en-US" dirty="0" smtClean="0"/>
              <a:t>SCC</a:t>
            </a:r>
            <a:r>
              <a:rPr lang="en-US" dirty="0"/>
              <a:t>: “standard of review </a:t>
            </a:r>
            <a:r>
              <a:rPr lang="en-US" dirty="0" smtClean="0"/>
              <a:t>analysis”</a:t>
            </a:r>
          </a:p>
          <a:p>
            <a:pPr lvl="2"/>
            <a:r>
              <a:rPr lang="en-US" dirty="0" smtClean="0"/>
              <a:t>reasonableness</a:t>
            </a:r>
            <a:r>
              <a:rPr lang="en-US" dirty="0"/>
              <a:t>/unreasonable</a:t>
            </a:r>
          </a:p>
          <a:p>
            <a:endParaRPr lang="en-US" dirty="0"/>
          </a:p>
        </p:txBody>
      </p:sp>
    </p:spTree>
    <p:extLst>
      <p:ext uri="{BB962C8B-B14F-4D97-AF65-F5344CB8AC3E}">
        <p14:creationId xmlns:p14="http://schemas.microsoft.com/office/powerpoint/2010/main" val="3103683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613"/>
          </a:xfrm>
        </p:spPr>
        <p:txBody>
          <a:bodyPr/>
          <a:lstStyle/>
          <a:p>
            <a:r>
              <a:rPr lang="en-US" dirty="0" smtClean="0"/>
              <a:t>How it’s done</a:t>
            </a:r>
            <a:endParaRPr lang="en-US" dirty="0"/>
          </a:p>
        </p:txBody>
      </p:sp>
      <p:sp>
        <p:nvSpPr>
          <p:cNvPr id="3" name="Content Placeholder 2"/>
          <p:cNvSpPr>
            <a:spLocks noGrp="1"/>
          </p:cNvSpPr>
          <p:nvPr>
            <p:ph idx="1"/>
          </p:nvPr>
        </p:nvSpPr>
        <p:spPr>
          <a:xfrm>
            <a:off x="0" y="1253851"/>
            <a:ext cx="9144000" cy="5604149"/>
          </a:xfrm>
        </p:spPr>
        <p:txBody>
          <a:bodyPr>
            <a:normAutofit fontScale="92500" lnSpcReduction="10000"/>
          </a:bodyPr>
          <a:lstStyle/>
          <a:p>
            <a:r>
              <a:rPr lang="en-US" dirty="0" smtClean="0"/>
              <a:t>Precedent re: HR </a:t>
            </a:r>
            <a:r>
              <a:rPr lang="en-US" dirty="0" err="1" smtClean="0"/>
              <a:t>Trib</a:t>
            </a:r>
            <a:endParaRPr lang="en-US" dirty="0" smtClean="0"/>
          </a:p>
          <a:p>
            <a:pPr lvl="1"/>
            <a:r>
              <a:rPr lang="en-US" dirty="0" smtClean="0"/>
              <a:t>Deference on facts, not on law (citing </a:t>
            </a:r>
            <a:r>
              <a:rPr lang="en-US" i="1" dirty="0" err="1" smtClean="0"/>
              <a:t>Mossop</a:t>
            </a:r>
            <a:r>
              <a:rPr lang="en-US" dirty="0" smtClean="0"/>
              <a:t>)</a:t>
            </a:r>
          </a:p>
          <a:p>
            <a:pPr lvl="1"/>
            <a:r>
              <a:rPr lang="en-US" dirty="0" smtClean="0"/>
              <a:t>But: </a:t>
            </a:r>
            <a:r>
              <a:rPr lang="en-US" i="1" dirty="0" smtClean="0"/>
              <a:t>Dunsmuir</a:t>
            </a:r>
            <a:r>
              <a:rPr lang="en-US" dirty="0" smtClean="0"/>
              <a:t> changed things, “emphasis on deference”…so </a:t>
            </a:r>
          </a:p>
          <a:p>
            <a:r>
              <a:rPr lang="en-US" dirty="0" smtClean="0"/>
              <a:t>“Standard of Review Analysis”</a:t>
            </a:r>
          </a:p>
          <a:p>
            <a:pPr lvl="1"/>
            <a:r>
              <a:rPr lang="en-US" dirty="0" smtClean="0"/>
              <a:t>Differentiate among questions of law: no “sweeping them all under the standard of correctness” allowed!</a:t>
            </a:r>
          </a:p>
          <a:p>
            <a:pPr lvl="1"/>
            <a:r>
              <a:rPr lang="en-US" dirty="0" smtClean="0"/>
              <a:t>Starting point: Deference, even on questions of law</a:t>
            </a:r>
          </a:p>
          <a:p>
            <a:pPr lvl="2"/>
            <a:r>
              <a:rPr lang="en-US" dirty="0" err="1" smtClean="0"/>
              <a:t>Exc</a:t>
            </a:r>
            <a:r>
              <a:rPr lang="en-US" dirty="0" smtClean="0"/>
              <a:t>: Jurisdiction: not here</a:t>
            </a:r>
          </a:p>
          <a:p>
            <a:pPr lvl="2"/>
            <a:r>
              <a:rPr lang="en-US" dirty="0" err="1" smtClean="0"/>
              <a:t>Exc</a:t>
            </a:r>
            <a:r>
              <a:rPr lang="en-US" dirty="0" smtClean="0"/>
              <a:t>: Central importance to legal system as a whole: not here</a:t>
            </a:r>
          </a:p>
          <a:p>
            <a:pPr lvl="2"/>
            <a:r>
              <a:rPr lang="en-US" dirty="0" err="1" smtClean="0"/>
              <a:t>Exc</a:t>
            </a:r>
            <a:r>
              <a:rPr lang="en-US" dirty="0" smtClean="0"/>
              <a:t>: Outside area of expertise: not here</a:t>
            </a:r>
          </a:p>
          <a:p>
            <a:pPr lvl="3"/>
            <a:r>
              <a:rPr lang="en-US" dirty="0" smtClean="0"/>
              <a:t>No “return to formalism”; costs “</a:t>
            </a:r>
            <a:r>
              <a:rPr lang="en-US" dirty="0" err="1" smtClean="0"/>
              <a:t>intextricably</a:t>
            </a:r>
            <a:r>
              <a:rPr lang="en-US" dirty="0" smtClean="0"/>
              <a:t> intertwined with mandate &amp; expertise” to make fact finding re: discrimination</a:t>
            </a:r>
          </a:p>
          <a:p>
            <a:pPr lvl="1"/>
            <a:r>
              <a:rPr lang="en-US" dirty="0" smtClean="0"/>
              <a:t>Therefore: deference, reasonableness</a:t>
            </a:r>
            <a:endParaRPr lang="en-US" dirty="0"/>
          </a:p>
        </p:txBody>
      </p:sp>
    </p:spTree>
    <p:extLst>
      <p:ext uri="{BB962C8B-B14F-4D97-AF65-F5344CB8AC3E}">
        <p14:creationId xmlns:p14="http://schemas.microsoft.com/office/powerpoint/2010/main" val="232776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771600"/>
          </a:xfrm>
        </p:spPr>
        <p:txBody>
          <a:bodyPr>
            <a:normAutofit/>
          </a:bodyPr>
          <a:lstStyle/>
          <a:p>
            <a:r>
              <a:rPr lang="en-US" sz="2800" dirty="0" smtClean="0"/>
              <a:t>The Standard Applied</a:t>
            </a:r>
            <a:endParaRPr lang="en-US" sz="2800" dirty="0"/>
          </a:p>
        </p:txBody>
      </p:sp>
      <p:sp>
        <p:nvSpPr>
          <p:cNvPr id="3" name="Content Placeholder 2"/>
          <p:cNvSpPr>
            <a:spLocks noGrp="1"/>
          </p:cNvSpPr>
          <p:nvPr>
            <p:ph idx="1"/>
          </p:nvPr>
        </p:nvSpPr>
        <p:spPr>
          <a:xfrm>
            <a:off x="128619" y="771601"/>
            <a:ext cx="8890781" cy="5963827"/>
          </a:xfrm>
        </p:spPr>
        <p:txBody>
          <a:bodyPr>
            <a:normAutofit fontScale="92500" lnSpcReduction="20000"/>
          </a:bodyPr>
          <a:lstStyle/>
          <a:p>
            <a:r>
              <a:rPr lang="en-US" sz="2600" dirty="0" smtClean="0"/>
              <a:t>Reasonable?</a:t>
            </a:r>
          </a:p>
          <a:p>
            <a:pPr lvl="1"/>
            <a:r>
              <a:rPr lang="en-US" sz="2000" dirty="0" err="1" smtClean="0"/>
              <a:t>Driedger</a:t>
            </a:r>
            <a:r>
              <a:rPr lang="en-US" sz="2000" dirty="0" smtClean="0"/>
              <a:t>: text in context</a:t>
            </a:r>
          </a:p>
          <a:p>
            <a:pPr lvl="1"/>
            <a:r>
              <a:rPr lang="en-US" sz="2000" dirty="0" smtClean="0"/>
              <a:t>Text:</a:t>
            </a:r>
          </a:p>
          <a:p>
            <a:pPr lvl="2"/>
            <a:r>
              <a:rPr lang="en-US" sz="2000" dirty="0" smtClean="0"/>
              <a:t>Maxim: presumed intent to avoid superfluous language</a:t>
            </a:r>
          </a:p>
          <a:p>
            <a:pPr lvl="2"/>
            <a:r>
              <a:rPr lang="en-US" sz="2000" dirty="0" smtClean="0"/>
              <a:t>Maxim: presumed intent to use word in technical sense (“costs” vs. expenses)</a:t>
            </a:r>
          </a:p>
          <a:p>
            <a:pPr lvl="1"/>
            <a:r>
              <a:rPr lang="en-US" sz="2000" dirty="0" smtClean="0"/>
              <a:t>Context:</a:t>
            </a:r>
          </a:p>
          <a:p>
            <a:pPr lvl="2"/>
            <a:r>
              <a:rPr lang="en-US" sz="2000" dirty="0" smtClean="0"/>
              <a:t>Legislative history (incl. </a:t>
            </a:r>
            <a:r>
              <a:rPr lang="en-US" sz="2000" dirty="0" err="1" smtClean="0"/>
              <a:t>unenacted</a:t>
            </a:r>
            <a:r>
              <a:rPr lang="en-US" sz="2000" dirty="0" smtClean="0"/>
              <a:t> provisions!): active commission vs. legal costs</a:t>
            </a:r>
          </a:p>
          <a:p>
            <a:pPr lvl="2"/>
            <a:r>
              <a:rPr lang="en-US" sz="2000" dirty="0" smtClean="0"/>
              <a:t>Commission doesn’t think legal costs are an option (otherwise they wouldn’t have kept asking for them to be included in Act!)</a:t>
            </a:r>
          </a:p>
          <a:p>
            <a:pPr lvl="2"/>
            <a:r>
              <a:rPr lang="en-US" sz="2000" dirty="0" smtClean="0"/>
              <a:t>“parallel” provincial legislation (not always helpful, but in this case…)</a:t>
            </a:r>
          </a:p>
          <a:p>
            <a:pPr lvl="1"/>
            <a:r>
              <a:rPr lang="en-US" sz="2000" dirty="0" smtClean="0"/>
              <a:t>Purpose:</a:t>
            </a:r>
          </a:p>
          <a:p>
            <a:pPr lvl="2"/>
            <a:r>
              <a:rPr lang="en-US" sz="2000" dirty="0" smtClean="0"/>
              <a:t>Can’t “supplant” textual/contextual analysis</a:t>
            </a:r>
          </a:p>
          <a:p>
            <a:pPr lvl="2"/>
            <a:r>
              <a:rPr lang="en-US" sz="2000" dirty="0" smtClean="0"/>
              <a:t>Policy change: HRC stops taking cases in 2003…but no provision for costs…</a:t>
            </a:r>
            <a:r>
              <a:rPr lang="en-US" sz="2200" dirty="0" smtClean="0"/>
              <a:t>suggestion of “clinic-type assistance” not adopted</a:t>
            </a:r>
          </a:p>
          <a:p>
            <a:pPr lvl="1"/>
            <a:r>
              <a:rPr lang="en-US" sz="2200" dirty="0" smtClean="0"/>
              <a:t>Text, Context, Purpose all point one way; only “dictionary meaning of ‘expenses” used by HR </a:t>
            </a:r>
            <a:r>
              <a:rPr lang="en-US" sz="2200" dirty="0" err="1" smtClean="0"/>
              <a:t>Trib</a:t>
            </a:r>
            <a:r>
              <a:rPr lang="en-US" sz="2200" dirty="0" smtClean="0"/>
              <a:t> points in the other</a:t>
            </a:r>
          </a:p>
          <a:p>
            <a:pPr lvl="1"/>
            <a:endParaRPr lang="en-US" sz="2200" dirty="0" smtClean="0"/>
          </a:p>
          <a:p>
            <a:r>
              <a:rPr lang="en-US" sz="2600" dirty="0" smtClean="0"/>
              <a:t>Verdict: Unreasonable, not just incorrect</a:t>
            </a:r>
          </a:p>
          <a:p>
            <a:pPr lvl="1"/>
            <a:endParaRPr lang="en-US" sz="2200" dirty="0" smtClean="0"/>
          </a:p>
          <a:p>
            <a:pPr lvl="2"/>
            <a:endParaRPr lang="en-US" dirty="0"/>
          </a:p>
          <a:p>
            <a:pPr marL="914400" lvl="2" indent="0">
              <a:buNone/>
            </a:pPr>
            <a:endParaRPr lang="en-US" dirty="0" smtClean="0"/>
          </a:p>
          <a:p>
            <a:pPr lvl="2"/>
            <a:endParaRPr lang="en-US" dirty="0" smtClean="0"/>
          </a:p>
          <a:p>
            <a:pPr lvl="2"/>
            <a:endParaRPr lang="en-US" dirty="0"/>
          </a:p>
        </p:txBody>
      </p:sp>
    </p:spTree>
    <p:extLst>
      <p:ext uri="{BB962C8B-B14F-4D97-AF65-F5344CB8AC3E}">
        <p14:creationId xmlns:p14="http://schemas.microsoft.com/office/powerpoint/2010/main" val="3069239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1: Adjudicator</a:t>
            </a:r>
            <a:endParaRPr lang="en-US" dirty="0"/>
          </a:p>
        </p:txBody>
      </p:sp>
      <p:sp>
        <p:nvSpPr>
          <p:cNvPr id="3" name="Content Placeholder 2"/>
          <p:cNvSpPr>
            <a:spLocks noGrp="1"/>
          </p:cNvSpPr>
          <p:nvPr>
            <p:ph idx="1"/>
          </p:nvPr>
        </p:nvSpPr>
        <p:spPr>
          <a:xfrm>
            <a:off x="204375" y="1600200"/>
            <a:ext cx="8715175" cy="4881869"/>
          </a:xfrm>
        </p:spPr>
        <p:txBody>
          <a:bodyPr>
            <a:normAutofit fontScale="85000" lnSpcReduction="10000"/>
          </a:bodyPr>
          <a:lstStyle/>
          <a:p>
            <a:r>
              <a:rPr lang="en-US" dirty="0" smtClean="0"/>
              <a:t>Substance </a:t>
            </a:r>
          </a:p>
          <a:p>
            <a:pPr lvl="1"/>
            <a:r>
              <a:rPr lang="en-US" dirty="0" smtClean="0"/>
              <a:t>“preliminary” (jurisdiction?)</a:t>
            </a:r>
          </a:p>
          <a:p>
            <a:pPr lvl="2"/>
            <a:r>
              <a:rPr lang="en-US" dirty="0" smtClean="0"/>
              <a:t>Yes, I may inquire into the “real” reason for the dismissal (cause vs. notice/pay in lieu)</a:t>
            </a:r>
          </a:p>
          <a:p>
            <a:pPr lvl="1"/>
            <a:r>
              <a:rPr lang="en-US" dirty="0" smtClean="0"/>
              <a:t>“merits”</a:t>
            </a:r>
          </a:p>
          <a:p>
            <a:pPr lvl="2"/>
            <a:r>
              <a:rPr lang="en-US" dirty="0" smtClean="0"/>
              <a:t>For cause?  Not for cause?  Unclear…but no matter because…</a:t>
            </a:r>
          </a:p>
          <a:p>
            <a:pPr lvl="2"/>
            <a:r>
              <a:rPr lang="en-US" dirty="0" smtClean="0"/>
              <a:t>Process:</a:t>
            </a:r>
          </a:p>
          <a:p>
            <a:pPr lvl="3"/>
            <a:r>
              <a:rPr lang="en-US" dirty="0" smtClean="0"/>
              <a:t>Dunsmuir was entitled to procedural fairness, and didn’t get it, therefore…</a:t>
            </a:r>
          </a:p>
          <a:p>
            <a:pPr lvl="1"/>
            <a:r>
              <a:rPr lang="en-US" dirty="0" smtClean="0"/>
              <a:t>result: firing void</a:t>
            </a:r>
          </a:p>
          <a:p>
            <a:pPr lvl="2"/>
            <a:r>
              <a:rPr lang="en-US" dirty="0" smtClean="0"/>
              <a:t>Reinstatement</a:t>
            </a:r>
          </a:p>
          <a:p>
            <a:pPr lvl="2"/>
            <a:r>
              <a:rPr lang="en-US" dirty="0" smtClean="0"/>
              <a:t>Alternative: 8 months’ notice if overturned</a:t>
            </a:r>
          </a:p>
          <a:p>
            <a:r>
              <a:rPr lang="en-US" dirty="0" smtClean="0"/>
              <a:t>Who’s disrespecting whom?</a:t>
            </a:r>
          </a:p>
          <a:p>
            <a:pPr lvl="1"/>
            <a:r>
              <a:rPr lang="en-US" dirty="0" smtClean="0"/>
              <a:t>Administrator vs. administrator </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HR Tribunal’s Response</a:t>
            </a:r>
            <a:endParaRPr lang="en-US" dirty="0"/>
          </a:p>
        </p:txBody>
      </p:sp>
      <p:sp>
        <p:nvSpPr>
          <p:cNvPr id="3" name="Content Placeholder 2"/>
          <p:cNvSpPr>
            <a:spLocks noGrp="1"/>
          </p:cNvSpPr>
          <p:nvPr>
            <p:ph idx="1"/>
          </p:nvPr>
        </p:nvSpPr>
        <p:spPr>
          <a:xfrm>
            <a:off x="230920" y="1600200"/>
            <a:ext cx="8708964" cy="5257800"/>
          </a:xfrm>
        </p:spPr>
        <p:txBody>
          <a:bodyPr>
            <a:normAutofit/>
          </a:bodyPr>
          <a:lstStyle/>
          <a:p>
            <a:pPr marL="0" indent="0" algn="ctr">
              <a:buNone/>
            </a:pPr>
            <a:r>
              <a:rPr lang="en-US" sz="3600" dirty="0" smtClean="0"/>
              <a:t>Thank you very much for the deference!</a:t>
            </a:r>
          </a:p>
          <a:p>
            <a:pPr marL="0" indent="0" algn="ctr">
              <a:buNone/>
            </a:pPr>
            <a:endParaRPr lang="en-US" sz="4400" dirty="0"/>
          </a:p>
          <a:p>
            <a:pPr marL="0" indent="0" algn="ctr">
              <a:buNone/>
            </a:pPr>
            <a:endParaRPr lang="en-US" sz="4400" dirty="0"/>
          </a:p>
        </p:txBody>
      </p:sp>
      <p:pic>
        <p:nvPicPr>
          <p:cNvPr id="4" name="Picture 3" descr="thank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079" y="2243387"/>
            <a:ext cx="3678219" cy="4257585"/>
          </a:xfrm>
          <a:prstGeom prst="rect">
            <a:avLst/>
          </a:prstGeom>
        </p:spPr>
      </p:pic>
    </p:spTree>
    <p:extLst>
      <p:ext uri="{BB962C8B-B14F-4D97-AF65-F5344CB8AC3E}">
        <p14:creationId xmlns:p14="http://schemas.microsoft.com/office/powerpoint/2010/main" val="37676691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729963"/>
          </a:xfrm>
        </p:spPr>
        <p:txBody>
          <a:bodyPr>
            <a:normAutofit/>
          </a:bodyPr>
          <a:lstStyle/>
          <a:p>
            <a:r>
              <a:rPr lang="en-US" sz="3200" dirty="0" smtClean="0"/>
              <a:t>CICB: Ahmed, Ont. Sup. Ct. ‘08		</a:t>
            </a:r>
            <a:endParaRPr lang="en-US" sz="3200" dirty="0"/>
          </a:p>
        </p:txBody>
      </p:sp>
      <p:sp>
        <p:nvSpPr>
          <p:cNvPr id="3" name="Content Placeholder 2"/>
          <p:cNvSpPr>
            <a:spLocks noGrp="1"/>
          </p:cNvSpPr>
          <p:nvPr>
            <p:ph idx="1"/>
          </p:nvPr>
        </p:nvSpPr>
        <p:spPr>
          <a:xfrm>
            <a:off x="2" y="934352"/>
            <a:ext cx="9143998" cy="5314130"/>
          </a:xfrm>
        </p:spPr>
        <p:txBody>
          <a:bodyPr>
            <a:normAutofit fontScale="70000" lnSpcReduction="20000"/>
          </a:bodyPr>
          <a:lstStyle/>
          <a:p>
            <a:r>
              <a:rPr lang="en-US" dirty="0" smtClean="0"/>
              <a:t>Facts: </a:t>
            </a:r>
          </a:p>
          <a:p>
            <a:pPr lvl="1"/>
            <a:r>
              <a:rPr lang="en-US" dirty="0" smtClean="0"/>
              <a:t>Applicant: brain injury, cane, comprehension difficulty</a:t>
            </a:r>
          </a:p>
          <a:p>
            <a:pPr lvl="1"/>
            <a:r>
              <a:rPr lang="en-US" dirty="0" smtClean="0"/>
              <a:t>Fights with parking enforcement officer; damages car with </a:t>
            </a:r>
          </a:p>
          <a:p>
            <a:pPr lvl="1">
              <a:buNone/>
            </a:pPr>
            <a:r>
              <a:rPr lang="en-US" dirty="0" smtClean="0"/>
              <a:t>	cane</a:t>
            </a:r>
          </a:p>
          <a:p>
            <a:pPr lvl="2"/>
            <a:r>
              <a:rPr lang="en-US" dirty="0" smtClean="0"/>
              <a:t>Arrested &amp; taken to station: charged with mischief, assault </a:t>
            </a:r>
            <a:r>
              <a:rPr lang="en-US" dirty="0" err="1" smtClean="0"/>
              <a:t>w</a:t>
            </a:r>
            <a:r>
              <a:rPr lang="en-US" dirty="0" smtClean="0"/>
              <a:t>/ weapon, </a:t>
            </a:r>
          </a:p>
          <a:p>
            <a:pPr lvl="2">
              <a:buNone/>
            </a:pPr>
            <a:r>
              <a:rPr lang="en-US" dirty="0" smtClean="0"/>
              <a:t>possession of weapon…</a:t>
            </a:r>
          </a:p>
          <a:p>
            <a:pPr lvl="3"/>
            <a:r>
              <a:rPr lang="en-US" dirty="0" smtClean="0"/>
              <a:t>prosecution stays charges…</a:t>
            </a:r>
          </a:p>
          <a:p>
            <a:pPr lvl="2"/>
            <a:r>
              <a:rPr lang="en-US" dirty="0" smtClean="0"/>
              <a:t>Excessive force: handcuffed, kicked, head banged against road, …</a:t>
            </a:r>
          </a:p>
          <a:p>
            <a:pPr lvl="1"/>
            <a:r>
              <a:rPr lang="en-US" dirty="0" smtClean="0"/>
              <a:t>Files complaint with police; rejected; no criminal charges vs. police</a:t>
            </a:r>
          </a:p>
          <a:p>
            <a:pPr lvl="1"/>
            <a:r>
              <a:rPr lang="en-US" dirty="0" smtClean="0"/>
              <a:t>Files CICB application</a:t>
            </a:r>
          </a:p>
          <a:p>
            <a:r>
              <a:rPr lang="en-US" dirty="0" smtClean="0"/>
              <a:t>CICB refuses to issue application</a:t>
            </a:r>
          </a:p>
          <a:p>
            <a:pPr lvl="1"/>
            <a:r>
              <a:rPr lang="en-US" dirty="0" smtClean="0"/>
              <a:t>“In the absence of charges, it is assumed that the officers were acting in accordance with the commission of their duties.”</a:t>
            </a:r>
          </a:p>
          <a:p>
            <a:pPr lvl="1"/>
            <a:r>
              <a:rPr lang="en-US" dirty="0" smtClean="0"/>
              <a:t>“The Board does not have </a:t>
            </a:r>
            <a:r>
              <a:rPr lang="en-US" dirty="0" smtClean="0">
                <a:solidFill>
                  <a:srgbClr val="FF0000"/>
                </a:solidFill>
              </a:rPr>
              <a:t>sufficient </a:t>
            </a:r>
          </a:p>
          <a:p>
            <a:pPr lvl="1">
              <a:buNone/>
            </a:pPr>
            <a:r>
              <a:rPr lang="en-US" dirty="0" smtClean="0">
                <a:solidFill>
                  <a:srgbClr val="FF0000"/>
                </a:solidFill>
              </a:rPr>
              <a:t>	credible evidence </a:t>
            </a:r>
            <a:r>
              <a:rPr lang="en-US" dirty="0" smtClean="0"/>
              <a:t>to establish that the arresting </a:t>
            </a:r>
          </a:p>
          <a:p>
            <a:pPr lvl="1">
              <a:buNone/>
            </a:pPr>
            <a:r>
              <a:rPr lang="en-US" dirty="0" smtClean="0"/>
              <a:t>	officers assaulted Mr. Ahmed, or that they were </a:t>
            </a:r>
          </a:p>
          <a:p>
            <a:pPr lvl="1">
              <a:buNone/>
            </a:pPr>
            <a:r>
              <a:rPr lang="en-US" dirty="0" smtClean="0"/>
              <a:t>	acting outside the boundaries of their law </a:t>
            </a:r>
          </a:p>
          <a:p>
            <a:pPr lvl="1">
              <a:buNone/>
            </a:pPr>
            <a:r>
              <a:rPr lang="en-US" dirty="0" smtClean="0"/>
              <a:t>	enforcement duties.”</a:t>
            </a:r>
          </a:p>
          <a:p>
            <a:endParaRPr lang="en-US" dirty="0" smtClean="0"/>
          </a:p>
          <a:p>
            <a:endParaRPr lang="en-US" dirty="0"/>
          </a:p>
        </p:txBody>
      </p:sp>
      <p:pic>
        <p:nvPicPr>
          <p:cNvPr id="4" name="Picture 3" descr="parking.jpg"/>
          <p:cNvPicPr>
            <a:picLocks noChangeAspect="1"/>
          </p:cNvPicPr>
          <p:nvPr/>
        </p:nvPicPr>
        <p:blipFill>
          <a:blip r:embed="rId2"/>
          <a:stretch>
            <a:fillRect/>
          </a:stretch>
        </p:blipFill>
        <p:spPr>
          <a:xfrm>
            <a:off x="6102083" y="4638719"/>
            <a:ext cx="3041918" cy="2219282"/>
          </a:xfrm>
          <a:prstGeom prst="rect">
            <a:avLst/>
          </a:prstGeom>
        </p:spPr>
      </p:pic>
      <p:pic>
        <p:nvPicPr>
          <p:cNvPr id="5" name="Picture 4" descr="cane.jpg"/>
          <p:cNvPicPr>
            <a:picLocks noChangeAspect="1"/>
          </p:cNvPicPr>
          <p:nvPr/>
        </p:nvPicPr>
        <p:blipFill>
          <a:blip r:embed="rId3"/>
          <a:stretch>
            <a:fillRect/>
          </a:stretch>
        </p:blipFill>
        <p:spPr>
          <a:xfrm>
            <a:off x="7182356" y="-14571"/>
            <a:ext cx="1961645" cy="213509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0974"/>
          </a:xfrm>
        </p:spPr>
        <p:txBody>
          <a:bodyPr>
            <a:normAutofit/>
          </a:bodyPr>
          <a:lstStyle/>
          <a:p>
            <a:r>
              <a:rPr lang="en-US" sz="2000" b="1" dirty="0" smtClean="0"/>
              <a:t>Compensation for Victims of Crime Act</a:t>
            </a:r>
            <a:endParaRPr lang="en-US" sz="2000" b="1" dirty="0"/>
          </a:p>
        </p:txBody>
      </p:sp>
      <p:sp>
        <p:nvSpPr>
          <p:cNvPr id="3" name="Content Placeholder 2"/>
          <p:cNvSpPr>
            <a:spLocks noGrp="1"/>
          </p:cNvSpPr>
          <p:nvPr>
            <p:ph idx="1"/>
          </p:nvPr>
        </p:nvSpPr>
        <p:spPr>
          <a:xfrm>
            <a:off x="0" y="510974"/>
            <a:ext cx="9144000" cy="6347026"/>
          </a:xfrm>
        </p:spPr>
        <p:txBody>
          <a:bodyPr>
            <a:normAutofit fontScale="40000" lnSpcReduction="20000"/>
          </a:bodyPr>
          <a:lstStyle/>
          <a:p>
            <a:pPr lvl="0">
              <a:buNone/>
            </a:pPr>
            <a:r>
              <a:rPr lang="en-US" sz="4500" dirty="0" smtClean="0"/>
              <a:t>5. Where any person is injured or killed by any act or omission in Ontario of any other person occurring in or resulting from,</a:t>
            </a:r>
          </a:p>
          <a:p>
            <a:pPr>
              <a:buNone/>
            </a:pPr>
            <a:r>
              <a:rPr lang="en-US" sz="4500" dirty="0" smtClean="0"/>
              <a:t> (a) the commission of a crime of violence constituting an offence against the Criminal Code (Canada), including poisoning, arson, criminal negligence and an offence under section 86 of that Act but not including an offence involving the use or operation of a motor vehicle other than assault by means of a motor vehicle; …</a:t>
            </a:r>
          </a:p>
          <a:p>
            <a:pPr lvl="0">
              <a:buNone/>
            </a:pPr>
            <a:r>
              <a:rPr lang="en-US" sz="4500" dirty="0" smtClean="0"/>
              <a:t>the Board, on application therefore, </a:t>
            </a:r>
            <a:r>
              <a:rPr lang="en-US" sz="4500" dirty="0" smtClean="0">
                <a:solidFill>
                  <a:srgbClr val="FF0000"/>
                </a:solidFill>
              </a:rPr>
              <a:t>may</a:t>
            </a:r>
            <a:r>
              <a:rPr lang="en-US" sz="4500" dirty="0" smtClean="0"/>
              <a:t> make an order that it, in its discretion exercised in accordance with this Act, considers proper for the payment of compensation to,</a:t>
            </a:r>
          </a:p>
          <a:p>
            <a:pPr lvl="0">
              <a:buNone/>
            </a:pPr>
            <a:r>
              <a:rPr lang="en-US" sz="4500" dirty="0" smtClean="0"/>
              <a:t>(</a:t>
            </a:r>
            <a:r>
              <a:rPr lang="en-US" sz="4500" dirty="0" err="1" smtClean="0"/>
              <a:t>d</a:t>
            </a:r>
            <a:r>
              <a:rPr lang="en-US" sz="4500" dirty="0" smtClean="0"/>
              <a:t>) the victim; ...</a:t>
            </a:r>
          </a:p>
          <a:p>
            <a:pPr lvl="0">
              <a:buNone/>
            </a:pPr>
            <a:r>
              <a:rPr lang="en-US" sz="4500" dirty="0" smtClean="0"/>
              <a:t>8. [Where an application is made under </a:t>
            </a:r>
            <a:r>
              <a:rPr lang="en-US" sz="4500" dirty="0" err="1" smtClean="0"/>
              <a:t>s</a:t>
            </a:r>
            <a:r>
              <a:rPr lang="en-US" sz="4500" dirty="0" smtClean="0"/>
              <a:t>. 5,] "the chair of the Board </a:t>
            </a:r>
            <a:r>
              <a:rPr lang="en-US" sz="4500" dirty="0" smtClean="0">
                <a:solidFill>
                  <a:srgbClr val="FF0000"/>
                </a:solidFill>
              </a:rPr>
              <a:t>shall </a:t>
            </a:r>
            <a:r>
              <a:rPr lang="en-US" sz="4500" dirty="0" smtClean="0"/>
              <a:t>refer the application" for a hearing. </a:t>
            </a:r>
          </a:p>
          <a:p>
            <a:pPr>
              <a:buNone/>
            </a:pPr>
            <a:r>
              <a:rPr lang="en-US" sz="4500" dirty="0" smtClean="0"/>
              <a:t>16(1) An order for compensation may be made whether or not any person </a:t>
            </a:r>
            <a:r>
              <a:rPr lang="en-US" sz="4500" dirty="0" smtClean="0">
                <a:solidFill>
                  <a:srgbClr val="FF0000"/>
                </a:solidFill>
              </a:rPr>
              <a:t>is prosecuted for or convicted </a:t>
            </a:r>
            <a:r>
              <a:rPr lang="en-US" sz="4500" dirty="0" smtClean="0"/>
              <a:t>of the offence giving rise to the injury or death ….</a:t>
            </a:r>
          </a:p>
          <a:p>
            <a:pPr>
              <a:buNone/>
            </a:pPr>
            <a:endParaRPr lang="en-US" sz="4250" dirty="0" smtClean="0"/>
          </a:p>
          <a:p>
            <a:pPr algn="ctr">
              <a:buNone/>
            </a:pPr>
            <a:r>
              <a:rPr lang="en-US" sz="5000" b="1" dirty="0" smtClean="0"/>
              <a:t>Rules of Procedure (pursuant to the </a:t>
            </a:r>
            <a:r>
              <a:rPr lang="en-US" sz="5000" b="1" i="1" dirty="0" smtClean="0"/>
              <a:t>Statutory Procedure Act</a:t>
            </a:r>
            <a:r>
              <a:rPr lang="en-US" sz="5000" b="1" dirty="0" smtClean="0"/>
              <a:t>)</a:t>
            </a:r>
          </a:p>
          <a:p>
            <a:pPr lvl="0">
              <a:buNone/>
            </a:pPr>
            <a:r>
              <a:rPr lang="en-US" sz="4500" dirty="0" smtClean="0"/>
              <a:t>1.7 Refuse to Issue or Accept an Application</a:t>
            </a:r>
          </a:p>
          <a:p>
            <a:pPr>
              <a:buNone/>
            </a:pPr>
            <a:r>
              <a:rPr lang="en-US" sz="4500" dirty="0" smtClean="0"/>
              <a:t> The Board, in exercising its discretion, may </a:t>
            </a:r>
            <a:r>
              <a:rPr lang="en-US" sz="4500" dirty="0" smtClean="0">
                <a:solidFill>
                  <a:srgbClr val="FF0000"/>
                </a:solidFill>
              </a:rPr>
              <a:t>refuse to issue </a:t>
            </a:r>
            <a:r>
              <a:rPr lang="en-US" sz="4500" dirty="0" smtClean="0"/>
              <a:t>an application for compensation or may </a:t>
            </a:r>
            <a:r>
              <a:rPr lang="en-US" sz="4500" dirty="0" smtClean="0">
                <a:solidFill>
                  <a:srgbClr val="FF0000"/>
                </a:solidFill>
              </a:rPr>
              <a:t>refuse to accept </a:t>
            </a:r>
            <a:r>
              <a:rPr lang="en-US" sz="4500" dirty="0" smtClean="0"/>
              <a:t>an application for compensation under its Act, on the grounds that:</a:t>
            </a:r>
          </a:p>
          <a:p>
            <a:pPr lvl="0">
              <a:buNone/>
            </a:pPr>
            <a:r>
              <a:rPr lang="en-US" sz="4500" dirty="0" smtClean="0"/>
              <a:t>the applicant has failed to raise any issue which is within the jurisdiction of the Board under the Act;</a:t>
            </a:r>
          </a:p>
          <a:p>
            <a:pPr lvl="0">
              <a:buNone/>
            </a:pPr>
            <a:r>
              <a:rPr lang="en-US" sz="4500" dirty="0" smtClean="0"/>
              <a:t>the applicant has failed to disclose a claim under the Act;</a:t>
            </a:r>
          </a:p>
          <a:p>
            <a:pPr lvl="0">
              <a:buNone/>
            </a:pPr>
            <a:r>
              <a:rPr lang="en-US" sz="4500" dirty="0" smtClean="0"/>
              <a:t>the Act does not apply to the subject matter raised in the application.</a:t>
            </a:r>
          </a:p>
          <a:p>
            <a:pPr lvl="0">
              <a:buNone/>
            </a:pPr>
            <a:r>
              <a:rPr lang="en-US" sz="4500" dirty="0" smtClean="0"/>
              <a:t>An applicant who disagrees with the decision of the Board to issue or accept an application may ask the Board to review the application, in which case the chair, vice-chair, or appointed member of the Board shall decide whether to accept the application or refuse it.</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Tribunal Self-government: </a:t>
            </a:r>
            <a:br>
              <a:rPr lang="en-US" dirty="0" smtClean="0"/>
            </a:br>
            <a:r>
              <a:rPr lang="en-US" dirty="0" smtClean="0"/>
              <a:t>Statutory Procedure Act	</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dirty="0" smtClean="0"/>
              <a:t>Control of process</a:t>
            </a:r>
          </a:p>
          <a:p>
            <a:pPr>
              <a:buNone/>
            </a:pPr>
            <a:r>
              <a:rPr lang="en-US" dirty="0" smtClean="0"/>
              <a:t>25.0.1 A tribunal has the power to determine its own procedures and practices and may for that purpose,</a:t>
            </a:r>
          </a:p>
          <a:p>
            <a:pPr>
              <a:buNone/>
            </a:pPr>
            <a:r>
              <a:rPr lang="en-US" dirty="0" smtClean="0"/>
              <a:t>(a) make orders with respect to the procedures and practices that apply in any particular proceeding; and</a:t>
            </a:r>
          </a:p>
          <a:p>
            <a:pPr>
              <a:buNone/>
            </a:pPr>
            <a:r>
              <a:rPr lang="en-US" dirty="0" smtClean="0"/>
              <a:t>(</a:t>
            </a:r>
            <a:r>
              <a:rPr lang="en-US" dirty="0" err="1" smtClean="0"/>
              <a:t>b</a:t>
            </a:r>
            <a:r>
              <a:rPr lang="en-US" dirty="0" smtClean="0"/>
              <a:t>) establish rules under section 25.1.</a:t>
            </a:r>
          </a:p>
          <a:p>
            <a:pPr>
              <a:buNone/>
            </a:pPr>
            <a:r>
              <a:rPr lang="en-US" dirty="0" smtClean="0"/>
              <a:t> </a:t>
            </a:r>
          </a:p>
          <a:p>
            <a:pPr>
              <a:buNone/>
            </a:pPr>
            <a:r>
              <a:rPr lang="en-US" dirty="0" smtClean="0"/>
              <a:t>25.1  (1)  A tribunal may make rules governing the practice and procedure before it.</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of review, or not…	</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Although neither of the parties directly address the question of the standard of review [!!!] we note that in </a:t>
            </a:r>
            <a:r>
              <a:rPr lang="en-US" i="1" dirty="0" smtClean="0"/>
              <a:t>Dunsmuir </a:t>
            </a:r>
            <a:r>
              <a:rPr lang="en-US" i="1" dirty="0" err="1" smtClean="0"/>
              <a:t>v</a:t>
            </a:r>
            <a:r>
              <a:rPr lang="en-US" i="1" dirty="0" smtClean="0"/>
              <a:t>. New Brunswick</a:t>
            </a:r>
            <a:r>
              <a:rPr lang="en-US" dirty="0" smtClean="0"/>
              <a:t>, [2008] S.C.J. No. 9 the Supreme Court held that deference will usually apply to </a:t>
            </a:r>
            <a:r>
              <a:rPr lang="en-US" dirty="0" smtClean="0">
                <a:solidFill>
                  <a:srgbClr val="FF0000"/>
                </a:solidFill>
              </a:rPr>
              <a:t>questions of discretion </a:t>
            </a:r>
            <a:r>
              <a:rPr lang="en-US" dirty="0" smtClean="0"/>
              <a:t>and to questions where the legal and factual issues are intertwined and cannot easily be separated [!!!]. However, in </a:t>
            </a:r>
            <a:r>
              <a:rPr lang="en-US" i="1" dirty="0" err="1" smtClean="0"/>
              <a:t>Gismondi</a:t>
            </a:r>
            <a:r>
              <a:rPr lang="en-US" i="1" dirty="0" smtClean="0"/>
              <a:t> </a:t>
            </a:r>
            <a:r>
              <a:rPr lang="en-US" i="1" dirty="0" err="1" smtClean="0"/>
              <a:t>v</a:t>
            </a:r>
            <a:r>
              <a:rPr lang="en-US" i="1" dirty="0" smtClean="0"/>
              <a:t>. Ontario (Human Rights Commission)</a:t>
            </a:r>
            <a:r>
              <a:rPr lang="en-US" dirty="0" smtClean="0"/>
              <a:t>, [2003] O.J. No. 419 (Div. Ct.) this Court held that where a tribunal's decision is attacked on the basis of a denial of </a:t>
            </a:r>
            <a:r>
              <a:rPr lang="en-US" dirty="0" smtClean="0">
                <a:solidFill>
                  <a:srgbClr val="FF0000"/>
                </a:solidFill>
              </a:rPr>
              <a:t>natural justice</a:t>
            </a:r>
            <a:r>
              <a:rPr lang="en-US" dirty="0" smtClean="0"/>
              <a:t>, it is not necessary for the Court to engage in an assessment of the standard of review [!!!].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27768"/>
          </a:xfrm>
        </p:spPr>
        <p:txBody>
          <a:bodyPr>
            <a:normAutofit/>
          </a:bodyPr>
          <a:lstStyle/>
          <a:p>
            <a:r>
              <a:rPr lang="en-US" sz="2000" b="1" dirty="0" smtClean="0"/>
              <a:t>Natural Justice? Procedural Fairness?</a:t>
            </a:r>
            <a:endParaRPr lang="en-US" sz="2000" b="1" dirty="0"/>
          </a:p>
        </p:txBody>
      </p:sp>
      <p:sp>
        <p:nvSpPr>
          <p:cNvPr id="3" name="Content Placeholder 2"/>
          <p:cNvSpPr>
            <a:spLocks noGrp="1"/>
          </p:cNvSpPr>
          <p:nvPr>
            <p:ph idx="1"/>
          </p:nvPr>
        </p:nvSpPr>
        <p:spPr>
          <a:xfrm>
            <a:off x="0" y="627768"/>
            <a:ext cx="9144000" cy="6230232"/>
          </a:xfrm>
        </p:spPr>
        <p:txBody>
          <a:bodyPr>
            <a:noAutofit/>
          </a:bodyPr>
          <a:lstStyle/>
          <a:p>
            <a:pPr>
              <a:buNone/>
            </a:pPr>
            <a:r>
              <a:rPr lang="en-US" sz="1600" dirty="0" smtClean="0"/>
              <a:t>In declining to provide an application form because no charges were brought against the police officers in relation to the incident, the Board </a:t>
            </a:r>
            <a:r>
              <a:rPr lang="en-US" sz="1600" dirty="0" smtClean="0">
                <a:solidFill>
                  <a:srgbClr val="FF0000"/>
                </a:solidFill>
              </a:rPr>
              <a:t>ignores the specific provisions of </a:t>
            </a:r>
            <a:r>
              <a:rPr lang="en-US" sz="1600" dirty="0" err="1" smtClean="0">
                <a:solidFill>
                  <a:srgbClr val="FF0000"/>
                </a:solidFill>
              </a:rPr>
              <a:t>s</a:t>
            </a:r>
            <a:r>
              <a:rPr lang="en-US" sz="1600" dirty="0" smtClean="0">
                <a:solidFill>
                  <a:srgbClr val="FF0000"/>
                </a:solidFill>
              </a:rPr>
              <a:t>. 16(1</a:t>
            </a:r>
            <a:r>
              <a:rPr lang="en-US" sz="1600" dirty="0" smtClean="0"/>
              <a:t>) of the Act. [substance?]</a:t>
            </a:r>
          </a:p>
          <a:p>
            <a:pPr>
              <a:buNone/>
            </a:pPr>
            <a:r>
              <a:rPr lang="en-US" sz="1600" dirty="0" smtClean="0"/>
              <a:t>Further, in stating that the Board "does not have sufficient credible evidence to establish that the arresting officers assaulted Mr. Ahmed" the Board </a:t>
            </a:r>
            <a:r>
              <a:rPr lang="en-US" sz="1600" dirty="0" smtClean="0">
                <a:solidFill>
                  <a:srgbClr val="FF0000"/>
                </a:solidFill>
              </a:rPr>
              <a:t>created for itself an evidentiary standard which does not exist in rule 1.7</a:t>
            </a:r>
            <a:r>
              <a:rPr lang="en-US" sz="1600" dirty="0" smtClean="0"/>
              <a:t>. That rule makes no reference to credible evidence but simply to the disclosure of a claim within the jurisdiction of the Board. [self-government?]</a:t>
            </a:r>
          </a:p>
          <a:p>
            <a:pPr>
              <a:buNone/>
            </a:pPr>
            <a:r>
              <a:rPr lang="en-US" sz="1600" dirty="0" smtClean="0"/>
              <a:t>By its somewhat baffling insistence on "credible evidence" the Board must be taken to have determined that the facts put before it by the applicant's counsel cannot be proved. </a:t>
            </a:r>
            <a:r>
              <a:rPr lang="en-US" sz="1600" dirty="0" smtClean="0">
                <a:solidFill>
                  <a:srgbClr val="FF0000"/>
                </a:solidFill>
              </a:rPr>
              <a:t>Nowhere can I find authority in the enabling legislation or the rules for that degree of pre-judgment</a:t>
            </a:r>
            <a:r>
              <a:rPr lang="en-US" sz="1600" dirty="0" smtClean="0"/>
              <a:t>…. [pre-</a:t>
            </a:r>
            <a:r>
              <a:rPr lang="en-US" sz="1600" dirty="0" err="1" smtClean="0"/>
              <a:t>judice</a:t>
            </a:r>
            <a:r>
              <a:rPr lang="en-US" sz="1600" dirty="0" smtClean="0"/>
              <a:t>? bias?]</a:t>
            </a:r>
          </a:p>
          <a:p>
            <a:pPr>
              <a:buNone/>
            </a:pPr>
            <a:r>
              <a:rPr lang="en-US" sz="1600" dirty="0" smtClean="0"/>
              <a:t>It must also be noted that rule 1.8 and 1.8.1 of the Board's Rules of Procedure enabled the Board to </a:t>
            </a:r>
            <a:r>
              <a:rPr lang="en-US" sz="1600" dirty="0" smtClean="0">
                <a:solidFill>
                  <a:srgbClr val="FF0000"/>
                </a:solidFill>
              </a:rPr>
              <a:t>dismiss an application without a hearing</a:t>
            </a:r>
            <a:r>
              <a:rPr lang="en-US" sz="1600" dirty="0" smtClean="0"/>
              <a:t> upon notice to the applicant who may make submissions opposing the intention to dismiss. </a:t>
            </a:r>
            <a:r>
              <a:rPr lang="en-US" sz="1600" dirty="0" smtClean="0">
                <a:solidFill>
                  <a:srgbClr val="FF0000"/>
                </a:solidFill>
              </a:rPr>
              <a:t>The applicant's counsel concedes that power exists and may well be exercised in this case</a:t>
            </a:r>
            <a:r>
              <a:rPr lang="en-US" sz="1600" dirty="0" smtClean="0"/>
              <a:t>. I accept his submission however that the power to dismiss without a hearing can only be exercised after considering the application…. [what’s the point? efficiency?]</a:t>
            </a:r>
          </a:p>
          <a:p>
            <a:pPr>
              <a:buNone/>
            </a:pPr>
            <a:r>
              <a:rPr lang="en-US" sz="1600" dirty="0" smtClean="0"/>
              <a:t>Regrettably, what permeates this decision of the Board is the suggestion that </a:t>
            </a:r>
            <a:r>
              <a:rPr lang="en-US" sz="1600" dirty="0" smtClean="0">
                <a:solidFill>
                  <a:srgbClr val="FF0000"/>
                </a:solidFill>
              </a:rPr>
              <a:t>police officers act within the scope of their authority when making arrests, and that therefore their conduct is to be considered in a manner differently than that which applies to other persons</a:t>
            </a:r>
            <a:r>
              <a:rPr lang="en-US" sz="1600" dirty="0" smtClean="0"/>
              <a:t>. It is to be noted that </a:t>
            </a:r>
            <a:r>
              <a:rPr lang="en-US" sz="1600" dirty="0" err="1" smtClean="0"/>
              <a:t>s</a:t>
            </a:r>
            <a:r>
              <a:rPr lang="en-US" sz="1600" dirty="0" smtClean="0"/>
              <a:t>. 5 of the Act commences with the phrase "where any person is killed or injured by any act or commission in Ontario of any other </a:t>
            </a:r>
            <a:r>
              <a:rPr lang="en-US" sz="1600" u="sng" dirty="0" smtClean="0"/>
              <a:t>person</a:t>
            </a:r>
            <a:r>
              <a:rPr lang="en-US" sz="1600" dirty="0" smtClean="0"/>
              <a:t> ..." resulting from the commission of a crime of violence that constitutes an offence under the Code, the Board may order compensation. </a:t>
            </a:r>
            <a:r>
              <a:rPr lang="en-US" sz="1600" dirty="0" smtClean="0">
                <a:solidFill>
                  <a:srgbClr val="FF0000"/>
                </a:solidFill>
              </a:rPr>
              <a:t>The phrase "other than a police officer" so as to modify "any other person" is nowhere to be found.</a:t>
            </a:r>
            <a:r>
              <a:rPr lang="en-US" sz="1600" dirty="0" smtClean="0"/>
              <a:t> [substance?]</a:t>
            </a:r>
          </a:p>
          <a:p>
            <a:pPr>
              <a:buNone/>
            </a:pPr>
            <a:r>
              <a:rPr lang="en-US" sz="1600" dirty="0" smtClean="0"/>
              <a:t>I therefore conclude that by prejudging the merits of the applicant's claim </a:t>
            </a:r>
            <a:r>
              <a:rPr lang="en-US" sz="1600" dirty="0" smtClean="0">
                <a:solidFill>
                  <a:srgbClr val="FF0000"/>
                </a:solidFill>
              </a:rPr>
              <a:t>under the guise </a:t>
            </a:r>
            <a:r>
              <a:rPr lang="en-US" sz="1600" dirty="0" smtClean="0"/>
              <a:t>of its gate keeping function set out in rule 1.7(1) and refusing to issue an application, the Board has denied to the applicant </a:t>
            </a:r>
            <a:r>
              <a:rPr lang="en-US" sz="1600" dirty="0" smtClean="0">
                <a:solidFill>
                  <a:srgbClr val="FF0000"/>
                </a:solidFill>
              </a:rPr>
              <a:t>procedural fairness</a:t>
            </a:r>
            <a:r>
              <a:rPr lang="en-US" sz="1600" dirty="0" smtClean="0"/>
              <a:t>. [substance in the guise of procedure? review of substance…?]</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375" y="0"/>
            <a:ext cx="8715175" cy="744562"/>
          </a:xfrm>
        </p:spPr>
        <p:txBody>
          <a:bodyPr>
            <a:normAutofit/>
          </a:bodyPr>
          <a:lstStyle/>
          <a:p>
            <a:r>
              <a:rPr lang="en-US" sz="3600" dirty="0" smtClean="0"/>
              <a:t>Take 2: Court of Queen’s Bench</a:t>
            </a:r>
            <a:endParaRPr lang="en-US" sz="3600" dirty="0"/>
          </a:p>
        </p:txBody>
      </p:sp>
      <p:sp>
        <p:nvSpPr>
          <p:cNvPr id="3" name="Content Placeholder 2"/>
          <p:cNvSpPr>
            <a:spLocks noGrp="1"/>
          </p:cNvSpPr>
          <p:nvPr>
            <p:ph idx="1"/>
          </p:nvPr>
        </p:nvSpPr>
        <p:spPr>
          <a:xfrm>
            <a:off x="204375" y="744562"/>
            <a:ext cx="8715175" cy="5854301"/>
          </a:xfrm>
        </p:spPr>
        <p:txBody>
          <a:bodyPr>
            <a:normAutofit fontScale="92500" lnSpcReduction="20000"/>
          </a:bodyPr>
          <a:lstStyle/>
          <a:p>
            <a:r>
              <a:rPr lang="en-US" dirty="0" smtClean="0"/>
              <a:t>Substance:</a:t>
            </a:r>
          </a:p>
          <a:p>
            <a:pPr lvl="1"/>
            <a:r>
              <a:rPr lang="en-US" dirty="0" smtClean="0"/>
              <a:t>Statutory interpretation (of </a:t>
            </a:r>
            <a:r>
              <a:rPr lang="en-US" i="1" dirty="0" smtClean="0"/>
              <a:t>PSLRA</a:t>
            </a:r>
            <a:r>
              <a:rPr lang="en-US" dirty="0" smtClean="0"/>
              <a:t>)</a:t>
            </a:r>
          </a:p>
          <a:p>
            <a:pPr lvl="1"/>
            <a:r>
              <a:rPr lang="en-US" dirty="0" smtClean="0"/>
              <a:t>Which standard (how much deference/respect)?</a:t>
            </a:r>
          </a:p>
          <a:p>
            <a:pPr lvl="2"/>
            <a:r>
              <a:rPr lang="en-US" dirty="0" smtClean="0"/>
              <a:t>Which standard to determine standard?</a:t>
            </a:r>
          </a:p>
          <a:p>
            <a:pPr lvl="3"/>
            <a:r>
              <a:rPr lang="en-US" dirty="0" smtClean="0"/>
              <a:t>Pragmatic and functional!</a:t>
            </a:r>
          </a:p>
          <a:p>
            <a:pPr lvl="2"/>
            <a:r>
              <a:rPr lang="en-US" dirty="0" smtClean="0"/>
              <a:t>Pragmatic and functional in action</a:t>
            </a:r>
          </a:p>
          <a:p>
            <a:pPr lvl="3"/>
            <a:r>
              <a:rPr lang="en-US" dirty="0" smtClean="0"/>
              <a:t>Full privative clause</a:t>
            </a:r>
          </a:p>
          <a:p>
            <a:pPr lvl="3"/>
            <a:r>
              <a:rPr lang="en-US" dirty="0" smtClean="0"/>
              <a:t>Adjudicator’s expertise re: PSLRA</a:t>
            </a:r>
          </a:p>
          <a:p>
            <a:pPr lvl="3"/>
            <a:r>
              <a:rPr lang="en-US" dirty="0" smtClean="0"/>
              <a:t>Statutory purpose</a:t>
            </a:r>
          </a:p>
          <a:p>
            <a:pPr lvl="3"/>
            <a:r>
              <a:rPr lang="en-US" dirty="0" smtClean="0"/>
              <a:t>Nature of question (stat interpretation! Law, law, law)</a:t>
            </a:r>
          </a:p>
          <a:p>
            <a:pPr lvl="2"/>
            <a:r>
              <a:rPr lang="en-US" dirty="0" smtClean="0"/>
              <a:t>Therefore: correctness</a:t>
            </a:r>
          </a:p>
          <a:p>
            <a:pPr lvl="1"/>
            <a:r>
              <a:rPr lang="en-US" dirty="0" smtClean="0">
                <a:solidFill>
                  <a:srgbClr val="FF0000"/>
                </a:solidFill>
              </a:rPr>
              <a:t>Correctness </a:t>
            </a:r>
            <a:r>
              <a:rPr lang="en-US" dirty="0" smtClean="0"/>
              <a:t>applied</a:t>
            </a:r>
          </a:p>
          <a:p>
            <a:pPr lvl="2"/>
            <a:r>
              <a:rPr lang="en-US" dirty="0" smtClean="0"/>
              <a:t>Sorry, incorrect (no jurisdiction to inquire into cause)</a:t>
            </a:r>
          </a:p>
          <a:p>
            <a:pPr lvl="3"/>
            <a:r>
              <a:rPr lang="en-US" dirty="0" smtClean="0"/>
              <a:t>“Ordinary rules of contract” govern (see Civil Service Act </a:t>
            </a:r>
            <a:r>
              <a:rPr lang="en-US" dirty="0" err="1" smtClean="0"/>
              <a:t>s</a:t>
            </a:r>
            <a:r>
              <a:rPr lang="en-US" dirty="0" smtClean="0"/>
              <a:t>. 20)</a:t>
            </a:r>
          </a:p>
          <a:p>
            <a:pPr lvl="4"/>
            <a:r>
              <a:rPr lang="en-US" dirty="0" smtClean="0"/>
              <a:t>contract provides for termination with cause, reasonable notice or with pay in lieu of reasonable notice</a:t>
            </a:r>
          </a:p>
          <a:p>
            <a:pPr lvl="4"/>
            <a:r>
              <a:rPr lang="en-US" dirty="0" smtClean="0"/>
              <a:t>employer elected to fire with pay in lieu of reasonable notice</a:t>
            </a:r>
          </a:p>
          <a:p>
            <a:pPr lvl="4"/>
            <a:r>
              <a:rPr lang="en-US" dirty="0" smtClean="0"/>
              <a:t>only issue (reasonable) length of notice period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Queen’s Bench cont’d</a:t>
            </a:r>
            <a:endParaRPr lang="en-US" dirty="0"/>
          </a:p>
        </p:txBody>
      </p:sp>
      <p:sp>
        <p:nvSpPr>
          <p:cNvPr id="3" name="Content Placeholder 2"/>
          <p:cNvSpPr>
            <a:spLocks noGrp="1"/>
          </p:cNvSpPr>
          <p:nvPr>
            <p:ph idx="1"/>
          </p:nvPr>
        </p:nvSpPr>
        <p:spPr>
          <a:xfrm>
            <a:off x="204375" y="1600200"/>
            <a:ext cx="8671381" cy="5027862"/>
          </a:xfrm>
        </p:spPr>
        <p:txBody>
          <a:bodyPr>
            <a:normAutofit lnSpcReduction="10000"/>
          </a:bodyPr>
          <a:lstStyle/>
          <a:p>
            <a:r>
              <a:rPr lang="en-US" dirty="0" smtClean="0"/>
              <a:t>Process: Procedural fairness?</a:t>
            </a:r>
          </a:p>
          <a:p>
            <a:pPr lvl="1"/>
            <a:r>
              <a:rPr lang="en-US" dirty="0" smtClean="0"/>
              <a:t>Got it, by virtue of the hearing before adjudicator!</a:t>
            </a:r>
          </a:p>
          <a:p>
            <a:r>
              <a:rPr lang="en-US" dirty="0" smtClean="0"/>
              <a:t>Remedy:</a:t>
            </a:r>
          </a:p>
          <a:p>
            <a:pPr lvl="1"/>
            <a:r>
              <a:rPr lang="en-US" dirty="0" smtClean="0"/>
              <a:t>Which </a:t>
            </a:r>
            <a:r>
              <a:rPr lang="en-US" dirty="0" err="1" smtClean="0"/>
              <a:t>standard(s</a:t>
            </a:r>
            <a:r>
              <a:rPr lang="en-US" dirty="0" smtClean="0"/>
              <a:t>?)</a:t>
            </a:r>
          </a:p>
          <a:p>
            <a:pPr lvl="2"/>
            <a:r>
              <a:rPr lang="en-US" dirty="0" smtClean="0">
                <a:solidFill>
                  <a:srgbClr val="FF0000"/>
                </a:solidFill>
              </a:rPr>
              <a:t>Patent unreasonableness </a:t>
            </a:r>
            <a:r>
              <a:rPr lang="en-US" dirty="0" smtClean="0"/>
              <a:t>for factual questions</a:t>
            </a:r>
          </a:p>
          <a:p>
            <a:pPr lvl="2"/>
            <a:r>
              <a:rPr lang="en-US" dirty="0" smtClean="0">
                <a:solidFill>
                  <a:srgbClr val="FF0000"/>
                </a:solidFill>
              </a:rPr>
              <a:t>Reasonableness </a:t>
            </a:r>
            <a:r>
              <a:rPr lang="en-US" dirty="0" err="1" smtClean="0">
                <a:solidFill>
                  <a:srgbClr val="FF0000"/>
                </a:solidFill>
              </a:rPr>
              <a:t>simpliciter</a:t>
            </a:r>
            <a:r>
              <a:rPr lang="en-US" dirty="0" smtClean="0">
                <a:solidFill>
                  <a:srgbClr val="FF0000"/>
                </a:solidFill>
              </a:rPr>
              <a:t> </a:t>
            </a:r>
            <a:r>
              <a:rPr lang="en-US" dirty="0" smtClean="0"/>
              <a:t>for mixed law/fact</a:t>
            </a:r>
          </a:p>
          <a:p>
            <a:pPr lvl="3"/>
            <a:r>
              <a:rPr lang="en-US" dirty="0" smtClean="0"/>
              <a:t>Reinstatement improper because not authorized by PSLRA to make appointments</a:t>
            </a:r>
          </a:p>
          <a:p>
            <a:pPr lvl="3"/>
            <a:r>
              <a:rPr lang="en-US" dirty="0" smtClean="0"/>
              <a:t>Failure to consider alternative remedy (short of reinstatement)</a:t>
            </a:r>
          </a:p>
          <a:p>
            <a:pPr lvl="4"/>
            <a:r>
              <a:rPr lang="en-US" dirty="0" smtClean="0"/>
              <a:t>But provisional alternative remedy: 8 months’ notice</a:t>
            </a:r>
          </a:p>
          <a:p>
            <a:r>
              <a:rPr lang="en-US" dirty="0" smtClean="0"/>
              <a:t>Result: 8 months’ notice upheld</a:t>
            </a:r>
          </a:p>
          <a:p>
            <a:pPr lvl="2"/>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61356"/>
          </a:xfrm>
        </p:spPr>
        <p:txBody>
          <a:bodyPr>
            <a:normAutofit/>
          </a:bodyPr>
          <a:lstStyle/>
          <a:p>
            <a:r>
              <a:rPr lang="en-US" sz="3600" dirty="0" smtClean="0"/>
              <a:t>Take 3: Court of Appeal</a:t>
            </a:r>
            <a:endParaRPr lang="en-US" sz="3600" dirty="0"/>
          </a:p>
        </p:txBody>
      </p:sp>
      <p:sp>
        <p:nvSpPr>
          <p:cNvPr id="3" name="Content Placeholder 2"/>
          <p:cNvSpPr>
            <a:spLocks noGrp="1"/>
          </p:cNvSpPr>
          <p:nvPr>
            <p:ph idx="1"/>
          </p:nvPr>
        </p:nvSpPr>
        <p:spPr>
          <a:xfrm>
            <a:off x="175179" y="861356"/>
            <a:ext cx="9342902" cy="5996644"/>
          </a:xfrm>
        </p:spPr>
        <p:txBody>
          <a:bodyPr>
            <a:normAutofit fontScale="62500" lnSpcReduction="20000"/>
          </a:bodyPr>
          <a:lstStyle/>
          <a:p>
            <a:r>
              <a:rPr lang="en-US" dirty="0" smtClean="0"/>
              <a:t>Trial judge used wrong standard!!!</a:t>
            </a:r>
          </a:p>
          <a:p>
            <a:pPr lvl="1"/>
            <a:r>
              <a:rPr lang="en-US" dirty="0" smtClean="0"/>
              <a:t>Reasonableness </a:t>
            </a:r>
            <a:r>
              <a:rPr lang="en-US" dirty="0" err="1" smtClean="0"/>
              <a:t>simpliciter</a:t>
            </a:r>
            <a:r>
              <a:rPr lang="en-US" dirty="0" smtClean="0"/>
              <a:t>, not </a:t>
            </a:r>
            <a:r>
              <a:rPr lang="en-US" dirty="0" err="1" smtClean="0"/>
              <a:t>correctess</a:t>
            </a:r>
            <a:endParaRPr lang="en-US" dirty="0" smtClean="0"/>
          </a:p>
          <a:p>
            <a:pPr lvl="1"/>
            <a:r>
              <a:rPr lang="en-US" dirty="0" smtClean="0"/>
              <a:t>Standard for standard</a:t>
            </a:r>
          </a:p>
          <a:p>
            <a:pPr lvl="2"/>
            <a:r>
              <a:rPr lang="en-US" sz="2560" dirty="0" smtClean="0"/>
              <a:t>Pragmatic and functional (correct standard standard!)</a:t>
            </a:r>
          </a:p>
          <a:p>
            <a:pPr lvl="3"/>
            <a:r>
              <a:rPr lang="en-US" sz="2560" dirty="0" smtClean="0"/>
              <a:t>Full privative clause</a:t>
            </a:r>
          </a:p>
          <a:p>
            <a:pPr lvl="3"/>
            <a:r>
              <a:rPr lang="en-US" sz="2560" dirty="0" smtClean="0"/>
              <a:t>Adjudicator’s expertise re: PSLRA</a:t>
            </a:r>
          </a:p>
          <a:p>
            <a:pPr lvl="3"/>
            <a:r>
              <a:rPr lang="en-US" sz="2560" dirty="0" smtClean="0"/>
              <a:t>Statutory purpose</a:t>
            </a:r>
          </a:p>
          <a:p>
            <a:pPr lvl="3"/>
            <a:r>
              <a:rPr lang="en-US" sz="2560" dirty="0" smtClean="0"/>
              <a:t>Nature of question (stat interpretation! Law, law, law)</a:t>
            </a:r>
          </a:p>
          <a:p>
            <a:pPr lvl="1"/>
            <a:r>
              <a:rPr lang="en-US" sz="2560" dirty="0" smtClean="0"/>
              <a:t>Exception </a:t>
            </a:r>
          </a:p>
          <a:p>
            <a:pPr lvl="2"/>
            <a:r>
              <a:rPr lang="en-US" sz="2560" dirty="0" smtClean="0"/>
              <a:t>“correctness” review of “interpretation and application of </a:t>
            </a:r>
            <a:r>
              <a:rPr lang="en-US" sz="2560" dirty="0" err="1" smtClean="0"/>
              <a:t>caselaw</a:t>
            </a:r>
            <a:r>
              <a:rPr lang="en-US" sz="2560" dirty="0" smtClean="0"/>
              <a:t>”</a:t>
            </a:r>
          </a:p>
          <a:p>
            <a:r>
              <a:rPr lang="en-US" dirty="0" smtClean="0"/>
              <a:t>Reasonableness </a:t>
            </a:r>
            <a:r>
              <a:rPr lang="en-US" dirty="0" err="1" smtClean="0"/>
              <a:t>simpliciter</a:t>
            </a:r>
            <a:r>
              <a:rPr lang="en-US" dirty="0" smtClean="0">
                <a:solidFill>
                  <a:srgbClr val="FF0000"/>
                </a:solidFill>
              </a:rPr>
              <a:t> </a:t>
            </a:r>
            <a:r>
              <a:rPr lang="en-US" dirty="0" smtClean="0"/>
              <a:t>applied</a:t>
            </a:r>
          </a:p>
          <a:p>
            <a:pPr lvl="1"/>
            <a:r>
              <a:rPr lang="en-US" sz="2880" dirty="0" smtClean="0"/>
              <a:t>Unreasonable interpretation of PSLRA</a:t>
            </a:r>
          </a:p>
          <a:p>
            <a:pPr lvl="2"/>
            <a:r>
              <a:rPr lang="en-US" sz="2880" dirty="0" smtClean="0"/>
              <a:t>Reasons? See trial court</a:t>
            </a:r>
          </a:p>
          <a:p>
            <a:r>
              <a:rPr lang="en-US" dirty="0" smtClean="0"/>
              <a:t>Procedural fairness</a:t>
            </a:r>
          </a:p>
          <a:p>
            <a:pPr lvl="1"/>
            <a:r>
              <a:rPr lang="en-US" dirty="0" smtClean="0"/>
              <a:t>En passant: grievance procedure is plenty of proc. fair.</a:t>
            </a:r>
          </a:p>
          <a:p>
            <a:r>
              <a:rPr lang="en-US" dirty="0" err="1" smtClean="0"/>
              <a:t>Disrespectometer</a:t>
            </a:r>
            <a:r>
              <a:rPr lang="en-US" dirty="0" smtClean="0"/>
              <a:t>:</a:t>
            </a:r>
          </a:p>
          <a:p>
            <a:pPr lvl="1"/>
            <a:r>
              <a:rPr lang="en-US" sz="2880" dirty="0" smtClean="0"/>
              <a:t>(app.) court disrespecting (trial) court disrespecting administrator disrespecting </a:t>
            </a:r>
            <a:r>
              <a:rPr lang="en-US" sz="2880" dirty="0" err="1" smtClean="0"/>
              <a:t>administrator(s</a:t>
            </a:r>
            <a:r>
              <a:rPr lang="en-US" sz="2880" dirty="0" smtClean="0"/>
              <a:t>)</a:t>
            </a:r>
          </a:p>
          <a:p>
            <a:pPr lvl="1"/>
            <a:r>
              <a:rPr lang="en-US" sz="2880" dirty="0" smtClean="0"/>
              <a:t>Direct: (app.) court disrespecting administrator</a:t>
            </a:r>
          </a:p>
          <a:p>
            <a:pPr lvl="2"/>
            <a:r>
              <a:rPr lang="en-US" sz="2880" dirty="0" smtClean="0"/>
              <a:t>But less disrespectful than trial court?</a:t>
            </a:r>
          </a:p>
          <a:p>
            <a:pPr lvl="3"/>
            <a:r>
              <a:rPr lang="en-US" sz="2880" dirty="0" smtClean="0"/>
              <a:t>More respect: choice of standard (reasonableness </a:t>
            </a:r>
            <a:r>
              <a:rPr lang="en-US" sz="2880" dirty="0" err="1" smtClean="0"/>
              <a:t>simpliciter</a:t>
            </a:r>
            <a:r>
              <a:rPr lang="en-US" sz="2880" dirty="0" smtClean="0"/>
              <a:t>)</a:t>
            </a:r>
          </a:p>
          <a:p>
            <a:pPr lvl="3"/>
            <a:r>
              <a:rPr lang="en-US" sz="2880" dirty="0" smtClean="0"/>
              <a:t>Less respect: application of standard (unreasonable vs. incorrect)</a:t>
            </a:r>
          </a:p>
          <a:p>
            <a:pPr lvl="1"/>
            <a:endParaRPr lang="en-US" dirty="0" smtClean="0"/>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77" y="274638"/>
            <a:ext cx="8729773" cy="732711"/>
          </a:xfrm>
        </p:spPr>
        <p:txBody>
          <a:bodyPr>
            <a:normAutofit fontScale="90000"/>
          </a:bodyPr>
          <a:lstStyle/>
          <a:p>
            <a:pPr algn="l"/>
            <a:r>
              <a:rPr lang="en-US" dirty="0" smtClean="0"/>
              <a:t>					Take 4: SCC!!</a:t>
            </a:r>
            <a:endParaRPr lang="en-US" dirty="0"/>
          </a:p>
        </p:txBody>
      </p:sp>
      <p:sp>
        <p:nvSpPr>
          <p:cNvPr id="3" name="Content Placeholder 2"/>
          <p:cNvSpPr>
            <a:spLocks noGrp="1"/>
          </p:cNvSpPr>
          <p:nvPr>
            <p:ph idx="1"/>
          </p:nvPr>
        </p:nvSpPr>
        <p:spPr>
          <a:xfrm>
            <a:off x="189777" y="1007350"/>
            <a:ext cx="8729773" cy="5850650"/>
          </a:xfrm>
        </p:spPr>
        <p:txBody>
          <a:bodyPr>
            <a:normAutofit fontScale="70000" lnSpcReduction="20000"/>
          </a:bodyPr>
          <a:lstStyle/>
          <a:p>
            <a:pPr marL="514350" indent="-514350">
              <a:buNone/>
            </a:pPr>
            <a:r>
              <a:rPr lang="en-US" dirty="0" err="1" smtClean="0"/>
              <a:t>Bastarache</a:t>
            </a:r>
            <a:r>
              <a:rPr lang="en-US" dirty="0" smtClean="0"/>
              <a:t> and </a:t>
            </a:r>
            <a:r>
              <a:rPr lang="en-US" dirty="0" err="1" smtClean="0"/>
              <a:t>LeBel</a:t>
            </a:r>
            <a:r>
              <a:rPr lang="en-US" dirty="0" smtClean="0"/>
              <a:t>, JJ.</a:t>
            </a:r>
          </a:p>
          <a:p>
            <a:pPr marL="514350" indent="-514350">
              <a:buNone/>
            </a:pPr>
            <a:endParaRPr lang="en-US" dirty="0" smtClean="0"/>
          </a:p>
          <a:p>
            <a:pPr marL="514350" indent="-514350">
              <a:buNone/>
            </a:pPr>
            <a:r>
              <a:rPr lang="en-US" dirty="0" smtClean="0"/>
              <a:t>1. Substance</a:t>
            </a:r>
          </a:p>
          <a:p>
            <a:pPr marL="514350" indent="-514350">
              <a:buNone/>
            </a:pPr>
            <a:r>
              <a:rPr lang="en-US" dirty="0" smtClean="0"/>
              <a:t>At issue, firstly is the approach to be taken in the judicial review of a decision of a particular adjudicative tribunal which was seized of a grievance filed by the appellant after his employment was terminated. This appeal gives us the opportunity to re-examine the </a:t>
            </a:r>
            <a:r>
              <a:rPr lang="en-US" dirty="0" smtClean="0">
                <a:solidFill>
                  <a:srgbClr val="FF0000"/>
                </a:solidFill>
              </a:rPr>
              <a:t>foundations of judicial review </a:t>
            </a:r>
            <a:r>
              <a:rPr lang="en-US" dirty="0" smtClean="0"/>
              <a:t>and the standards of review applicable in various situations.</a:t>
            </a:r>
          </a:p>
          <a:p>
            <a:pPr>
              <a:buNone/>
            </a:pPr>
            <a:r>
              <a:rPr lang="en-US" dirty="0" smtClean="0"/>
              <a:t>2. Process:</a:t>
            </a:r>
          </a:p>
          <a:p>
            <a:pPr>
              <a:buNone/>
            </a:pPr>
            <a:r>
              <a:rPr lang="en-US" dirty="0" smtClean="0"/>
              <a:t>The second issue involves examining whether the appellant who held an office "at pleasure" in the civil service of New Brunswick, had the right to </a:t>
            </a:r>
            <a:r>
              <a:rPr lang="en-US" dirty="0" smtClean="0">
                <a:solidFill>
                  <a:srgbClr val="FF0000"/>
                </a:solidFill>
              </a:rPr>
              <a:t>procedural fairness</a:t>
            </a:r>
            <a:r>
              <a:rPr lang="en-US" dirty="0" smtClean="0"/>
              <a:t> in the employer's decision to terminate him. </a:t>
            </a:r>
          </a:p>
          <a:p>
            <a:pPr>
              <a:buNone/>
            </a:pPr>
            <a:r>
              <a:rPr lang="en-US" dirty="0" smtClean="0"/>
              <a:t>3. And All of the Rest of It:</a:t>
            </a:r>
          </a:p>
          <a:p>
            <a:pPr>
              <a:buNone/>
            </a:pPr>
            <a:r>
              <a:rPr lang="en-US" dirty="0" smtClean="0"/>
              <a:t>The two types of judicial review, </a:t>
            </a:r>
            <a:r>
              <a:rPr lang="en-US" dirty="0" smtClean="0">
                <a:solidFill>
                  <a:srgbClr val="FF0000"/>
                </a:solidFill>
              </a:rPr>
              <a:t>on the merits </a:t>
            </a:r>
            <a:r>
              <a:rPr lang="en-US" dirty="0" smtClean="0"/>
              <a:t>and </a:t>
            </a:r>
            <a:r>
              <a:rPr lang="en-US" dirty="0" smtClean="0">
                <a:solidFill>
                  <a:srgbClr val="FF0000"/>
                </a:solidFill>
              </a:rPr>
              <a:t>on the process</a:t>
            </a:r>
            <a:r>
              <a:rPr lang="en-US" dirty="0" smtClean="0"/>
              <a:t>, are therefore engaged in this case. Our review of the system will therefore be </a:t>
            </a:r>
            <a:r>
              <a:rPr lang="en-US" dirty="0" smtClean="0">
                <a:solidFill>
                  <a:srgbClr val="FF0000"/>
                </a:solidFill>
              </a:rPr>
              <a:t>comprehensive</a:t>
            </a:r>
            <a:r>
              <a:rPr lang="en-US" dirty="0" smtClean="0"/>
              <a:t>, which is preferable since a </a:t>
            </a:r>
            <a:r>
              <a:rPr lang="en-US" dirty="0" smtClean="0">
                <a:solidFill>
                  <a:srgbClr val="FF0000"/>
                </a:solidFill>
              </a:rPr>
              <a:t>holistic approach</a:t>
            </a:r>
            <a:r>
              <a:rPr lang="en-US" dirty="0" smtClean="0"/>
              <a:t> is needed when considering fundamental principles.</a:t>
            </a:r>
          </a:p>
        </p:txBody>
      </p:sp>
      <p:pic>
        <p:nvPicPr>
          <p:cNvPr id="4" name="Picture 3" descr="rising Sun.png"/>
          <p:cNvPicPr>
            <a:picLocks noChangeAspect="1"/>
          </p:cNvPicPr>
          <p:nvPr/>
        </p:nvPicPr>
        <p:blipFill>
          <a:blip r:embed="rId2"/>
          <a:stretch>
            <a:fillRect/>
          </a:stretch>
        </p:blipFill>
        <p:spPr>
          <a:xfrm>
            <a:off x="5363045" y="0"/>
            <a:ext cx="3780955" cy="206233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94944"/>
          </a:xfrm>
        </p:spPr>
        <p:txBody>
          <a:bodyPr>
            <a:normAutofit/>
          </a:bodyPr>
          <a:lstStyle/>
          <a:p>
            <a:r>
              <a:rPr lang="en-US" sz="3200" dirty="0" smtClean="0"/>
              <a:t>Brave New World/Tabula Rasa?:</a:t>
            </a:r>
            <a:br>
              <a:rPr lang="en-US" sz="3200" dirty="0" smtClean="0"/>
            </a:br>
            <a:r>
              <a:rPr lang="en-US" sz="3200" dirty="0" smtClean="0"/>
              <a:t>From the Ground Up	</a:t>
            </a:r>
            <a:endParaRPr lang="en-US" sz="3200" dirty="0"/>
          </a:p>
        </p:txBody>
      </p:sp>
      <p:sp>
        <p:nvSpPr>
          <p:cNvPr id="3" name="Content Placeholder 2"/>
          <p:cNvSpPr>
            <a:spLocks noGrp="1"/>
          </p:cNvSpPr>
          <p:nvPr>
            <p:ph idx="1"/>
          </p:nvPr>
        </p:nvSpPr>
        <p:spPr>
          <a:xfrm>
            <a:off x="189778" y="1299333"/>
            <a:ext cx="8954222" cy="5372525"/>
          </a:xfrm>
        </p:spPr>
        <p:txBody>
          <a:bodyPr>
            <a:normAutofit fontScale="85000" lnSpcReduction="20000"/>
          </a:bodyPr>
          <a:lstStyle/>
          <a:p>
            <a:r>
              <a:rPr lang="en-US" dirty="0" smtClean="0"/>
              <a:t>Why judicial review at all?</a:t>
            </a:r>
          </a:p>
          <a:p>
            <a:pPr lvl="1"/>
            <a:r>
              <a:rPr lang="en-US" dirty="0" smtClean="0"/>
              <a:t>1. Rule of Law!</a:t>
            </a:r>
          </a:p>
          <a:p>
            <a:pPr lvl="2"/>
            <a:r>
              <a:rPr lang="en-US" sz="2581" dirty="0" smtClean="0"/>
              <a:t>The function of judicial review is therefore to ensure the legality, the reasonableness and the fairness of the administrative process and its outcomes.</a:t>
            </a:r>
          </a:p>
          <a:p>
            <a:pPr lvl="1"/>
            <a:r>
              <a:rPr lang="en-US" dirty="0" smtClean="0"/>
              <a:t>2. But also: “In addition to the role judicial review plays in upholding the rule of law, it also performs an important constitutional function in maintaining legislative supremacy.”!??</a:t>
            </a:r>
          </a:p>
          <a:p>
            <a:pPr lvl="2"/>
            <a:r>
              <a:rPr lang="en-US" sz="2581" dirty="0" smtClean="0"/>
              <a:t>“legislative supremacy is affirmed and the court-centric conception of the rule of law is reined in [by the courts!?] by acknowledging that the courts do not have a monopoly on deciding all questions of law“</a:t>
            </a:r>
          </a:p>
          <a:p>
            <a:pPr lvl="1"/>
            <a:r>
              <a:rPr lang="en-US" dirty="0" smtClean="0"/>
              <a:t>In essence, [1] the rule of law is maintained because the courts have the last word on jurisdiction, and [2] legislative supremacy is assured because determining the applicable standard of review is accomplished by establishing legislative intent.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8360"/>
          </a:xfrm>
        </p:spPr>
        <p:txBody>
          <a:bodyPr>
            <a:normAutofit/>
          </a:bodyPr>
          <a:lstStyle/>
          <a:p>
            <a:r>
              <a:rPr lang="en-US" sz="3600" dirty="0" smtClean="0"/>
              <a:t>And then there were two (?)</a:t>
            </a:r>
            <a:endParaRPr lang="en-US" sz="3600" dirty="0"/>
          </a:p>
        </p:txBody>
      </p:sp>
      <p:sp>
        <p:nvSpPr>
          <p:cNvPr id="3" name="Content Placeholder 2"/>
          <p:cNvSpPr>
            <a:spLocks noGrp="1"/>
          </p:cNvSpPr>
          <p:nvPr>
            <p:ph idx="1"/>
          </p:nvPr>
        </p:nvSpPr>
        <p:spPr>
          <a:xfrm>
            <a:off x="0" y="788360"/>
            <a:ext cx="9144000" cy="6069640"/>
          </a:xfrm>
        </p:spPr>
        <p:txBody>
          <a:bodyPr>
            <a:normAutofit fontScale="77500" lnSpcReduction="20000"/>
          </a:bodyPr>
          <a:lstStyle/>
          <a:p>
            <a:r>
              <a:rPr lang="en-US" sz="3059" dirty="0" smtClean="0"/>
              <a:t>From formalism to pragmatism and functionalism, or From Two to Two (other, more pragmatic functional, i.e., better ones)</a:t>
            </a:r>
          </a:p>
          <a:p>
            <a:pPr lvl="1"/>
            <a:r>
              <a:rPr lang="en-US" dirty="0" smtClean="0"/>
              <a:t>Formalism: </a:t>
            </a:r>
            <a:r>
              <a:rPr lang="en-US" dirty="0" smtClean="0">
                <a:solidFill>
                  <a:srgbClr val="FF0000"/>
                </a:solidFill>
              </a:rPr>
              <a:t>Jurisdiction </a:t>
            </a:r>
            <a:r>
              <a:rPr lang="en-US" dirty="0" smtClean="0"/>
              <a:t>(The Dark Ages)</a:t>
            </a:r>
          </a:p>
          <a:p>
            <a:pPr lvl="2"/>
            <a:r>
              <a:rPr lang="en-US" dirty="0" smtClean="0"/>
              <a:t>Preliminary question doctrine</a:t>
            </a:r>
          </a:p>
          <a:p>
            <a:pPr lvl="3"/>
            <a:r>
              <a:rPr lang="en-US" dirty="0" smtClean="0"/>
              <a:t>Did the agency act within its jurisdiction? </a:t>
            </a:r>
          </a:p>
          <a:p>
            <a:pPr lvl="4"/>
            <a:r>
              <a:rPr lang="en-US" dirty="0" smtClean="0"/>
              <a:t>If so, deference (</a:t>
            </a:r>
            <a:r>
              <a:rPr lang="en-US" i="1" dirty="0" smtClean="0">
                <a:solidFill>
                  <a:srgbClr val="FF0000"/>
                </a:solidFill>
              </a:rPr>
              <a:t>intra </a:t>
            </a:r>
            <a:r>
              <a:rPr lang="en-US" i="1" dirty="0" err="1" smtClean="0">
                <a:solidFill>
                  <a:srgbClr val="FF0000"/>
                </a:solidFill>
              </a:rPr>
              <a:t>vires</a:t>
            </a:r>
            <a:r>
              <a:rPr lang="en-US" dirty="0" smtClean="0"/>
              <a:t>)</a:t>
            </a:r>
          </a:p>
          <a:p>
            <a:pPr lvl="4"/>
            <a:r>
              <a:rPr lang="en-US" dirty="0" smtClean="0"/>
              <a:t>If not, </a:t>
            </a:r>
            <a:r>
              <a:rPr lang="en-US" i="1" dirty="0" smtClean="0">
                <a:solidFill>
                  <a:srgbClr val="FF0000"/>
                </a:solidFill>
              </a:rPr>
              <a:t>ultra </a:t>
            </a:r>
            <a:r>
              <a:rPr lang="en-US" i="1" dirty="0" err="1" smtClean="0">
                <a:solidFill>
                  <a:srgbClr val="FF0000"/>
                </a:solidFill>
              </a:rPr>
              <a:t>vires</a:t>
            </a:r>
            <a:r>
              <a:rPr lang="en-US" dirty="0" smtClean="0"/>
              <a:t>!!!: no deference</a:t>
            </a:r>
          </a:p>
          <a:p>
            <a:pPr lvl="5"/>
            <a:r>
              <a:rPr lang="en-US" dirty="0" smtClean="0"/>
              <a:t>Illegal, unauthorized, beyond the pale, </a:t>
            </a:r>
          </a:p>
          <a:p>
            <a:pPr lvl="5">
              <a:buNone/>
            </a:pPr>
            <a:r>
              <a:rPr lang="en-US" dirty="0" smtClean="0"/>
              <a:t>without basis …</a:t>
            </a:r>
          </a:p>
          <a:p>
            <a:pPr lvl="3"/>
            <a:r>
              <a:rPr lang="en-US" dirty="0" smtClean="0"/>
              <a:t>Law of corporations: ultra </a:t>
            </a:r>
            <a:r>
              <a:rPr lang="en-US" dirty="0" err="1" smtClean="0"/>
              <a:t>vires</a:t>
            </a:r>
            <a:r>
              <a:rPr lang="en-US" dirty="0" smtClean="0"/>
              <a:t> (corporate charter); “repugnancy” of charter with common law, law of nations, public welfare (constitution…)</a:t>
            </a:r>
          </a:p>
          <a:p>
            <a:pPr lvl="4"/>
            <a:r>
              <a:rPr lang="en-US" dirty="0" smtClean="0"/>
              <a:t>Delegated (royal) </a:t>
            </a:r>
            <a:r>
              <a:rPr lang="en-US" i="1" dirty="0" smtClean="0"/>
              <a:t>jurisdiction</a:t>
            </a:r>
          </a:p>
          <a:p>
            <a:pPr lvl="3"/>
            <a:r>
              <a:rPr lang="en-US" dirty="0" smtClean="0"/>
              <a:t>Police</a:t>
            </a:r>
          </a:p>
          <a:p>
            <a:pPr lvl="4"/>
            <a:r>
              <a:rPr lang="en-US" dirty="0" smtClean="0"/>
              <a:t>Macro householder’s delegation of limited powers to micro householder (overseer, official, delegate, minister, etc.)</a:t>
            </a:r>
          </a:p>
          <a:p>
            <a:pPr lvl="1"/>
            <a:r>
              <a:rPr lang="en-US" sz="2824" dirty="0" smtClean="0"/>
              <a:t>End the hypocrisy: Pragmatic and functional (The Enlightenment)</a:t>
            </a:r>
          </a:p>
          <a:p>
            <a:pPr lvl="2"/>
            <a:r>
              <a:rPr lang="en-US" dirty="0" smtClean="0"/>
              <a:t>Two standards of review (Enlightenment I)</a:t>
            </a:r>
          </a:p>
          <a:p>
            <a:pPr lvl="3"/>
            <a:r>
              <a:rPr lang="en-US" dirty="0" smtClean="0">
                <a:solidFill>
                  <a:srgbClr val="FF0000"/>
                </a:solidFill>
              </a:rPr>
              <a:t>Correctness </a:t>
            </a:r>
          </a:p>
          <a:p>
            <a:pPr lvl="4"/>
            <a:r>
              <a:rPr lang="en-US" dirty="0" smtClean="0"/>
              <a:t>Formerly known as ultra </a:t>
            </a:r>
            <a:r>
              <a:rPr lang="en-US" dirty="0" err="1" smtClean="0"/>
              <a:t>vires</a:t>
            </a:r>
            <a:endParaRPr lang="en-US" dirty="0" smtClean="0"/>
          </a:p>
          <a:p>
            <a:pPr lvl="3"/>
            <a:r>
              <a:rPr lang="en-US" dirty="0" smtClean="0">
                <a:solidFill>
                  <a:srgbClr val="FF0000"/>
                </a:solidFill>
              </a:rPr>
              <a:t>Patent unreasonableness </a:t>
            </a:r>
            <a:r>
              <a:rPr lang="en-US" dirty="0" smtClean="0"/>
              <a:t>(</a:t>
            </a:r>
            <a:r>
              <a:rPr lang="en-US" i="1" dirty="0" smtClean="0"/>
              <a:t>CUPE</a:t>
            </a:r>
            <a:r>
              <a:rPr lang="en-US" dirty="0" smtClean="0"/>
              <a:t> 1979)</a:t>
            </a:r>
          </a:p>
          <a:p>
            <a:pPr lvl="4"/>
            <a:r>
              <a:rPr lang="en-US" dirty="0" smtClean="0"/>
              <a:t>Formerly known as intra </a:t>
            </a:r>
            <a:r>
              <a:rPr lang="en-US" dirty="0" err="1" smtClean="0"/>
              <a:t>vires</a:t>
            </a:r>
            <a:r>
              <a:rPr lang="en-US" dirty="0" smtClean="0"/>
              <a:t> (or, rather, as not </a:t>
            </a:r>
          </a:p>
          <a:p>
            <a:pPr lvl="4">
              <a:buNone/>
            </a:pPr>
            <a:r>
              <a:rPr lang="en-US" dirty="0" smtClean="0"/>
              <a:t>ultra </a:t>
            </a:r>
            <a:r>
              <a:rPr lang="en-US" dirty="0" err="1" smtClean="0"/>
              <a:t>vires</a:t>
            </a:r>
            <a:r>
              <a:rPr lang="en-US" dirty="0" smtClean="0"/>
              <a:t>)</a:t>
            </a:r>
          </a:p>
        </p:txBody>
      </p:sp>
      <p:pic>
        <p:nvPicPr>
          <p:cNvPr id="4" name="Picture 3" descr="bosch.jpg"/>
          <p:cNvPicPr>
            <a:picLocks noChangeAspect="1"/>
          </p:cNvPicPr>
          <p:nvPr/>
        </p:nvPicPr>
        <p:blipFill>
          <a:blip r:embed="rId2"/>
          <a:stretch>
            <a:fillRect/>
          </a:stretch>
        </p:blipFill>
        <p:spPr>
          <a:xfrm>
            <a:off x="6671416" y="1456587"/>
            <a:ext cx="2262734" cy="1773903"/>
          </a:xfrm>
          <a:prstGeom prst="rect">
            <a:avLst/>
          </a:prstGeom>
        </p:spPr>
      </p:pic>
      <p:pic>
        <p:nvPicPr>
          <p:cNvPr id="5" name="Picture 4" descr="light-506251.jpeg"/>
          <p:cNvPicPr>
            <a:picLocks noChangeAspect="1"/>
          </p:cNvPicPr>
          <p:nvPr/>
        </p:nvPicPr>
        <p:blipFill>
          <a:blip r:embed="rId3"/>
          <a:stretch>
            <a:fillRect/>
          </a:stretch>
        </p:blipFill>
        <p:spPr>
          <a:xfrm>
            <a:off x="6429236" y="4979315"/>
            <a:ext cx="2714763" cy="1878685"/>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982</TotalTime>
  <Words>4278</Words>
  <Application>Microsoft Macintosh PowerPoint</Application>
  <PresentationFormat>On-screen Show (4:3)</PresentationFormat>
  <Paragraphs>360</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Administrative Law </vt:lpstr>
      <vt:lpstr>David Dunsmuir v.  Her Majesty the Queen in Right of the Province of New Brunswick as represented by Board of Management [2008] 1 S.C.R. 190</vt:lpstr>
      <vt:lpstr>Take 1: Adjudicator</vt:lpstr>
      <vt:lpstr>Take 2: Court of Queen’s Bench</vt:lpstr>
      <vt:lpstr>Queen’s Bench cont’d</vt:lpstr>
      <vt:lpstr>Take 3: Court of Appeal</vt:lpstr>
      <vt:lpstr>     Take 4: SCC!!</vt:lpstr>
      <vt:lpstr>Brave New World/Tabula Rasa?: From the Ground Up </vt:lpstr>
      <vt:lpstr>And then there were two (?)</vt:lpstr>
      <vt:lpstr>Three are better than two  (the more the merrier)</vt:lpstr>
      <vt:lpstr>Trouble in Paradise</vt:lpstr>
      <vt:lpstr>Iacobucci to the rescue!</vt:lpstr>
      <vt:lpstr>Harsh words</vt:lpstr>
      <vt:lpstr>This will not stand!   - LeBel in Toronto v. CUPE 2003 … </vt:lpstr>
      <vt:lpstr>Enlightenment III, or LeBel has his way</vt:lpstr>
      <vt:lpstr>Reasonableness: The Answer,  or More Questions?</vt:lpstr>
      <vt:lpstr>Standard standard:  Same old, same old</vt:lpstr>
      <vt:lpstr>Standard standard applied</vt:lpstr>
      <vt:lpstr>Standard applied</vt:lpstr>
      <vt:lpstr>The Concurrers: Binnie</vt:lpstr>
      <vt:lpstr>Binnie 2</vt:lpstr>
      <vt:lpstr>Binnie 3</vt:lpstr>
      <vt:lpstr>The Concurrers: Deschamps</vt:lpstr>
      <vt:lpstr>Next: Procedural Fairness</vt:lpstr>
      <vt:lpstr>In Dunsmuir’s case…</vt:lpstr>
      <vt:lpstr>Canada (HRC) v. Canada (AG) [“Mowat”]  [2011] 3 S.C.R. 471</vt:lpstr>
      <vt:lpstr>Dunsmuir effect?</vt:lpstr>
      <vt:lpstr>How it’s done</vt:lpstr>
      <vt:lpstr>The Standard Applied</vt:lpstr>
      <vt:lpstr>HR Tribunal’s Response</vt:lpstr>
      <vt:lpstr>CICB: Ahmed, Ont. Sup. Ct. ‘08  </vt:lpstr>
      <vt:lpstr>Compensation for Victims of Crime Act</vt:lpstr>
      <vt:lpstr>Tribunal Self-government:  Statutory Procedure Act </vt:lpstr>
      <vt:lpstr>Standard of review, or not… </vt:lpstr>
      <vt:lpstr>Natural Justice? Procedural Fairness?</vt:lpstr>
    </vt:vector>
  </TitlesOfParts>
  <Company>Law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Ont. Court of Appeal I</dc:title>
  <dc:creator>Markus Dubber</dc:creator>
  <cp:lastModifiedBy>Markus Dubber</cp:lastModifiedBy>
  <cp:revision>264</cp:revision>
  <cp:lastPrinted>2011-03-08T14:56:05Z</cp:lastPrinted>
  <dcterms:created xsi:type="dcterms:W3CDTF">2011-12-23T19:55:00Z</dcterms:created>
  <dcterms:modified xsi:type="dcterms:W3CDTF">2014-03-14T21:33:20Z</dcterms:modified>
</cp:coreProperties>
</file>