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39" r:id="rId2"/>
    <p:sldId id="311" r:id="rId3"/>
    <p:sldId id="312" r:id="rId4"/>
    <p:sldId id="319" r:id="rId5"/>
    <p:sldId id="317" r:id="rId6"/>
    <p:sldId id="318"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90" d="100"/>
          <a:sy n="90" d="100"/>
        </p:scale>
        <p:origin x="-3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308B3-F6DE-C24F-8CF9-02113CDDFAF7}" type="datetimeFigureOut">
              <a:rPr lang="en-US" smtClean="0"/>
              <a:t>1/31/13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0BDD28-ECCF-A142-95AD-E3167884E1A6}" type="slidenum">
              <a:rPr lang="en-US" smtClean="0"/>
              <a:t>‹#›</a:t>
            </a:fld>
            <a:endParaRPr lang="en-US"/>
          </a:p>
        </p:txBody>
      </p:sp>
    </p:spTree>
    <p:extLst>
      <p:ext uri="{BB962C8B-B14F-4D97-AF65-F5344CB8AC3E}">
        <p14:creationId xmlns:p14="http://schemas.microsoft.com/office/powerpoint/2010/main" val="37734371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5BCC1-7874-4A45-B617-53C54A040EFB}" type="datetimeFigureOut">
              <a:rPr lang="en-US" smtClean="0"/>
              <a:pPr/>
              <a:t>1/31/13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CCAD2-0DBC-8641-9241-E31EBA2CDBF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5BCC1-7874-4A45-B617-53C54A040EFB}" type="datetimeFigureOut">
              <a:rPr lang="en-US" smtClean="0"/>
              <a:pPr/>
              <a:t>1/31/13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CCAD2-0DBC-8641-9241-E31EBA2CDBF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7.jpeg"/><Relationship Id="rId5" Type="http://schemas.openxmlformats.org/officeDocument/2006/relationships/image" Target="../media/image18.png"/><Relationship Id="rId1" Type="http://schemas.microsoft.com/office/2007/relationships/media" Target="file://localhost/Users/mdubber/Desktop/C%20from%20PC/Documents%20and%20Settings/dubber.LAW/Desktop/IBM%20harddrive/disk%202-DATA%201/COURSES/Toronto/Administrative%20Law%2010/my%20stuff/powerpoint%20stuff/The%20Good%20the%20Bad%20and%20the%20Ugly.mp3" TargetMode="External"/><Relationship Id="rId2" Type="http://schemas.openxmlformats.org/officeDocument/2006/relationships/audio" Target="file://localhost/Users/mdubber/Desktop/C%20from%20PC/Documents%20and%20Settings/dubber.LAW/Desktop/IBM%20harddrive/disk%202-DATA%201/COURSES/Toronto/Administrative%20Law%2010/my%20stuff/powerpoint%20stuff/The%20Good%20the%20Bad%20and%20the%20Ugly.mp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Administrative Law	</a:t>
            </a:r>
            <a:endParaRPr lang="en-US" dirty="0"/>
          </a:p>
        </p:txBody>
      </p:sp>
      <p:sp>
        <p:nvSpPr>
          <p:cNvPr id="3" name="Subtitle 2"/>
          <p:cNvSpPr>
            <a:spLocks noGrp="1"/>
          </p:cNvSpPr>
          <p:nvPr>
            <p:ph type="subTitle" idx="1"/>
          </p:nvPr>
        </p:nvSpPr>
        <p:spPr/>
        <p:txBody>
          <a:bodyPr/>
          <a:lstStyle/>
          <a:p>
            <a:r>
              <a:rPr lang="en-US" smtClean="0"/>
              <a:t>Markus </a:t>
            </a:r>
            <a:r>
              <a:rPr lang="en-US" smtClean="0"/>
              <a:t>Dubber</a:t>
            </a:r>
            <a:endParaRPr lang="en-US" dirty="0" smtClean="0"/>
          </a:p>
        </p:txBody>
      </p:sp>
    </p:spTree>
    <p:extLst>
      <p:ext uri="{BB962C8B-B14F-4D97-AF65-F5344CB8AC3E}">
        <p14:creationId xmlns:p14="http://schemas.microsoft.com/office/powerpoint/2010/main" val="537858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8889"/>
          </a:xfrm>
        </p:spPr>
        <p:txBody>
          <a:bodyPr>
            <a:normAutofit/>
          </a:bodyPr>
          <a:lstStyle/>
          <a:p>
            <a:r>
              <a:rPr lang="en-US" sz="2400" dirty="0" smtClean="0"/>
              <a:t>Sup Ct: What’s at </a:t>
            </a:r>
            <a:r>
              <a:rPr lang="en-US" sz="2400" dirty="0" err="1" smtClean="0"/>
              <a:t>Issue(s</a:t>
            </a:r>
            <a:r>
              <a:rPr lang="en-US" sz="2400" dirty="0" smtClean="0"/>
              <a:t>)?</a:t>
            </a:r>
            <a:endParaRPr lang="en-US" sz="2400" dirty="0"/>
          </a:p>
        </p:txBody>
      </p:sp>
      <p:sp>
        <p:nvSpPr>
          <p:cNvPr id="3" name="Content Placeholder 2"/>
          <p:cNvSpPr>
            <a:spLocks noGrp="1"/>
          </p:cNvSpPr>
          <p:nvPr>
            <p:ph sz="half" idx="1"/>
          </p:nvPr>
        </p:nvSpPr>
        <p:spPr>
          <a:xfrm>
            <a:off x="215900" y="2452674"/>
            <a:ext cx="2870200" cy="4405325"/>
          </a:xfrm>
        </p:spPr>
        <p:txBody>
          <a:bodyPr>
            <a:normAutofit fontScale="32500" lnSpcReduction="20000"/>
          </a:bodyPr>
          <a:lstStyle/>
          <a:p>
            <a:pPr algn="ctr">
              <a:buNone/>
            </a:pPr>
            <a:endParaRPr lang="en-US" sz="4500" dirty="0" smtClean="0"/>
          </a:p>
          <a:p>
            <a:pPr algn="ctr">
              <a:buNone/>
            </a:pPr>
            <a:endParaRPr lang="en-US" sz="4500" dirty="0" smtClean="0"/>
          </a:p>
          <a:p>
            <a:pPr algn="ctr">
              <a:buNone/>
            </a:pPr>
            <a:endParaRPr lang="en-US" sz="4500" dirty="0" smtClean="0"/>
          </a:p>
          <a:p>
            <a:pPr algn="ctr">
              <a:buNone/>
            </a:pPr>
            <a:r>
              <a:rPr lang="en-US" sz="4500" dirty="0" smtClean="0"/>
              <a:t>Lamer</a:t>
            </a:r>
            <a:endParaRPr lang="en-US" sz="3789" dirty="0" smtClean="0"/>
          </a:p>
          <a:p>
            <a:pPr marL="512064" indent="-237744">
              <a:buFont typeface="+mj-lt"/>
              <a:buAutoNum type="arabicPeriod"/>
            </a:pPr>
            <a:r>
              <a:rPr lang="en-US" sz="4500" dirty="0" smtClean="0"/>
              <a:t>Did the Federal Court of Appeal err when it held that any error of law by a Canadian Human Rights Tribunal is </a:t>
            </a:r>
            <a:r>
              <a:rPr lang="en-US" sz="4500" dirty="0" smtClean="0">
                <a:solidFill>
                  <a:srgbClr val="FF0000"/>
                </a:solidFill>
              </a:rPr>
              <a:t>reviewable </a:t>
            </a:r>
            <a:r>
              <a:rPr lang="en-US" sz="4500" dirty="0" smtClean="0"/>
              <a:t>on an application pursuant to </a:t>
            </a:r>
            <a:r>
              <a:rPr lang="en-US" sz="4500" dirty="0" err="1" smtClean="0"/>
              <a:t>s</a:t>
            </a:r>
            <a:r>
              <a:rPr lang="en-US" sz="4500" dirty="0" smtClean="0"/>
              <a:t>. 28 of the </a:t>
            </a:r>
            <a:r>
              <a:rPr lang="en-US" sz="4500" i="1" dirty="0" smtClean="0"/>
              <a:t>Federal Court Act</a:t>
            </a:r>
            <a:r>
              <a:rPr lang="en-US" sz="4500" dirty="0" smtClean="0"/>
              <a:t>?</a:t>
            </a:r>
          </a:p>
          <a:p>
            <a:pPr marL="512064" indent="-237744">
              <a:buFont typeface="+mj-lt"/>
              <a:buAutoNum type="arabicPeriod"/>
            </a:pPr>
            <a:r>
              <a:rPr lang="en-US" sz="4500" dirty="0" smtClean="0"/>
              <a:t>Did the Federal Court of Appeal err when it held that the term "family status" in the CHRA did not include a homosexual relationship between two individuals?</a:t>
            </a:r>
          </a:p>
          <a:p>
            <a:pPr lvl="1">
              <a:buNone/>
            </a:pPr>
            <a:endParaRPr lang="en-US" dirty="0" smtClean="0"/>
          </a:p>
        </p:txBody>
      </p:sp>
      <p:sp>
        <p:nvSpPr>
          <p:cNvPr id="4" name="Content Placeholder 3"/>
          <p:cNvSpPr>
            <a:spLocks noGrp="1"/>
          </p:cNvSpPr>
          <p:nvPr>
            <p:ph sz="half" idx="2"/>
          </p:nvPr>
        </p:nvSpPr>
        <p:spPr>
          <a:xfrm>
            <a:off x="2908300" y="1678914"/>
            <a:ext cx="2895600" cy="5179086"/>
          </a:xfrm>
        </p:spPr>
        <p:txBody>
          <a:bodyPr>
            <a:normAutofit fontScale="32500" lnSpcReduction="20000"/>
          </a:bodyPr>
          <a:lstStyle/>
          <a:p>
            <a:pPr algn="ctr">
              <a:buNone/>
            </a:pPr>
            <a:r>
              <a:rPr lang="en-US" sz="4500" dirty="0" smtClean="0"/>
              <a:t>La Forest</a:t>
            </a:r>
            <a:endParaRPr lang="en-US" dirty="0" smtClean="0"/>
          </a:p>
          <a:p>
            <a:pPr marL="514350" indent="-274320">
              <a:buFont typeface="+mj-lt"/>
              <a:buAutoNum type="arabicPeriod"/>
            </a:pPr>
            <a:r>
              <a:rPr lang="en-US" sz="4500" dirty="0" smtClean="0"/>
              <a:t>What is the </a:t>
            </a:r>
            <a:r>
              <a:rPr lang="en-US" sz="4500" dirty="0" smtClean="0">
                <a:solidFill>
                  <a:srgbClr val="FF0000"/>
                </a:solidFill>
              </a:rPr>
              <a:t>standard of review</a:t>
            </a:r>
            <a:r>
              <a:rPr lang="en-US" sz="4500" dirty="0" smtClean="0"/>
              <a:t> of decisions of a human rights tribunal in the interpretation of its enabling legislation? </a:t>
            </a:r>
          </a:p>
          <a:p>
            <a:pPr marL="514350" indent="-274320">
              <a:buFont typeface="+mj-lt"/>
              <a:buAutoNum type="arabicPeriod"/>
            </a:pPr>
            <a:r>
              <a:rPr lang="en-US" sz="4500" dirty="0" smtClean="0"/>
              <a:t>Did the Federal Court err in holding that the term family status did not include a homosexual relationship between two individuals?</a:t>
            </a:r>
          </a:p>
        </p:txBody>
      </p:sp>
      <p:sp>
        <p:nvSpPr>
          <p:cNvPr id="5" name="TextBox 4"/>
          <p:cNvSpPr txBox="1"/>
          <p:nvPr/>
        </p:nvSpPr>
        <p:spPr>
          <a:xfrm>
            <a:off x="5562600" y="958889"/>
            <a:ext cx="3581400" cy="5899112"/>
          </a:xfrm>
          <a:prstGeom prst="rect">
            <a:avLst/>
          </a:prstGeom>
          <a:noFill/>
        </p:spPr>
        <p:txBody>
          <a:bodyPr wrap="square" rtlCol="0">
            <a:normAutofit/>
          </a:bodyPr>
          <a:lstStyle/>
          <a:p>
            <a:pPr marL="514350" indent="-514350" algn="ctr">
              <a:spcBef>
                <a:spcPct val="20000"/>
              </a:spcBef>
            </a:pPr>
            <a:r>
              <a:rPr lang="en-US" dirty="0" err="1" smtClean="0">
                <a:solidFill>
                  <a:prstClr val="black"/>
                </a:solidFill>
              </a:rPr>
              <a:t>L'Heureux-Dubé</a:t>
            </a:r>
            <a:endParaRPr lang="en-US" sz="1500" dirty="0" smtClean="0">
              <a:solidFill>
                <a:prstClr val="black"/>
              </a:solidFill>
            </a:endParaRPr>
          </a:p>
          <a:p>
            <a:pPr marL="514350" lvl="0" indent="-237744">
              <a:spcBef>
                <a:spcPct val="20000"/>
              </a:spcBef>
              <a:buFont typeface="+mj-lt"/>
              <a:buAutoNum type="arabicPeriod"/>
            </a:pPr>
            <a:r>
              <a:rPr lang="en-US" sz="1600" dirty="0" smtClean="0"/>
              <a:t>What is the </a:t>
            </a:r>
            <a:r>
              <a:rPr lang="en-US" sz="1600" dirty="0" smtClean="0">
                <a:solidFill>
                  <a:srgbClr val="FF0000"/>
                </a:solidFill>
              </a:rPr>
              <a:t>standard of review </a:t>
            </a:r>
            <a:r>
              <a:rPr lang="en-US" sz="1600" dirty="0" smtClean="0"/>
              <a:t>of administrative tribunals on questions of law arising out of a tribunal's interpretation of its own enabling legislation? </a:t>
            </a:r>
            <a:endParaRPr lang="en-US" sz="2200" dirty="0" smtClean="0">
              <a:solidFill>
                <a:prstClr val="black"/>
              </a:solidFill>
            </a:endParaRPr>
          </a:p>
          <a:p>
            <a:pPr marL="514350" lvl="0" indent="-237744">
              <a:spcBef>
                <a:spcPct val="20000"/>
              </a:spcBef>
              <a:buFont typeface="+mj-lt"/>
              <a:buAutoNum type="arabicPeriod"/>
            </a:pPr>
            <a:r>
              <a:rPr lang="en-US" sz="1600" dirty="0" smtClean="0"/>
              <a:t>Did the Tribunal's interpretation of the term "family status" in </a:t>
            </a:r>
            <a:r>
              <a:rPr lang="en-US" sz="1600" dirty="0" err="1" smtClean="0"/>
              <a:t>s</a:t>
            </a:r>
            <a:r>
              <a:rPr lang="en-US" sz="1600" dirty="0" smtClean="0"/>
              <a:t>. 3 of the Act meet the proper standard of review?</a:t>
            </a:r>
          </a:p>
          <a:p>
            <a:pPr marL="514350" indent="-237744">
              <a:spcBef>
                <a:spcPct val="20000"/>
              </a:spcBef>
              <a:buFont typeface="+mj-lt"/>
              <a:buAutoNum type="arabicPeriod"/>
            </a:pPr>
            <a:r>
              <a:rPr lang="en-US" sz="1600" dirty="0" smtClean="0"/>
              <a:t>Did the Tribunal's conclusion that art. 19.02 of the collective agreement entered into between the Treasury Board and CUPTE infringes </a:t>
            </a:r>
            <a:r>
              <a:rPr lang="en-US" sz="1600" dirty="0" err="1" smtClean="0"/>
              <a:t>s</a:t>
            </a:r>
            <a:r>
              <a:rPr lang="en-US" sz="1600" dirty="0" smtClean="0"/>
              <a:t>. 3 of the Act meet the proper standard of review?</a:t>
            </a:r>
          </a:p>
          <a:p>
            <a:pPr marL="514350" indent="-237744">
              <a:spcBef>
                <a:spcPct val="20000"/>
              </a:spcBef>
              <a:buFont typeface="+mj-lt"/>
              <a:buAutoNum type="arabicPeriod"/>
            </a:pPr>
            <a:endParaRPr lang="en-US" sz="1600" dirty="0" smtClean="0"/>
          </a:p>
          <a:p>
            <a:pPr marL="514350" indent="-237744">
              <a:spcBef>
                <a:spcPct val="20000"/>
              </a:spcBef>
            </a:pPr>
            <a:r>
              <a:rPr lang="en-US" sz="1600" dirty="0" smtClean="0"/>
              <a:t>[“I would formulate the issues in this case differently than the majority in order to more accurately reflect my view of the case.”] </a:t>
            </a:r>
          </a:p>
          <a:p>
            <a:pPr marL="514350" lvl="0" indent="-514350">
              <a:spcBef>
                <a:spcPct val="20000"/>
              </a:spcBef>
              <a:buFont typeface="+mj-lt"/>
              <a:buAutoNum type="arabicPeriod"/>
            </a:pPr>
            <a:endParaRPr lang="en-US" sz="1500" dirty="0" smtClean="0">
              <a:solidFill>
                <a:prstClr val="black"/>
              </a:solidFill>
            </a:endParaRPr>
          </a:p>
          <a:p>
            <a:pPr marL="514350" lvl="0" indent="-514350">
              <a:spcBef>
                <a:spcPct val="20000"/>
              </a:spcBef>
              <a:buFont typeface="+mj-lt"/>
              <a:buAutoNum type="arabicPeriod"/>
            </a:pPr>
            <a:endParaRPr lang="en-US" sz="1500" dirty="0" smtClean="0">
              <a:solidFill>
                <a:prstClr val="black"/>
              </a:solidFill>
            </a:endParaRPr>
          </a:p>
          <a:p>
            <a:pPr marL="514350" lvl="0" indent="-514350">
              <a:spcBef>
                <a:spcPct val="20000"/>
              </a:spcBef>
              <a:buFont typeface="+mj-lt"/>
              <a:buAutoNum type="arabicPeriod"/>
            </a:pPr>
            <a:endParaRPr lang="en-US" sz="1500" dirty="0" smtClean="0">
              <a:solidFill>
                <a:prstClr val="black"/>
              </a:solidFill>
            </a:endParaRPr>
          </a:p>
          <a:p>
            <a:pPr marL="514350" lvl="0" indent="-514350">
              <a:spcBef>
                <a:spcPct val="20000"/>
              </a:spcBef>
            </a:pPr>
            <a:endParaRPr lang="en-US" dirty="0"/>
          </a:p>
        </p:txBody>
      </p:sp>
      <p:pic>
        <p:nvPicPr>
          <p:cNvPr id="6" name="Picture 5" descr="apples_oranges.jpg"/>
          <p:cNvPicPr>
            <a:picLocks noChangeAspect="1"/>
          </p:cNvPicPr>
          <p:nvPr/>
        </p:nvPicPr>
        <p:blipFill>
          <a:blip r:embed="rId2"/>
          <a:stretch>
            <a:fillRect/>
          </a:stretch>
        </p:blipFill>
        <p:spPr>
          <a:xfrm>
            <a:off x="3161830" y="4830698"/>
            <a:ext cx="2642070" cy="1764903"/>
          </a:xfrm>
          <a:prstGeom prst="rect">
            <a:avLst/>
          </a:prstGeom>
        </p:spPr>
      </p:pic>
      <p:pic>
        <p:nvPicPr>
          <p:cNvPr id="8" name="Picture 7" descr="TeaReading.jpg"/>
          <p:cNvPicPr>
            <a:picLocks noChangeAspect="1"/>
          </p:cNvPicPr>
          <p:nvPr/>
        </p:nvPicPr>
        <p:blipFill>
          <a:blip r:embed="rId3"/>
          <a:stretch>
            <a:fillRect/>
          </a:stretch>
        </p:blipFill>
        <p:spPr>
          <a:xfrm>
            <a:off x="0" y="48893"/>
            <a:ext cx="2908300" cy="29300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3225800" cy="550862"/>
          </a:xfrm>
        </p:spPr>
        <p:txBody>
          <a:bodyPr>
            <a:normAutofit/>
          </a:bodyPr>
          <a:lstStyle/>
          <a:p>
            <a:r>
              <a:rPr lang="en-US" sz="2400" dirty="0" smtClean="0"/>
              <a:t>Federal Court Act (then)</a:t>
            </a:r>
            <a:endParaRPr lang="en-US" sz="2400" dirty="0"/>
          </a:p>
        </p:txBody>
      </p:sp>
      <p:sp>
        <p:nvSpPr>
          <p:cNvPr id="4" name="Content Placeholder 3"/>
          <p:cNvSpPr>
            <a:spLocks noGrp="1"/>
          </p:cNvSpPr>
          <p:nvPr>
            <p:ph idx="1"/>
          </p:nvPr>
        </p:nvSpPr>
        <p:spPr>
          <a:xfrm>
            <a:off x="0" y="825500"/>
            <a:ext cx="3683000" cy="5461000"/>
          </a:xfrm>
        </p:spPr>
        <p:txBody>
          <a:bodyPr>
            <a:normAutofit fontScale="55000" lnSpcReduction="20000"/>
          </a:bodyPr>
          <a:lstStyle/>
          <a:p>
            <a:pPr>
              <a:buNone/>
            </a:pPr>
            <a:endParaRPr lang="en-US" dirty="0" smtClean="0"/>
          </a:p>
          <a:p>
            <a:pPr>
              <a:buNone/>
            </a:pPr>
            <a:r>
              <a:rPr lang="en-US" dirty="0" smtClean="0"/>
              <a:t>28. (1) … [</a:t>
            </a:r>
            <a:r>
              <a:rPr lang="en-US" dirty="0" err="1" smtClean="0"/>
              <a:t>T]he</a:t>
            </a:r>
            <a:r>
              <a:rPr lang="en-US" dirty="0" smtClean="0"/>
              <a:t> Court of Appeal </a:t>
            </a:r>
            <a:r>
              <a:rPr lang="en-US" dirty="0" smtClean="0">
                <a:solidFill>
                  <a:srgbClr val="FF0000"/>
                </a:solidFill>
              </a:rPr>
              <a:t>has jurisdiction</a:t>
            </a:r>
            <a:r>
              <a:rPr lang="en-US" dirty="0" smtClean="0"/>
              <a:t> to hear and determine an application to review and set aside a decision or order, other than a decision or order of an administrative nature not required by law to be made on a judicial or quasi-judicial basis, made by or in the course of proceedings before a federal board, commission or other tribunal, on the ground that the board, commission or tribunal</a:t>
            </a:r>
          </a:p>
          <a:p>
            <a:pPr>
              <a:buNone/>
            </a:pPr>
            <a:r>
              <a:rPr lang="en-US" dirty="0" smtClean="0"/>
              <a:t> </a:t>
            </a:r>
          </a:p>
          <a:p>
            <a:pPr>
              <a:buNone/>
            </a:pPr>
            <a:r>
              <a:rPr lang="en-US" dirty="0" smtClean="0"/>
              <a:t>. . . . .</a:t>
            </a:r>
          </a:p>
          <a:p>
            <a:pPr>
              <a:buNone/>
            </a:pPr>
            <a:r>
              <a:rPr lang="en-US" dirty="0" smtClean="0"/>
              <a:t> </a:t>
            </a:r>
          </a:p>
          <a:p>
            <a:pPr>
              <a:buNone/>
            </a:pPr>
            <a:r>
              <a:rPr lang="en-US" dirty="0" smtClean="0"/>
              <a:t>(</a:t>
            </a:r>
            <a:r>
              <a:rPr lang="en-US" dirty="0" err="1" smtClean="0"/>
              <a:t>b</a:t>
            </a:r>
            <a:r>
              <a:rPr lang="en-US" dirty="0" smtClean="0"/>
              <a:t>) </a:t>
            </a:r>
            <a:r>
              <a:rPr lang="en-US" dirty="0" smtClean="0">
                <a:solidFill>
                  <a:srgbClr val="FF0000"/>
                </a:solidFill>
              </a:rPr>
              <a:t>erred in law </a:t>
            </a:r>
            <a:r>
              <a:rPr lang="en-US" dirty="0" smtClean="0"/>
              <a:t>in making its decision or order, whether or not the error appears on the face of the record.</a:t>
            </a:r>
          </a:p>
          <a:p>
            <a:endParaRPr lang="en-US" dirty="0"/>
          </a:p>
        </p:txBody>
      </p:sp>
      <p:sp>
        <p:nvSpPr>
          <p:cNvPr id="6" name="TextBox 5"/>
          <p:cNvSpPr txBox="1"/>
          <p:nvPr/>
        </p:nvSpPr>
        <p:spPr>
          <a:xfrm>
            <a:off x="3683000" y="825500"/>
            <a:ext cx="5461000" cy="5755423"/>
          </a:xfrm>
          <a:prstGeom prst="rect">
            <a:avLst/>
          </a:prstGeom>
          <a:noFill/>
        </p:spPr>
        <p:txBody>
          <a:bodyPr wrap="square" rtlCol="0">
            <a:spAutoFit/>
          </a:bodyPr>
          <a:lstStyle/>
          <a:p>
            <a:r>
              <a:rPr lang="en-US" sz="1600" dirty="0" smtClean="0"/>
              <a:t>18.1 Powers of Federal Court</a:t>
            </a:r>
          </a:p>
          <a:p>
            <a:r>
              <a:rPr lang="en-US" sz="1600" dirty="0" smtClean="0"/>
              <a:t>(3) On an application for judicial review, the Federal Court may…</a:t>
            </a:r>
          </a:p>
          <a:p>
            <a:r>
              <a:rPr lang="en-US" sz="1600" dirty="0" smtClean="0"/>
              <a:t>(</a:t>
            </a:r>
            <a:r>
              <a:rPr lang="en-US" sz="1600" dirty="0" err="1" smtClean="0"/>
              <a:t>b</a:t>
            </a:r>
            <a:r>
              <a:rPr lang="en-US" sz="1600" dirty="0" smtClean="0"/>
              <a:t>) declare invalid or unlawful, or quash, set aside or set aside and refer back for determination in accordance with such directions as it considers to be appropriate, prohibit or restrain, a decision, order, act or proceeding of a federal board, commission or other tribunal.</a:t>
            </a:r>
          </a:p>
          <a:p>
            <a:r>
              <a:rPr lang="en-US" sz="1600" dirty="0" smtClean="0"/>
              <a:t>(4) The Federal Court may grant relief under subsection (3) if it is satisfied that the federal board, commission or other tribunal</a:t>
            </a:r>
          </a:p>
          <a:p>
            <a:pPr marL="342900" indent="-342900">
              <a:buAutoNum type="alphaLcParenBoth"/>
            </a:pPr>
            <a:r>
              <a:rPr lang="en-US" sz="1600" dirty="0" smtClean="0"/>
              <a:t>acted without </a:t>
            </a:r>
            <a:r>
              <a:rPr lang="en-US" sz="1600" dirty="0" smtClean="0">
                <a:solidFill>
                  <a:srgbClr val="FF0000"/>
                </a:solidFill>
              </a:rPr>
              <a:t>jurisdiction</a:t>
            </a:r>
            <a:r>
              <a:rPr lang="en-US" sz="1600" dirty="0" smtClean="0"/>
              <a:t>, acted beyond its jurisdiction or refused to exercise its jurisdiction;</a:t>
            </a:r>
          </a:p>
          <a:p>
            <a:pPr marL="342900" indent="-342900">
              <a:buAutoNum type="alphaLcParenBoth"/>
            </a:pPr>
            <a:r>
              <a:rPr lang="en-US" sz="1600" dirty="0" smtClean="0"/>
              <a:t>failed to observe a principle </a:t>
            </a:r>
            <a:r>
              <a:rPr lang="en-US" sz="1600" dirty="0" smtClean="0">
                <a:solidFill>
                  <a:srgbClr val="FF0000"/>
                </a:solidFill>
              </a:rPr>
              <a:t>of natural justice</a:t>
            </a:r>
            <a:r>
              <a:rPr lang="en-US" sz="1600" dirty="0" smtClean="0"/>
              <a:t>, procedural fairness or other procedure that it was required by law to observe;</a:t>
            </a:r>
          </a:p>
          <a:p>
            <a:pPr marL="342900" indent="-342900">
              <a:buAutoNum type="alphaLcParenBoth"/>
            </a:pPr>
            <a:r>
              <a:rPr lang="en-US" sz="1600" dirty="0" smtClean="0">
                <a:solidFill>
                  <a:srgbClr val="FF0000"/>
                </a:solidFill>
              </a:rPr>
              <a:t>erred in law </a:t>
            </a:r>
            <a:r>
              <a:rPr lang="en-US" sz="1600" dirty="0" smtClean="0"/>
              <a:t>in making a decision or an order, whether or not the error appears on the face of the record;</a:t>
            </a:r>
          </a:p>
          <a:p>
            <a:pPr marL="342900" indent="-342900">
              <a:buAutoNum type="alphaLcParenBoth"/>
            </a:pPr>
            <a:r>
              <a:rPr lang="en-US" sz="1600" dirty="0" smtClean="0"/>
              <a:t>based its decision or order on an erroneous finding of fact that it made in </a:t>
            </a:r>
            <a:r>
              <a:rPr lang="en-US" sz="1600" dirty="0" smtClean="0">
                <a:solidFill>
                  <a:srgbClr val="FF0000"/>
                </a:solidFill>
              </a:rPr>
              <a:t>a perverse or capricious manner </a:t>
            </a:r>
            <a:r>
              <a:rPr lang="en-US" sz="1600" dirty="0" smtClean="0"/>
              <a:t>or without regard for the material before it;</a:t>
            </a:r>
          </a:p>
          <a:p>
            <a:pPr marL="342900" indent="-342900">
              <a:buAutoNum type="alphaLcParenBoth"/>
            </a:pPr>
            <a:r>
              <a:rPr lang="en-US" sz="1600" dirty="0" smtClean="0"/>
              <a:t>acted, or failed to act, by reason of fraud or perjured evidence; or</a:t>
            </a:r>
          </a:p>
          <a:p>
            <a:pPr marL="342900" indent="-342900">
              <a:buAutoNum type="alphaLcParenBoth"/>
            </a:pPr>
            <a:r>
              <a:rPr lang="en-US" sz="1600" dirty="0" smtClean="0">
                <a:solidFill>
                  <a:srgbClr val="FF0000"/>
                </a:solidFill>
              </a:rPr>
              <a:t>acted in any other way that was contrary to law</a:t>
            </a:r>
            <a:r>
              <a:rPr lang="en-US" sz="1600" dirty="0" smtClean="0"/>
              <a:t>.</a:t>
            </a:r>
          </a:p>
        </p:txBody>
      </p:sp>
      <p:sp>
        <p:nvSpPr>
          <p:cNvPr id="7" name="TextBox 6"/>
          <p:cNvSpPr txBox="1"/>
          <p:nvPr/>
        </p:nvSpPr>
        <p:spPr>
          <a:xfrm>
            <a:off x="3683000" y="274638"/>
            <a:ext cx="5130800" cy="461665"/>
          </a:xfrm>
          <a:prstGeom prst="rect">
            <a:avLst/>
          </a:prstGeom>
          <a:noFill/>
        </p:spPr>
        <p:txBody>
          <a:bodyPr wrap="square" rtlCol="0">
            <a:spAutoFit/>
          </a:bodyPr>
          <a:lstStyle/>
          <a:p>
            <a:pPr algn="ctr"/>
            <a:r>
              <a:rPr lang="en-US" sz="2400" dirty="0" smtClean="0"/>
              <a:t>Federal Court</a:t>
            </a:r>
            <a:r>
              <a:rPr lang="en-US" sz="2400" dirty="0" smtClean="0">
                <a:solidFill>
                  <a:srgbClr val="FF0000"/>
                </a:solidFill>
              </a:rPr>
              <a:t>s</a:t>
            </a:r>
            <a:r>
              <a:rPr lang="en-US" sz="2400" dirty="0" smtClean="0"/>
              <a:t> Act (now)</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789"/>
          </a:xfrm>
        </p:spPr>
        <p:txBody>
          <a:bodyPr/>
          <a:lstStyle/>
          <a:p>
            <a:r>
              <a:rPr lang="en-US" dirty="0" smtClean="0"/>
              <a:t>Lamer</a:t>
            </a:r>
            <a:endParaRPr lang="en-US" dirty="0"/>
          </a:p>
        </p:txBody>
      </p:sp>
      <p:sp>
        <p:nvSpPr>
          <p:cNvPr id="3" name="Content Placeholder 2"/>
          <p:cNvSpPr>
            <a:spLocks noGrp="1"/>
          </p:cNvSpPr>
          <p:nvPr>
            <p:ph idx="1"/>
          </p:nvPr>
        </p:nvSpPr>
        <p:spPr>
          <a:xfrm>
            <a:off x="457200" y="1282838"/>
            <a:ext cx="8432485" cy="5260931"/>
          </a:xfrm>
        </p:spPr>
        <p:txBody>
          <a:bodyPr>
            <a:normAutofit fontScale="85000" lnSpcReduction="10000"/>
          </a:bodyPr>
          <a:lstStyle/>
          <a:p>
            <a:r>
              <a:rPr lang="en-US" dirty="0" smtClean="0"/>
              <a:t>Statutory interpretation 1: sec. 28 Federal Court Act</a:t>
            </a:r>
          </a:p>
          <a:p>
            <a:pPr lvl="1"/>
            <a:r>
              <a:rPr lang="en-US" dirty="0" smtClean="0"/>
              <a:t>Jurisdiction to review if “erred in law”</a:t>
            </a:r>
          </a:p>
          <a:p>
            <a:pPr lvl="2"/>
            <a:r>
              <a:rPr lang="en-US" dirty="0" smtClean="0"/>
              <a:t>Error in law in this case = statutory interpretation 2 (meaning of “family status”)</a:t>
            </a:r>
          </a:p>
          <a:p>
            <a:r>
              <a:rPr lang="en-US" dirty="0" smtClean="0"/>
              <a:t>Question of law</a:t>
            </a:r>
          </a:p>
          <a:p>
            <a:pPr lvl="1"/>
            <a:r>
              <a:rPr lang="en-US" dirty="0" smtClean="0"/>
              <a:t>“reviewable”?</a:t>
            </a:r>
          </a:p>
          <a:p>
            <a:pPr lvl="2"/>
            <a:r>
              <a:rPr lang="en-US" dirty="0" smtClean="0"/>
              <a:t>No privative clause</a:t>
            </a:r>
          </a:p>
          <a:p>
            <a:pPr lvl="2"/>
            <a:r>
              <a:rPr lang="en-US" dirty="0" smtClean="0"/>
              <a:t>Not specialized tribunal (unlike </a:t>
            </a:r>
            <a:r>
              <a:rPr lang="en-US" dirty="0" err="1" smtClean="0"/>
              <a:t>labour</a:t>
            </a:r>
            <a:r>
              <a:rPr lang="en-US" dirty="0" smtClean="0"/>
              <a:t> board interpreting own act)</a:t>
            </a:r>
          </a:p>
          <a:p>
            <a:pPr lvl="2"/>
            <a:r>
              <a:rPr lang="en-US" dirty="0" smtClean="0"/>
              <a:t>Purely adjudicative (is? does?) </a:t>
            </a:r>
            <a:r>
              <a:rPr lang="en-US" i="1" dirty="0" smtClean="0"/>
              <a:t>not </a:t>
            </a:r>
            <a:r>
              <a:rPr lang="en-US" dirty="0" smtClean="0"/>
              <a:t>political (should?)</a:t>
            </a:r>
          </a:p>
          <a:p>
            <a:pPr lvl="3"/>
            <a:r>
              <a:rPr lang="en-US" dirty="0" smtClean="0"/>
              <a:t>Only statutory interpretation…</a:t>
            </a:r>
          </a:p>
          <a:p>
            <a:r>
              <a:rPr lang="en-US" dirty="0" smtClean="0"/>
              <a:t>Wrong: statutory interpretation 2</a:t>
            </a:r>
          </a:p>
          <a:p>
            <a:pPr lvl="1"/>
            <a:r>
              <a:rPr lang="en-US" dirty="0" smtClean="0"/>
              <a:t>Legislative intent clear (no action on HR Commission’s recommendation to add sexual orientation…)</a:t>
            </a:r>
          </a:p>
          <a:p>
            <a:pPr lvl="2"/>
            <a:r>
              <a:rPr lang="en-US" dirty="0" smtClean="0"/>
              <a:t>No ambiguity, therefore no leeway (exc. for Charter consistency)</a:t>
            </a:r>
          </a:p>
          <a:p>
            <a:pPr lvl="1"/>
            <a:endParaRPr lang="en-US" dirty="0" smtClean="0"/>
          </a:p>
          <a:p>
            <a:pPr lvl="1"/>
            <a:endParaRPr lang="en-US" dirty="0" smtClean="0"/>
          </a:p>
          <a:p>
            <a:pPr lvl="1"/>
            <a:endParaRPr lang="en-US"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411"/>
            <a:ext cx="8229600" cy="907058"/>
          </a:xfrm>
        </p:spPr>
        <p:txBody>
          <a:bodyPr>
            <a:normAutofit/>
          </a:bodyPr>
          <a:lstStyle/>
          <a:p>
            <a:r>
              <a:rPr lang="en-US" sz="4000" dirty="0" smtClean="0"/>
              <a:t>La Forest</a:t>
            </a:r>
            <a:endParaRPr lang="en-US" sz="4000" dirty="0"/>
          </a:p>
        </p:txBody>
      </p:sp>
      <p:sp>
        <p:nvSpPr>
          <p:cNvPr id="3" name="Content Placeholder 2"/>
          <p:cNvSpPr>
            <a:spLocks noGrp="1"/>
          </p:cNvSpPr>
          <p:nvPr>
            <p:ph idx="1"/>
          </p:nvPr>
        </p:nvSpPr>
        <p:spPr>
          <a:xfrm>
            <a:off x="457200" y="1062553"/>
            <a:ext cx="8497279" cy="5416427"/>
          </a:xfrm>
        </p:spPr>
        <p:txBody>
          <a:bodyPr>
            <a:normAutofit fontScale="85000" lnSpcReduction="20000"/>
          </a:bodyPr>
          <a:lstStyle/>
          <a:p>
            <a:pPr algn="ctr">
              <a:buNone/>
            </a:pPr>
            <a:r>
              <a:rPr lang="en-US" dirty="0" smtClean="0"/>
              <a:t>The Standard</a:t>
            </a:r>
          </a:p>
          <a:p>
            <a:r>
              <a:rPr lang="en-US" dirty="0" smtClean="0"/>
              <a:t>Deference re: questions of fact</a:t>
            </a:r>
          </a:p>
          <a:p>
            <a:pPr lvl="1"/>
            <a:r>
              <a:rPr lang="en-US" dirty="0" smtClean="0">
                <a:solidFill>
                  <a:srgbClr val="008000"/>
                </a:solidFill>
              </a:rPr>
              <a:t>Patent unreasonableness</a:t>
            </a:r>
          </a:p>
          <a:p>
            <a:r>
              <a:rPr lang="en-US" dirty="0" smtClean="0"/>
              <a:t>No deference re: questions of law</a:t>
            </a:r>
          </a:p>
          <a:p>
            <a:pPr lvl="1"/>
            <a:r>
              <a:rPr lang="en-US" dirty="0" smtClean="0">
                <a:solidFill>
                  <a:srgbClr val="FF0000"/>
                </a:solidFill>
              </a:rPr>
              <a:t>Correctness</a:t>
            </a:r>
          </a:p>
          <a:p>
            <a:r>
              <a:rPr lang="en-US" dirty="0" smtClean="0"/>
              <a:t>BUT Exceptions (e.g., </a:t>
            </a:r>
            <a:r>
              <a:rPr lang="en-US" dirty="0" err="1" smtClean="0"/>
              <a:t>labour</a:t>
            </a:r>
            <a:r>
              <a:rPr lang="en-US" dirty="0" smtClean="0"/>
              <a:t> board)</a:t>
            </a:r>
          </a:p>
          <a:p>
            <a:pPr lvl="1"/>
            <a:r>
              <a:rPr lang="en-US" dirty="0" smtClean="0"/>
              <a:t>Strong privative clause (cf. </a:t>
            </a:r>
            <a:r>
              <a:rPr lang="en-US" i="1" dirty="0" smtClean="0"/>
              <a:t>Consolidated Bathurst</a:t>
            </a:r>
            <a:r>
              <a:rPr lang="en-US" dirty="0" smtClean="0"/>
              <a:t>)</a:t>
            </a:r>
          </a:p>
          <a:p>
            <a:pPr lvl="2"/>
            <a:r>
              <a:rPr lang="en-US" dirty="0" smtClean="0"/>
              <a:t>Not here</a:t>
            </a:r>
          </a:p>
          <a:p>
            <a:pPr lvl="1"/>
            <a:r>
              <a:rPr lang="en-US" dirty="0" smtClean="0"/>
              <a:t>Expertise</a:t>
            </a:r>
          </a:p>
          <a:p>
            <a:pPr lvl="2"/>
            <a:r>
              <a:rPr lang="en-US" dirty="0" smtClean="0"/>
              <a:t>Not here</a:t>
            </a:r>
          </a:p>
          <a:p>
            <a:pPr lvl="3"/>
            <a:r>
              <a:rPr lang="en-US" dirty="0" smtClean="0"/>
              <a:t>Adjudicative</a:t>
            </a:r>
          </a:p>
          <a:p>
            <a:pPr lvl="4"/>
            <a:r>
              <a:rPr lang="en-US" dirty="0" smtClean="0"/>
              <a:t>Not even </a:t>
            </a:r>
            <a:r>
              <a:rPr lang="en-US" dirty="0" err="1" smtClean="0"/>
              <a:t>labour</a:t>
            </a:r>
            <a:r>
              <a:rPr lang="en-US" dirty="0" smtClean="0"/>
              <a:t> </a:t>
            </a:r>
            <a:r>
              <a:rPr lang="en-US" i="1" dirty="0" smtClean="0"/>
              <a:t>arbitrator </a:t>
            </a:r>
            <a:r>
              <a:rPr lang="en-US" dirty="0" smtClean="0"/>
              <a:t>(never mind board)</a:t>
            </a:r>
            <a:endParaRPr lang="en-US" i="1" dirty="0" smtClean="0"/>
          </a:p>
          <a:p>
            <a:pPr lvl="5"/>
            <a:r>
              <a:rPr lang="en-US" dirty="0" smtClean="0"/>
              <a:t>Not self-selected (relevance?)</a:t>
            </a:r>
          </a:p>
          <a:p>
            <a:pPr lvl="5"/>
            <a:r>
              <a:rPr lang="en-US" dirty="0" smtClean="0"/>
              <a:t>“direct influence on society at large in relation to basic social values” (?)</a:t>
            </a:r>
          </a:p>
          <a:p>
            <a:pPr lvl="3"/>
            <a:r>
              <a:rPr lang="en-US" dirty="0" smtClean="0"/>
              <a:t>Expertise re: fact-finding and adjudication only</a:t>
            </a:r>
          </a:p>
          <a:p>
            <a:pPr lvl="2">
              <a:buNone/>
            </a:pPr>
            <a:endParaRPr lang="en-US" dirty="0" smtClean="0"/>
          </a:p>
          <a:p>
            <a:pPr lvl="2"/>
            <a:endParaRPr lang="en-US" dirty="0" smtClean="0"/>
          </a:p>
          <a:p>
            <a:pPr lvl="2"/>
            <a:endParaRPr lang="en-US" dirty="0"/>
          </a:p>
        </p:txBody>
      </p:sp>
      <p:pic>
        <p:nvPicPr>
          <p:cNvPr id="4" name="Picture 3" descr="senate01.jpg"/>
          <p:cNvPicPr>
            <a:picLocks noChangeAspect="1"/>
          </p:cNvPicPr>
          <p:nvPr/>
        </p:nvPicPr>
        <p:blipFill>
          <a:blip r:embed="rId2"/>
          <a:stretch>
            <a:fillRect/>
          </a:stretch>
        </p:blipFill>
        <p:spPr>
          <a:xfrm>
            <a:off x="6282752" y="1088469"/>
            <a:ext cx="2861248" cy="21572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Forest	</a:t>
            </a:r>
            <a:endParaRPr lang="en-US" dirty="0"/>
          </a:p>
        </p:txBody>
      </p:sp>
      <p:sp>
        <p:nvSpPr>
          <p:cNvPr id="3" name="Content Placeholder 2"/>
          <p:cNvSpPr>
            <a:spLocks noGrp="1"/>
          </p:cNvSpPr>
          <p:nvPr>
            <p:ph idx="1"/>
          </p:nvPr>
        </p:nvSpPr>
        <p:spPr/>
        <p:txBody>
          <a:bodyPr>
            <a:normAutofit fontScale="77500" lnSpcReduction="20000"/>
          </a:bodyPr>
          <a:lstStyle/>
          <a:p>
            <a:pPr algn="ctr">
              <a:buNone/>
            </a:pPr>
            <a:r>
              <a:rPr lang="en-US" dirty="0" smtClean="0"/>
              <a:t>The Standard Applied</a:t>
            </a:r>
          </a:p>
          <a:p>
            <a:r>
              <a:rPr lang="en-US" dirty="0" smtClean="0"/>
              <a:t>“Family status”</a:t>
            </a:r>
          </a:p>
          <a:p>
            <a:pPr lvl="1"/>
            <a:r>
              <a:rPr lang="en-US" dirty="0" smtClean="0"/>
              <a:t>Statutory interpretation ABC (that’s what we, courts, do best!):</a:t>
            </a:r>
          </a:p>
          <a:p>
            <a:pPr lvl="2"/>
            <a:r>
              <a:rPr lang="en-US" sz="2581" dirty="0" smtClean="0"/>
              <a:t>In determining the intent of Parliament, one must, of course, give to the words used in a statute their usual and ordinary sense having regard to their context and to the purpose of the statute.</a:t>
            </a:r>
          </a:p>
          <a:p>
            <a:pPr lvl="3"/>
            <a:r>
              <a:rPr lang="en-US" sz="2581" dirty="0" smtClean="0"/>
              <a:t>Of course!</a:t>
            </a:r>
          </a:p>
          <a:p>
            <a:pPr lvl="2"/>
            <a:r>
              <a:rPr lang="en-US" sz="2581" dirty="0" smtClean="0"/>
              <a:t>“The dominant conception of family is the traditional family.” …</a:t>
            </a:r>
          </a:p>
          <a:p>
            <a:pPr lvl="3"/>
            <a:r>
              <a:rPr lang="en-US" sz="2581" dirty="0" smtClean="0"/>
              <a:t>Statutory language, extraneous evidence (re intent) clear</a:t>
            </a:r>
          </a:p>
          <a:p>
            <a:pPr lvl="3"/>
            <a:r>
              <a:rPr lang="en-US" sz="2581" dirty="0" smtClean="0"/>
              <a:t>Nothing to interpret: easy as pie</a:t>
            </a:r>
          </a:p>
          <a:p>
            <a:pPr lvl="4"/>
            <a:r>
              <a:rPr lang="en-US" sz="2581" dirty="0" smtClean="0"/>
              <a:t>How could Tribunal get so much so wrong?!</a:t>
            </a:r>
          </a:p>
          <a:p>
            <a:pPr lvl="4"/>
            <a:r>
              <a:rPr lang="en-US" sz="2581" dirty="0" smtClean="0"/>
              <a:t>Luckily, the courts are there to fulfill their “general supervisory role”!</a:t>
            </a:r>
          </a:p>
          <a:p>
            <a:pPr>
              <a:buNone/>
            </a:pPr>
            <a:r>
              <a:rPr lang="en-US" dirty="0" smtClean="0"/>
              <a:t> </a:t>
            </a:r>
          </a:p>
          <a:p>
            <a:pPr lvl="1"/>
            <a:endParaRPr lang="en-US" dirty="0"/>
          </a:p>
        </p:txBody>
      </p:sp>
      <p:pic>
        <p:nvPicPr>
          <p:cNvPr id="4" name="Picture 3" descr="qualitycontrol.jpg"/>
          <p:cNvPicPr>
            <a:picLocks noChangeAspect="1"/>
          </p:cNvPicPr>
          <p:nvPr/>
        </p:nvPicPr>
        <p:blipFill>
          <a:blip r:embed="rId2"/>
          <a:stretch>
            <a:fillRect/>
          </a:stretch>
        </p:blipFill>
        <p:spPr>
          <a:xfrm>
            <a:off x="6187692" y="274638"/>
            <a:ext cx="2759785" cy="20577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42876"/>
          </a:xfrm>
        </p:spPr>
        <p:txBody>
          <a:bodyPr>
            <a:noAutofit/>
          </a:bodyPr>
          <a:lstStyle/>
          <a:p>
            <a:r>
              <a:rPr lang="en-US" sz="2400" dirty="0" smtClean="0">
                <a:solidFill>
                  <a:prstClr val="black"/>
                </a:solidFill>
              </a:rPr>
              <a:t/>
            </a:r>
            <a:br>
              <a:rPr lang="en-US" sz="2400" dirty="0" smtClean="0">
                <a:solidFill>
                  <a:prstClr val="black"/>
                </a:solidFill>
              </a:rPr>
            </a:br>
            <a:r>
              <a:rPr lang="en-US" sz="2400" dirty="0" err="1" smtClean="0">
                <a:solidFill>
                  <a:prstClr val="black"/>
                </a:solidFill>
              </a:rPr>
              <a:t>L'Heureux-Dubé</a:t>
            </a:r>
            <a:r>
              <a:rPr lang="en-US" sz="2400" dirty="0" smtClean="0">
                <a:solidFill>
                  <a:prstClr val="black"/>
                </a:solidFill>
              </a:rPr>
              <a:t> (dissent) </a:t>
            </a:r>
            <a:br>
              <a:rPr lang="en-US" sz="2400" dirty="0" smtClean="0">
                <a:solidFill>
                  <a:prstClr val="black"/>
                </a:solidFill>
              </a:rPr>
            </a:br>
            <a:endParaRPr lang="en-US" sz="2400" dirty="0"/>
          </a:p>
        </p:txBody>
      </p:sp>
      <p:sp>
        <p:nvSpPr>
          <p:cNvPr id="3" name="Content Placeholder 2"/>
          <p:cNvSpPr>
            <a:spLocks noGrp="1"/>
          </p:cNvSpPr>
          <p:nvPr>
            <p:ph idx="1"/>
          </p:nvPr>
        </p:nvSpPr>
        <p:spPr>
          <a:xfrm>
            <a:off x="188132" y="642875"/>
            <a:ext cx="8716784" cy="6021085"/>
          </a:xfrm>
        </p:spPr>
        <p:txBody>
          <a:bodyPr>
            <a:normAutofit fontScale="47500" lnSpcReduction="20000"/>
          </a:bodyPr>
          <a:lstStyle/>
          <a:p>
            <a:r>
              <a:rPr lang="en-US" sz="3579" dirty="0" smtClean="0"/>
              <a:t>Spectrum of deference</a:t>
            </a:r>
          </a:p>
          <a:p>
            <a:pPr lvl="1"/>
            <a:r>
              <a:rPr lang="en-US" sz="3579" dirty="0" smtClean="0"/>
              <a:t>Economically efficient, expeditious</a:t>
            </a:r>
          </a:p>
          <a:p>
            <a:pPr lvl="2"/>
            <a:r>
              <a:rPr lang="en-US" sz="3579" dirty="0" smtClean="0"/>
              <a:t>Police</a:t>
            </a:r>
          </a:p>
          <a:p>
            <a:pPr lvl="1"/>
            <a:r>
              <a:rPr lang="en-US" sz="3579" dirty="0" smtClean="0"/>
              <a:t>Fundamental justice (personal rights and freedoms)</a:t>
            </a:r>
          </a:p>
          <a:p>
            <a:pPr lvl="2"/>
            <a:r>
              <a:rPr lang="en-US" sz="3579" dirty="0" smtClean="0"/>
              <a:t>Law</a:t>
            </a:r>
          </a:p>
          <a:p>
            <a:r>
              <a:rPr lang="en-US" sz="3579" dirty="0" smtClean="0"/>
              <a:t>“principle of deference”</a:t>
            </a:r>
          </a:p>
          <a:p>
            <a:pPr lvl="1"/>
            <a:r>
              <a:rPr lang="en-US" sz="3579" dirty="0" smtClean="0"/>
              <a:t>Exceptions</a:t>
            </a:r>
          </a:p>
          <a:p>
            <a:pPr lvl="2"/>
            <a:r>
              <a:rPr lang="en-US" sz="3579" dirty="0" smtClean="0"/>
              <a:t>Jurisdictional error</a:t>
            </a:r>
          </a:p>
          <a:p>
            <a:pPr lvl="2"/>
            <a:r>
              <a:rPr lang="en-US" sz="3579" dirty="0" smtClean="0"/>
              <a:t>Patently unreasonable error</a:t>
            </a:r>
          </a:p>
          <a:p>
            <a:pPr lvl="3"/>
            <a:r>
              <a:rPr lang="en-US" sz="3579" dirty="0" smtClean="0"/>
              <a:t>“fact or law”!</a:t>
            </a:r>
          </a:p>
          <a:p>
            <a:r>
              <a:rPr lang="en-US" sz="3579" dirty="0" smtClean="0"/>
              <a:t>Considerations</a:t>
            </a:r>
          </a:p>
          <a:p>
            <a:pPr lvl="1"/>
            <a:r>
              <a:rPr lang="en-US" sz="3579" dirty="0" smtClean="0"/>
              <a:t>1. Breadth of delegated power</a:t>
            </a:r>
          </a:p>
          <a:p>
            <a:pPr lvl="2"/>
            <a:r>
              <a:rPr lang="en-US" sz="3579" dirty="0" smtClean="0"/>
              <a:t>the broader, the more deference</a:t>
            </a:r>
          </a:p>
          <a:p>
            <a:pPr lvl="2"/>
            <a:r>
              <a:rPr lang="en-US" sz="3579" dirty="0" smtClean="0"/>
              <a:t>Privative clause</a:t>
            </a:r>
          </a:p>
          <a:p>
            <a:pPr lvl="3"/>
            <a:r>
              <a:rPr lang="en-US" sz="3579" dirty="0" smtClean="0"/>
              <a:t>not determinative</a:t>
            </a:r>
          </a:p>
          <a:p>
            <a:pPr lvl="1"/>
            <a:r>
              <a:rPr lang="en-US" sz="3579" dirty="0" smtClean="0"/>
              <a:t>2. Expertise</a:t>
            </a:r>
          </a:p>
          <a:p>
            <a:pPr lvl="1"/>
            <a:r>
              <a:rPr lang="en-US" sz="3579" dirty="0" smtClean="0"/>
              <a:t>3. Nature of issue</a:t>
            </a:r>
          </a:p>
          <a:p>
            <a:pPr lvl="2"/>
            <a:r>
              <a:rPr lang="en-US" sz="3579" dirty="0" smtClean="0"/>
              <a:t>The more policy, the more deference</a:t>
            </a:r>
          </a:p>
          <a:p>
            <a:pPr lvl="1"/>
            <a:r>
              <a:rPr lang="en-US" sz="3579" dirty="0" smtClean="0"/>
              <a:t>Fact vs. law</a:t>
            </a:r>
          </a:p>
          <a:p>
            <a:r>
              <a:rPr lang="en-US" sz="3579" dirty="0" smtClean="0"/>
              <a:t>Pragmatic and functional: “Did the legislator intend the question to be within the jurisdiction conferred on the tribunal?” Who is the best person for the job? (Willis…)</a:t>
            </a:r>
          </a:p>
          <a:p>
            <a:pPr lvl="1"/>
            <a:r>
              <a:rPr lang="en-US" sz="3579" dirty="0" smtClean="0"/>
              <a:t>Yes: patently unreasonable</a:t>
            </a:r>
          </a:p>
          <a:p>
            <a:pPr lvl="1"/>
            <a:r>
              <a:rPr lang="en-US" sz="3579" dirty="0" smtClean="0"/>
              <a:t>No:  correctness</a:t>
            </a:r>
          </a:p>
          <a:p>
            <a:pPr lvl="1"/>
            <a:endParaRPr lang="en-US" dirty="0"/>
          </a:p>
        </p:txBody>
      </p:sp>
      <p:pic>
        <p:nvPicPr>
          <p:cNvPr id="4" name="Picture 3" descr="polite.jpg"/>
          <p:cNvPicPr>
            <a:picLocks noChangeAspect="1"/>
          </p:cNvPicPr>
          <p:nvPr/>
        </p:nvPicPr>
        <p:blipFill>
          <a:blip r:embed="rId2"/>
          <a:stretch>
            <a:fillRect/>
          </a:stretch>
        </p:blipFill>
        <p:spPr>
          <a:xfrm>
            <a:off x="5594524" y="1661230"/>
            <a:ext cx="3092276" cy="34942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685800"/>
          </a:xfrm>
        </p:spPr>
        <p:txBody>
          <a:bodyPr>
            <a:noAutofit/>
          </a:bodyPr>
          <a:lstStyle/>
          <a:p>
            <a:r>
              <a:rPr lang="en-US" sz="2800" dirty="0" smtClean="0"/>
              <a:t>Canadian Human Rights Act</a:t>
            </a:r>
            <a:endParaRPr lang="en-US" sz="2800" dirty="0"/>
          </a:p>
        </p:txBody>
      </p:sp>
      <p:sp>
        <p:nvSpPr>
          <p:cNvPr id="6" name="Content Placeholder 5"/>
          <p:cNvSpPr>
            <a:spLocks noGrp="1"/>
          </p:cNvSpPr>
          <p:nvPr>
            <p:ph idx="1"/>
          </p:nvPr>
        </p:nvSpPr>
        <p:spPr>
          <a:xfrm>
            <a:off x="0" y="685800"/>
            <a:ext cx="9144000" cy="6172200"/>
          </a:xfrm>
        </p:spPr>
        <p:txBody>
          <a:bodyPr>
            <a:normAutofit/>
          </a:bodyPr>
          <a:lstStyle/>
          <a:p>
            <a:pPr>
              <a:spcBef>
                <a:spcPts val="0"/>
              </a:spcBef>
              <a:buNone/>
            </a:pPr>
            <a:r>
              <a:rPr lang="en-US" sz="2000" dirty="0" smtClean="0"/>
              <a:t>27. (1) In addition to its duties … with respect to complaints regarding discriminatory practices, the Commission …</a:t>
            </a:r>
          </a:p>
          <a:p>
            <a:pPr>
              <a:spcBef>
                <a:spcPts val="0"/>
              </a:spcBef>
              <a:buNone/>
            </a:pPr>
            <a:r>
              <a:rPr lang="en-US" sz="2000" dirty="0" smtClean="0"/>
              <a:t>(</a:t>
            </a:r>
            <a:r>
              <a:rPr lang="en-US" sz="2000" i="1" dirty="0" smtClean="0"/>
              <a:t>a</a:t>
            </a:r>
            <a:r>
              <a:rPr lang="en-US" sz="2000" dirty="0" smtClean="0"/>
              <a:t>) shall develop and conduct </a:t>
            </a:r>
            <a:r>
              <a:rPr lang="en-US" sz="2000" dirty="0" smtClean="0">
                <a:solidFill>
                  <a:srgbClr val="FF0000"/>
                </a:solidFill>
              </a:rPr>
              <a:t>information programs </a:t>
            </a:r>
            <a:r>
              <a:rPr lang="en-US" sz="2000" dirty="0" smtClean="0"/>
              <a:t>to foster public understanding of this Act and of the role and activities of the Commission </a:t>
            </a:r>
            <a:r>
              <a:rPr lang="en-US" sz="2000" dirty="0" err="1" smtClean="0"/>
              <a:t>thereunder</a:t>
            </a:r>
            <a:r>
              <a:rPr lang="en-US" sz="2000" dirty="0" smtClean="0"/>
              <a:t> …; </a:t>
            </a:r>
          </a:p>
          <a:p>
            <a:pPr>
              <a:spcBef>
                <a:spcPts val="0"/>
              </a:spcBef>
              <a:buNone/>
            </a:pPr>
            <a:r>
              <a:rPr lang="en-US" sz="2000" dirty="0" smtClean="0"/>
              <a:t>(</a:t>
            </a:r>
            <a:r>
              <a:rPr lang="en-US" sz="2000" i="1" dirty="0" err="1" smtClean="0"/>
              <a:t>b</a:t>
            </a:r>
            <a:r>
              <a:rPr lang="en-US" sz="2000" dirty="0" smtClean="0"/>
              <a:t>) shall undertake or sponsor </a:t>
            </a:r>
            <a:r>
              <a:rPr lang="en-US" sz="2000" dirty="0" smtClean="0">
                <a:solidFill>
                  <a:srgbClr val="FF0000"/>
                </a:solidFill>
              </a:rPr>
              <a:t>research programs </a:t>
            </a:r>
            <a:r>
              <a:rPr lang="en-US" sz="2000" dirty="0" smtClean="0"/>
              <a:t>relating to its duties and functions under this Act …;</a:t>
            </a:r>
          </a:p>
          <a:p>
            <a:pPr>
              <a:spcBef>
                <a:spcPts val="0"/>
              </a:spcBef>
              <a:buNone/>
            </a:pPr>
            <a:r>
              <a:rPr lang="en-US" sz="2000" dirty="0" smtClean="0"/>
              <a:t>(</a:t>
            </a:r>
            <a:r>
              <a:rPr lang="en-US" sz="2000" i="1" dirty="0" err="1" smtClean="0"/>
              <a:t>c</a:t>
            </a:r>
            <a:r>
              <a:rPr lang="en-US" sz="2000" dirty="0" smtClean="0"/>
              <a:t>) shall maintain close </a:t>
            </a:r>
            <a:r>
              <a:rPr lang="en-US" sz="2000" dirty="0" smtClean="0">
                <a:solidFill>
                  <a:srgbClr val="FF0000"/>
                </a:solidFill>
              </a:rPr>
              <a:t>liaison </a:t>
            </a:r>
            <a:r>
              <a:rPr lang="en-US" sz="2000" dirty="0" smtClean="0"/>
              <a:t>with similar bodies or authorities in the provinces in order to foster common policies and practices and to avoid conflicts respecting the handling of complaints in cases of overlapping jurisdiction; …</a:t>
            </a:r>
          </a:p>
          <a:p>
            <a:pPr>
              <a:spcBef>
                <a:spcPts val="0"/>
              </a:spcBef>
              <a:buNone/>
            </a:pPr>
            <a:r>
              <a:rPr lang="en-US" sz="2000" dirty="0" smtClean="0"/>
              <a:t>(</a:t>
            </a:r>
            <a:r>
              <a:rPr lang="en-US" sz="2000" i="1" dirty="0" err="1" smtClean="0"/>
              <a:t>e</a:t>
            </a:r>
            <a:r>
              <a:rPr lang="en-US" sz="2000" dirty="0" smtClean="0"/>
              <a:t>) may </a:t>
            </a:r>
            <a:r>
              <a:rPr lang="en-US" sz="2000" dirty="0" smtClean="0">
                <a:solidFill>
                  <a:srgbClr val="FF0000"/>
                </a:solidFill>
              </a:rPr>
              <a:t>consider such recommendations</a:t>
            </a:r>
            <a:r>
              <a:rPr lang="en-US" sz="2000" dirty="0" smtClean="0"/>
              <a:t>, suggestions and requests concerning human rights and freedoms as it receives from any source …;</a:t>
            </a:r>
          </a:p>
          <a:p>
            <a:pPr>
              <a:spcBef>
                <a:spcPts val="0"/>
              </a:spcBef>
              <a:buNone/>
            </a:pPr>
            <a:r>
              <a:rPr lang="en-US" sz="2000" dirty="0" smtClean="0"/>
              <a:t>(</a:t>
            </a:r>
            <a:r>
              <a:rPr lang="en-US" sz="2000" i="1" dirty="0" err="1" smtClean="0"/>
              <a:t>f</a:t>
            </a:r>
            <a:r>
              <a:rPr lang="en-US" sz="2000" dirty="0" smtClean="0"/>
              <a:t>) shall carry out or cause to be carried out such studies concerning human rights and freedoms as may be referred to it by the Minister of Justice …;</a:t>
            </a:r>
          </a:p>
          <a:p>
            <a:pPr>
              <a:spcBef>
                <a:spcPts val="0"/>
              </a:spcBef>
              <a:buNone/>
            </a:pPr>
            <a:r>
              <a:rPr lang="en-US" sz="2000" dirty="0" smtClean="0"/>
              <a:t>(</a:t>
            </a:r>
            <a:r>
              <a:rPr lang="en-US" sz="2000" i="1" dirty="0" err="1" smtClean="0"/>
              <a:t>g</a:t>
            </a:r>
            <a:r>
              <a:rPr lang="en-US" sz="2000" dirty="0" smtClean="0"/>
              <a:t>) may review any regulations, rules, orders, by-laws and other instruments made pursuant to an Act of Parliament …; and</a:t>
            </a:r>
          </a:p>
          <a:p>
            <a:pPr>
              <a:spcBef>
                <a:spcPts val="0"/>
              </a:spcBef>
              <a:buNone/>
            </a:pPr>
            <a:r>
              <a:rPr lang="en-US" sz="2000" dirty="0" smtClean="0"/>
              <a:t>(</a:t>
            </a:r>
            <a:r>
              <a:rPr lang="en-US" sz="2000" i="1" dirty="0" err="1" smtClean="0"/>
              <a:t>h</a:t>
            </a:r>
            <a:r>
              <a:rPr lang="en-US" sz="2000" dirty="0" smtClean="0"/>
              <a:t>) shall … </a:t>
            </a:r>
            <a:r>
              <a:rPr lang="en-US" sz="2000" dirty="0" err="1" smtClean="0"/>
              <a:t>endeavour</a:t>
            </a:r>
            <a:r>
              <a:rPr lang="en-US" sz="2000" dirty="0" smtClean="0"/>
              <a:t> by persuasion, publicity or any other means that it considers appropriate to discourage and reduce discriminatory practices …. </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Three Factors </a:t>
            </a:r>
            <a:br>
              <a:rPr lang="en-US" sz="3600" dirty="0" smtClean="0"/>
            </a:br>
            <a:r>
              <a:rPr lang="en-US" sz="3600" dirty="0" smtClean="0"/>
              <a:t>(pragmatic </a:t>
            </a:r>
            <a:r>
              <a:rPr lang="en-US" sz="3600" dirty="0" smtClean="0">
                <a:solidFill>
                  <a:srgbClr val="FF0000"/>
                </a:solidFill>
              </a:rPr>
              <a:t>and </a:t>
            </a:r>
            <a:r>
              <a:rPr lang="en-US" sz="3600" dirty="0" smtClean="0"/>
              <a:t>functional)</a:t>
            </a:r>
            <a:endParaRPr lang="en-US" sz="3600" dirty="0"/>
          </a:p>
        </p:txBody>
      </p:sp>
      <p:sp>
        <p:nvSpPr>
          <p:cNvPr id="3" name="Content Placeholder 2"/>
          <p:cNvSpPr>
            <a:spLocks noGrp="1"/>
          </p:cNvSpPr>
          <p:nvPr>
            <p:ph idx="1"/>
          </p:nvPr>
        </p:nvSpPr>
        <p:spPr>
          <a:xfrm>
            <a:off x="266520" y="1600200"/>
            <a:ext cx="8638396" cy="5257800"/>
          </a:xfrm>
        </p:spPr>
        <p:txBody>
          <a:bodyPr>
            <a:normAutofit lnSpcReduction="10000"/>
          </a:bodyPr>
          <a:lstStyle/>
          <a:p>
            <a:pPr marL="514350" indent="-514350"/>
            <a:r>
              <a:rPr lang="en-US" dirty="0" smtClean="0"/>
              <a:t>patently unreasonable</a:t>
            </a:r>
          </a:p>
          <a:p>
            <a:pPr marL="914400" lvl="1" indent="-514350"/>
            <a:r>
              <a:rPr lang="en-US" dirty="0" smtClean="0"/>
              <a:t>1. Statute</a:t>
            </a:r>
          </a:p>
          <a:p>
            <a:pPr marL="1314450" lvl="2" indent="-514350"/>
            <a:r>
              <a:rPr lang="en-US" dirty="0" smtClean="0"/>
              <a:t>Human Rights Act</a:t>
            </a:r>
          </a:p>
          <a:p>
            <a:pPr marL="1771650" lvl="3" indent="-514350"/>
            <a:r>
              <a:rPr lang="en-US" dirty="0" smtClean="0"/>
              <a:t>Broad powers</a:t>
            </a:r>
          </a:p>
          <a:p>
            <a:pPr marL="1771650" lvl="3" indent="-514350"/>
            <a:r>
              <a:rPr lang="en-US" dirty="0" smtClean="0"/>
              <a:t>No privative clause (nor the opposite (enabling?)…)</a:t>
            </a:r>
          </a:p>
          <a:p>
            <a:pPr marL="914400" lvl="1" indent="-514350"/>
            <a:r>
              <a:rPr lang="en-US" dirty="0" smtClean="0"/>
              <a:t>2. Board</a:t>
            </a:r>
          </a:p>
          <a:p>
            <a:pPr marL="1314450" lvl="2" indent="-514350"/>
            <a:r>
              <a:rPr lang="en-US" dirty="0" smtClean="0"/>
              <a:t>“highly specialized admin body”: sensitivity, understanding, and expertise (</a:t>
            </a:r>
            <a:r>
              <a:rPr lang="en-US" i="1" dirty="0" smtClean="0"/>
              <a:t>Baker</a:t>
            </a:r>
            <a:r>
              <a:rPr lang="en-US" dirty="0" smtClean="0"/>
              <a:t>?)</a:t>
            </a:r>
          </a:p>
          <a:p>
            <a:pPr marL="1771650" lvl="3" indent="-514350"/>
            <a:r>
              <a:rPr lang="en-US" dirty="0" smtClean="0"/>
              <a:t>Experience; commission complaint (see arguments in </a:t>
            </a:r>
            <a:r>
              <a:rPr lang="en-US" i="1" dirty="0" err="1" smtClean="0"/>
              <a:t>Mossop</a:t>
            </a:r>
            <a:r>
              <a:rPr lang="en-US" dirty="0" smtClean="0"/>
              <a:t>)</a:t>
            </a:r>
          </a:p>
          <a:p>
            <a:pPr marL="914400" lvl="1" indent="-514350"/>
            <a:r>
              <a:rPr lang="en-US" dirty="0" smtClean="0"/>
              <a:t>3. Problem</a:t>
            </a:r>
          </a:p>
          <a:p>
            <a:pPr marL="1314450" lvl="2" indent="-514350"/>
            <a:r>
              <a:rPr lang="en-US" dirty="0" smtClean="0"/>
              <a:t>“context-specific setting”</a:t>
            </a:r>
          </a:p>
          <a:p>
            <a:pPr marL="914400" lvl="1" indent="-514350"/>
            <a:r>
              <a:rPr lang="en-US" dirty="0" smtClean="0"/>
              <a:t>Exhaustive list? No…</a:t>
            </a:r>
          </a:p>
          <a:p>
            <a:pPr marL="514350" indent="-514350"/>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0436"/>
          </a:xfrm>
        </p:spPr>
        <p:txBody>
          <a:bodyPr>
            <a:normAutofit/>
          </a:bodyPr>
          <a:lstStyle/>
          <a:p>
            <a:r>
              <a:rPr lang="en-US" sz="3200" dirty="0" smtClean="0"/>
              <a:t>Patent </a:t>
            </a:r>
            <a:r>
              <a:rPr lang="en-US" sz="3200" dirty="0" err="1" smtClean="0"/>
              <a:t>unreasonability</a:t>
            </a:r>
            <a:endParaRPr lang="en-US" sz="3200" dirty="0"/>
          </a:p>
        </p:txBody>
      </p:sp>
      <p:sp>
        <p:nvSpPr>
          <p:cNvPr id="3" name="Content Placeholder 2"/>
          <p:cNvSpPr>
            <a:spLocks noGrp="1"/>
          </p:cNvSpPr>
          <p:nvPr>
            <p:ph idx="1"/>
          </p:nvPr>
        </p:nvSpPr>
        <p:spPr>
          <a:xfrm>
            <a:off x="0" y="790436"/>
            <a:ext cx="9143999" cy="6067564"/>
          </a:xfrm>
        </p:spPr>
        <p:txBody>
          <a:bodyPr>
            <a:normAutofit fontScale="40000" lnSpcReduction="20000"/>
          </a:bodyPr>
          <a:lstStyle/>
          <a:p>
            <a:r>
              <a:rPr lang="en-US" sz="4500" dirty="0" smtClean="0"/>
              <a:t>What difference does it make?</a:t>
            </a:r>
          </a:p>
          <a:p>
            <a:pPr lvl="1"/>
            <a:r>
              <a:rPr lang="en-US" sz="4000" dirty="0" smtClean="0"/>
              <a:t>Would </a:t>
            </a:r>
            <a:r>
              <a:rPr lang="en-US" sz="4000" dirty="0" err="1" smtClean="0">
                <a:solidFill>
                  <a:prstClr val="black"/>
                </a:solidFill>
              </a:rPr>
              <a:t>L'Heureux-Dubé</a:t>
            </a:r>
            <a:r>
              <a:rPr lang="en-US" sz="4000" dirty="0" smtClean="0">
                <a:solidFill>
                  <a:prstClr val="black"/>
                </a:solidFill>
              </a:rPr>
              <a:t> have reached a different result	</a:t>
            </a:r>
          </a:p>
          <a:p>
            <a:pPr lvl="2"/>
            <a:r>
              <a:rPr lang="en-US" sz="3750" dirty="0" smtClean="0">
                <a:solidFill>
                  <a:prstClr val="black"/>
                </a:solidFill>
              </a:rPr>
              <a:t>under a different standard of review (correctness, say)?  [see Cory and </a:t>
            </a:r>
            <a:r>
              <a:rPr lang="en-US" sz="3750" dirty="0" err="1" smtClean="0">
                <a:solidFill>
                  <a:prstClr val="black"/>
                </a:solidFill>
              </a:rPr>
              <a:t>McLachlin</a:t>
            </a:r>
            <a:r>
              <a:rPr lang="en-US" sz="3750" dirty="0" smtClean="0">
                <a:solidFill>
                  <a:prstClr val="black"/>
                </a:solidFill>
              </a:rPr>
              <a:t> dissents!]</a:t>
            </a:r>
          </a:p>
          <a:p>
            <a:pPr lvl="2"/>
            <a:r>
              <a:rPr lang="en-US" sz="3750" dirty="0" smtClean="0">
                <a:solidFill>
                  <a:prstClr val="black"/>
                </a:solidFill>
              </a:rPr>
              <a:t>under the same standard, or </a:t>
            </a:r>
            <a:r>
              <a:rPr lang="en-US" sz="3750" i="1" dirty="0" smtClean="0">
                <a:solidFill>
                  <a:prstClr val="black"/>
                </a:solidFill>
              </a:rPr>
              <a:t>any </a:t>
            </a:r>
            <a:r>
              <a:rPr lang="en-US" sz="3750" dirty="0" smtClean="0">
                <a:solidFill>
                  <a:prstClr val="black"/>
                </a:solidFill>
              </a:rPr>
              <a:t>standard, if the Tribunal had ruled the other way?</a:t>
            </a:r>
          </a:p>
          <a:p>
            <a:pPr lvl="1"/>
            <a:r>
              <a:rPr lang="en-US" sz="3750" dirty="0" smtClean="0">
                <a:solidFill>
                  <a:prstClr val="black"/>
                </a:solidFill>
              </a:rPr>
              <a:t>Wou</a:t>
            </a:r>
            <a:r>
              <a:rPr lang="en-US" sz="4000" dirty="0" smtClean="0">
                <a:solidFill>
                  <a:prstClr val="black"/>
                </a:solidFill>
              </a:rPr>
              <a:t>ld La Forest have reached a different result under the patent unreasonableness standard?</a:t>
            </a:r>
          </a:p>
          <a:p>
            <a:pPr lvl="1"/>
            <a:r>
              <a:rPr lang="en-US" sz="4000" dirty="0" smtClean="0">
                <a:solidFill>
                  <a:prstClr val="black"/>
                </a:solidFill>
              </a:rPr>
              <a:t>Choice of standard is everything/nothing…</a:t>
            </a:r>
          </a:p>
          <a:p>
            <a:r>
              <a:rPr lang="en-US" sz="4500" dirty="0" smtClean="0">
                <a:solidFill>
                  <a:prstClr val="black"/>
                </a:solidFill>
              </a:rPr>
              <a:t>“family status”</a:t>
            </a:r>
          </a:p>
          <a:p>
            <a:pPr lvl="1"/>
            <a:r>
              <a:rPr lang="en-US" sz="4000" dirty="0" smtClean="0">
                <a:solidFill>
                  <a:prstClr val="black"/>
                </a:solidFill>
              </a:rPr>
              <a:t>Approach to statutory interpretation</a:t>
            </a:r>
          </a:p>
          <a:p>
            <a:pPr lvl="2"/>
            <a:r>
              <a:rPr lang="en-US" sz="4000" dirty="0" smtClean="0">
                <a:solidFill>
                  <a:prstClr val="black"/>
                </a:solidFill>
              </a:rPr>
              <a:t>“ordinary? (plain meaning)</a:t>
            </a:r>
          </a:p>
          <a:p>
            <a:pPr lvl="3"/>
            <a:r>
              <a:rPr lang="en-US" sz="4000" dirty="0" smtClean="0">
                <a:solidFill>
                  <a:prstClr val="black"/>
                </a:solidFill>
              </a:rPr>
              <a:t>No: strict/legalistic/mechanical/textual traditional </a:t>
            </a:r>
            <a:r>
              <a:rPr lang="en-US" sz="4000" dirty="0" err="1" smtClean="0">
                <a:solidFill>
                  <a:prstClr val="black"/>
                </a:solidFill>
              </a:rPr>
              <a:t>approach(e.g</a:t>
            </a:r>
            <a:r>
              <a:rPr lang="en-US" sz="4000" dirty="0" smtClean="0">
                <a:solidFill>
                  <a:prstClr val="black"/>
                </a:solidFill>
              </a:rPr>
              <a:t>. </a:t>
            </a:r>
            <a:r>
              <a:rPr lang="en-US" sz="4000" i="1" dirty="0" err="1" smtClean="0">
                <a:solidFill>
                  <a:prstClr val="black"/>
                </a:solidFill>
              </a:rPr>
              <a:t>expressio</a:t>
            </a:r>
            <a:r>
              <a:rPr lang="en-US" sz="4000" i="1" dirty="0" smtClean="0">
                <a:solidFill>
                  <a:prstClr val="black"/>
                </a:solidFill>
              </a:rPr>
              <a:t> </a:t>
            </a:r>
            <a:r>
              <a:rPr lang="en-US" sz="4000" i="1" dirty="0" err="1" smtClean="0">
                <a:solidFill>
                  <a:prstClr val="black"/>
                </a:solidFill>
              </a:rPr>
              <a:t>unius</a:t>
            </a:r>
            <a:r>
              <a:rPr lang="en-US" sz="4000" dirty="0" smtClean="0">
                <a:solidFill>
                  <a:prstClr val="black"/>
                </a:solidFill>
              </a:rPr>
              <a:t>) inappropriate for interpretation to (quasi-)constitutional documents (HR Act)</a:t>
            </a:r>
          </a:p>
          <a:p>
            <a:pPr lvl="2"/>
            <a:r>
              <a:rPr lang="en-US" sz="4000" dirty="0" smtClean="0">
                <a:solidFill>
                  <a:prstClr val="black"/>
                </a:solidFill>
              </a:rPr>
              <a:t>Instead: broad &amp; purposive approach</a:t>
            </a:r>
          </a:p>
          <a:p>
            <a:pPr lvl="2"/>
            <a:r>
              <a:rPr lang="en-US" sz="4000" dirty="0" smtClean="0">
                <a:solidFill>
                  <a:prstClr val="black"/>
                </a:solidFill>
              </a:rPr>
              <a:t>Choice of “approach” to statutory interpretation everything/nothing</a:t>
            </a:r>
          </a:p>
          <a:p>
            <a:pPr lvl="1"/>
            <a:r>
              <a:rPr lang="en-US" sz="4000" dirty="0" smtClean="0">
                <a:solidFill>
                  <a:prstClr val="black"/>
                </a:solidFill>
              </a:rPr>
              <a:t>Applied</a:t>
            </a:r>
          </a:p>
          <a:p>
            <a:pPr lvl="2"/>
            <a:r>
              <a:rPr lang="en-US" sz="4000" dirty="0" smtClean="0">
                <a:solidFill>
                  <a:prstClr val="black"/>
                </a:solidFill>
              </a:rPr>
              <a:t>Many conceptions of family, traditional, and non-…</a:t>
            </a:r>
          </a:p>
          <a:p>
            <a:pPr lvl="3"/>
            <a:r>
              <a:rPr lang="en-US" sz="4000" dirty="0" smtClean="0">
                <a:solidFill>
                  <a:prstClr val="black"/>
                </a:solidFill>
              </a:rPr>
              <a:t>“</a:t>
            </a:r>
            <a:r>
              <a:rPr lang="en-US" sz="4000" dirty="0" smtClean="0">
                <a:solidFill>
                  <a:srgbClr val="FF0000"/>
                </a:solidFill>
              </a:rPr>
              <a:t>Law </a:t>
            </a:r>
            <a:r>
              <a:rPr lang="en-US" sz="4000" dirty="0" smtClean="0">
                <a:solidFill>
                  <a:prstClr val="black"/>
                </a:solidFill>
              </a:rPr>
              <a:t>and </a:t>
            </a:r>
            <a:r>
              <a:rPr lang="en-US" sz="4000" dirty="0" smtClean="0">
                <a:solidFill>
                  <a:srgbClr val="FF0000"/>
                </a:solidFill>
              </a:rPr>
              <a:t>Family</a:t>
            </a:r>
            <a:r>
              <a:rPr lang="en-US" sz="4000" dirty="0" smtClean="0">
                <a:solidFill>
                  <a:prstClr val="black"/>
                </a:solidFill>
              </a:rPr>
              <a:t> have long been engaged in an </a:t>
            </a:r>
            <a:r>
              <a:rPr lang="en-US" sz="4000" dirty="0" err="1" smtClean="0">
                <a:solidFill>
                  <a:srgbClr val="FF0000"/>
                </a:solidFill>
              </a:rPr>
              <a:t>Escherian</a:t>
            </a:r>
            <a:r>
              <a:rPr lang="en-US" sz="4000" dirty="0" smtClean="0">
                <a:solidFill>
                  <a:srgbClr val="FF0000"/>
                </a:solidFill>
              </a:rPr>
              <a:t> dialectic</a:t>
            </a:r>
            <a:r>
              <a:rPr lang="en-US" sz="4000" dirty="0" smtClean="0">
                <a:solidFill>
                  <a:prstClr val="black"/>
                </a:solidFill>
              </a:rPr>
              <a:t>, each shaping the other while at the same time being shaped…”</a:t>
            </a:r>
          </a:p>
          <a:p>
            <a:pPr lvl="2"/>
            <a:r>
              <a:rPr lang="en-US" sz="4000" dirty="0" smtClean="0">
                <a:solidFill>
                  <a:prstClr val="black"/>
                </a:solidFill>
              </a:rPr>
              <a:t>Family functions: Stability, nurturing…</a:t>
            </a:r>
          </a:p>
          <a:p>
            <a:pPr lvl="2"/>
            <a:r>
              <a:rPr lang="en-US" sz="4000" dirty="0" smtClean="0">
                <a:solidFill>
                  <a:prstClr val="black"/>
                </a:solidFill>
              </a:rPr>
              <a:t>Family markers (not exhaustive, or determinative): </a:t>
            </a:r>
            <a:r>
              <a:rPr lang="en-US" sz="4000" dirty="0" smtClean="0"/>
              <a:t>existence of a relationship of some standing in terms of time and with the expectation of continuance, self-identification as a family, holding out to the public of the unit as a family, an emotional positive involvement, sexual union, raising and nurturing of children, </a:t>
            </a:r>
            <a:r>
              <a:rPr lang="en-US" sz="4000" dirty="0" err="1" smtClean="0"/>
              <a:t>caregiving</a:t>
            </a:r>
            <a:r>
              <a:rPr lang="en-US" sz="4000" dirty="0" smtClean="0"/>
              <a:t> to children or adults, shared housework, internal division of life-maintenance tasks, co-residence, joint ownership or joint use of property or goods, joint bank accounts, naming of other party as beneficiary of a life insurance policy… </a:t>
            </a:r>
            <a:r>
              <a:rPr lang="en-US" sz="4000" dirty="0" smtClean="0">
                <a:solidFill>
                  <a:prstClr val="black"/>
                </a:solidFill>
              </a:rPr>
              <a:t/>
            </a:r>
            <a:br>
              <a:rPr lang="en-US" sz="4000" dirty="0" smtClean="0">
                <a:solidFill>
                  <a:prstClr val="black"/>
                </a:solidFill>
              </a:rPr>
            </a:br>
            <a:endParaRPr lang="en-US" sz="4000" dirty="0"/>
          </a:p>
        </p:txBody>
      </p:sp>
      <p:pic>
        <p:nvPicPr>
          <p:cNvPr id="5" name="Picture 4" descr="escher2.jpg"/>
          <p:cNvPicPr>
            <a:picLocks noChangeAspect="1"/>
          </p:cNvPicPr>
          <p:nvPr/>
        </p:nvPicPr>
        <p:blipFill>
          <a:blip r:embed="rId2"/>
          <a:stretch>
            <a:fillRect/>
          </a:stretch>
        </p:blipFill>
        <p:spPr>
          <a:xfrm>
            <a:off x="7576509" y="0"/>
            <a:ext cx="1567490" cy="136040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770"/>
            <a:ext cx="8229600" cy="1076868"/>
          </a:xfrm>
        </p:spPr>
        <p:txBody>
          <a:bodyPr>
            <a:normAutofit/>
          </a:bodyPr>
          <a:lstStyle/>
          <a:p>
            <a:r>
              <a:rPr lang="en-US" sz="2800" dirty="0" smtClean="0"/>
              <a:t>Whatever happened to:</a:t>
            </a:r>
            <a:br>
              <a:rPr lang="en-US" sz="2800" dirty="0" smtClean="0"/>
            </a:br>
            <a:r>
              <a:rPr lang="en-US" sz="2800" dirty="0" smtClean="0"/>
              <a:t>Willis, “Statute Interpretation in a Nutshell”?</a:t>
            </a:r>
            <a:endParaRPr lang="en-US" sz="2800" dirty="0"/>
          </a:p>
        </p:txBody>
      </p:sp>
      <p:sp>
        <p:nvSpPr>
          <p:cNvPr id="3" name="Content Placeholder 2"/>
          <p:cNvSpPr>
            <a:spLocks noGrp="1"/>
          </p:cNvSpPr>
          <p:nvPr>
            <p:ph idx="1"/>
          </p:nvPr>
        </p:nvSpPr>
        <p:spPr/>
        <p:txBody>
          <a:bodyPr>
            <a:normAutofit/>
          </a:bodyPr>
          <a:lstStyle/>
          <a:p>
            <a:pPr>
              <a:buNone/>
            </a:pPr>
            <a:endParaRPr lang="en-US" dirty="0" smtClean="0"/>
          </a:p>
          <a:p>
            <a:pPr marL="514350" indent="-514350">
              <a:buNone/>
            </a:pPr>
            <a:r>
              <a:rPr lang="en-US" dirty="0" smtClean="0"/>
              <a:t>(3) Subject Matter (Context</a:t>
            </a:r>
            <a:r>
              <a:rPr lang="en-US" baseline="30000" dirty="0" smtClean="0"/>
              <a:t>2</a:t>
            </a:r>
            <a:r>
              <a:rPr lang="en-US" dirty="0" smtClean="0"/>
              <a:t>)</a:t>
            </a:r>
          </a:p>
          <a:p>
            <a:pPr marL="514350" indent="-514350">
              <a:buAutoNum type="arabicParenBoth"/>
            </a:pPr>
            <a:endParaRPr lang="en-US" dirty="0" smtClean="0"/>
          </a:p>
          <a:p>
            <a:pPr marL="514350" indent="-514350">
              <a:buNone/>
            </a:pPr>
            <a:r>
              <a:rPr lang="en-US" dirty="0" smtClean="0"/>
              <a:t>(2) Context</a:t>
            </a:r>
          </a:p>
          <a:p>
            <a:pPr marL="514350" indent="-514350">
              <a:buAutoNum type="arabicParenBoth"/>
            </a:pPr>
            <a:endParaRPr lang="en-US" dirty="0" smtClean="0"/>
          </a:p>
          <a:p>
            <a:pPr marL="514350" indent="-514350">
              <a:buNone/>
            </a:pPr>
            <a:r>
              <a:rPr lang="en-US" dirty="0" smtClean="0"/>
              <a:t>(1) Ordinary Meaning</a:t>
            </a:r>
          </a:p>
          <a:p>
            <a:pPr marL="514350" indent="-514350">
              <a:buAutoNum type="arabicParenBoth"/>
            </a:pPr>
            <a:endParaRPr lang="en-US" dirty="0" smtClean="0"/>
          </a:p>
          <a:p>
            <a:pPr>
              <a:buNone/>
            </a:pPr>
            <a:endParaRPr lang="en-US" dirty="0"/>
          </a:p>
        </p:txBody>
      </p:sp>
      <p:pic>
        <p:nvPicPr>
          <p:cNvPr id="4" name="Picture 3" descr="goodbaduglyset.jpg"/>
          <p:cNvPicPr>
            <a:picLocks noChangeAspect="1"/>
          </p:cNvPicPr>
          <p:nvPr/>
        </p:nvPicPr>
        <p:blipFill>
          <a:blip r:embed="rId4"/>
          <a:stretch>
            <a:fillRect/>
          </a:stretch>
        </p:blipFill>
        <p:spPr>
          <a:xfrm>
            <a:off x="5410200" y="2032000"/>
            <a:ext cx="3733800" cy="3689350"/>
          </a:xfrm>
          <a:prstGeom prst="rect">
            <a:avLst/>
          </a:prstGeom>
        </p:spPr>
      </p:pic>
      <p:pic>
        <p:nvPicPr>
          <p:cNvPr id="5" name="The Good the Bad and the Ugly.mp3">
            <a:hlinkClick r:id="" action="ppaction://media"/>
            <a:hlinkHover r:id="" action="ppaction://ole?verb=0"/>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8861425" y="5438775"/>
            <a:ext cx="282575" cy="28257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56890" fill="hold"/>
                                        <p:tgtEl>
                                          <p:spTgt spid="5"/>
                                        </p:tgtEl>
                                      </p:cBhvr>
                                    </p:cmd>
                                  </p:childTnLst>
                                </p:cTn>
                              </p:par>
                            </p:childTnLst>
                          </p:cTn>
                        </p:par>
                      </p:childTnLst>
                    </p:cTn>
                  </p:par>
                </p:childTnLst>
              </p:cTn>
              <p:nextCondLst>
                <p:cond evt="onClick" delay="0">
                  <p:tgtEl>
                    <p:spTgt spid="5"/>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4000"/>
            <a:ext cx="8229600" cy="730250"/>
          </a:xfrm>
        </p:spPr>
        <p:txBody>
          <a:bodyPr>
            <a:noAutofit/>
          </a:bodyPr>
          <a:lstStyle/>
          <a:p>
            <a:r>
              <a:rPr lang="en-US" sz="2800" i="1" dirty="0" err="1" smtClean="0"/>
              <a:t>Mossop</a:t>
            </a:r>
            <a:r>
              <a:rPr lang="en-US" sz="2800" i="1" dirty="0" smtClean="0"/>
              <a:t> </a:t>
            </a:r>
            <a:r>
              <a:rPr lang="en-US" sz="2800" dirty="0" smtClean="0"/>
              <a:t>(1985-93): </a:t>
            </a:r>
            <a:br>
              <a:rPr lang="en-US" sz="2800" dirty="0" smtClean="0"/>
            </a:br>
            <a:r>
              <a:rPr lang="en-US" sz="2800" dirty="0" smtClean="0"/>
              <a:t>Let the Substance Begin, or Has It Already?…	</a:t>
            </a:r>
            <a:endParaRPr lang="en-US" sz="2800" dirty="0"/>
          </a:p>
        </p:txBody>
      </p:sp>
      <p:sp>
        <p:nvSpPr>
          <p:cNvPr id="5" name="Content Placeholder 4"/>
          <p:cNvSpPr>
            <a:spLocks noGrp="1"/>
          </p:cNvSpPr>
          <p:nvPr>
            <p:ph idx="1"/>
          </p:nvPr>
        </p:nvSpPr>
        <p:spPr>
          <a:xfrm>
            <a:off x="457200" y="1269880"/>
            <a:ext cx="8229600" cy="5346820"/>
          </a:xfrm>
        </p:spPr>
        <p:txBody>
          <a:bodyPr>
            <a:normAutofit fontScale="70000" lnSpcReduction="20000"/>
          </a:bodyPr>
          <a:lstStyle/>
          <a:p>
            <a:pPr algn="ctr">
              <a:buNone/>
            </a:pPr>
            <a:r>
              <a:rPr lang="en-US" i="1" dirty="0" smtClean="0"/>
              <a:t>Some useful (…) distinctions in administrative law</a:t>
            </a:r>
            <a:endParaRPr lang="en-US" dirty="0" smtClean="0"/>
          </a:p>
          <a:p>
            <a:r>
              <a:rPr lang="en-US" dirty="0" smtClean="0"/>
              <a:t>Substance vs. process</a:t>
            </a:r>
          </a:p>
          <a:p>
            <a:pPr lvl="1"/>
            <a:r>
              <a:rPr lang="en-US" dirty="0" smtClean="0"/>
              <a:t>the substance of process</a:t>
            </a:r>
          </a:p>
          <a:p>
            <a:pPr lvl="2"/>
            <a:r>
              <a:rPr lang="en-US" dirty="0" smtClean="0"/>
              <a:t>rule of law vs. rule of process vs. rule by judges</a:t>
            </a:r>
          </a:p>
          <a:p>
            <a:pPr lvl="2"/>
            <a:r>
              <a:rPr lang="en-US" dirty="0" smtClean="0"/>
              <a:t>Does process matter?</a:t>
            </a:r>
          </a:p>
          <a:p>
            <a:pPr lvl="2"/>
            <a:r>
              <a:rPr lang="en-US" dirty="0" smtClean="0"/>
              <a:t>Does substance matter?</a:t>
            </a:r>
          </a:p>
          <a:p>
            <a:pPr lvl="1"/>
            <a:r>
              <a:rPr lang="en-US" dirty="0" smtClean="0"/>
              <a:t>the trouble with substance</a:t>
            </a:r>
          </a:p>
          <a:p>
            <a:pPr lvl="2"/>
            <a:r>
              <a:rPr lang="en-US" i="1" dirty="0" err="1" smtClean="0"/>
              <a:t>Roncarelli</a:t>
            </a:r>
            <a:r>
              <a:rPr lang="en-US" dirty="0" smtClean="0"/>
              <a:t>; legitimacy</a:t>
            </a:r>
            <a:endParaRPr lang="en-US" i="1" dirty="0" smtClean="0"/>
          </a:p>
          <a:p>
            <a:r>
              <a:rPr lang="en-US" dirty="0" smtClean="0"/>
              <a:t>Law vs. mixed fact/law vs. fact</a:t>
            </a:r>
          </a:p>
          <a:p>
            <a:pPr lvl="1"/>
            <a:r>
              <a:rPr lang="en-US" dirty="0" smtClean="0"/>
              <a:t>Rule vs. application</a:t>
            </a:r>
          </a:p>
          <a:p>
            <a:pPr lvl="2"/>
            <a:r>
              <a:rPr lang="en-US" dirty="0" smtClean="0"/>
              <a:t>Scope/flexibility of norm (rule vs. standard)</a:t>
            </a:r>
          </a:p>
          <a:p>
            <a:pPr lvl="1"/>
            <a:r>
              <a:rPr lang="en-US" dirty="0" smtClean="0"/>
              <a:t>Relevance? (standard of review; deference)</a:t>
            </a:r>
          </a:p>
          <a:p>
            <a:r>
              <a:rPr lang="en-US" dirty="0" smtClean="0"/>
              <a:t>Jurisdiction vs. non-jurisdiction</a:t>
            </a:r>
          </a:p>
          <a:p>
            <a:pPr lvl="1"/>
            <a:r>
              <a:rPr lang="en-US" dirty="0" smtClean="0"/>
              <a:t>merits vs. scope (beyond the pale)</a:t>
            </a:r>
          </a:p>
          <a:p>
            <a:pPr lvl="1"/>
            <a:r>
              <a:rPr lang="en-US" dirty="0" smtClean="0"/>
              <a:t>Intent (R-E-S-P-E-C-T) (vs. legislature/admin </a:t>
            </a:r>
            <a:r>
              <a:rPr lang="en-US" dirty="0" err="1" smtClean="0"/>
              <a:t>trib</a:t>
            </a:r>
            <a:r>
              <a:rPr lang="en-US" dirty="0" smtClean="0"/>
              <a:t>) </a:t>
            </a:r>
          </a:p>
          <a:p>
            <a:r>
              <a:rPr lang="en-US" dirty="0" smtClean="0"/>
              <a:t>Judicial vs. administrative (executive, ministerial) vs. legislative</a:t>
            </a:r>
          </a:p>
          <a:p>
            <a:pPr lvl="1"/>
            <a:r>
              <a:rPr lang="en-US" i="1" dirty="0" smtClean="0"/>
              <a:t>Nicholson</a:t>
            </a:r>
            <a:endParaRPr lang="en-US" i="1" dirty="0"/>
          </a:p>
        </p:txBody>
      </p:sp>
      <p:pic>
        <p:nvPicPr>
          <p:cNvPr id="6" name="Picture 5" descr="thrust.jpg"/>
          <p:cNvPicPr>
            <a:picLocks noChangeAspect="1"/>
          </p:cNvPicPr>
          <p:nvPr/>
        </p:nvPicPr>
        <p:blipFill>
          <a:blip r:embed="rId2"/>
          <a:stretch>
            <a:fillRect/>
          </a:stretch>
        </p:blipFill>
        <p:spPr>
          <a:xfrm>
            <a:off x="6591197" y="1730138"/>
            <a:ext cx="2327126" cy="1587100"/>
          </a:xfrm>
          <a:prstGeom prst="rect">
            <a:avLst/>
          </a:prstGeom>
        </p:spPr>
      </p:pic>
      <p:pic>
        <p:nvPicPr>
          <p:cNvPr id="7" name="Picture 6" descr="bluesbrothers425-757368.jpg"/>
          <p:cNvPicPr>
            <a:picLocks noChangeAspect="1"/>
          </p:cNvPicPr>
          <p:nvPr/>
        </p:nvPicPr>
        <p:blipFill>
          <a:blip r:embed="rId3"/>
          <a:stretch>
            <a:fillRect/>
          </a:stretch>
        </p:blipFill>
        <p:spPr>
          <a:xfrm>
            <a:off x="6590334" y="3589355"/>
            <a:ext cx="2327989" cy="169749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4294967295"/>
          </p:nvPr>
        </p:nvSpPr>
        <p:spPr>
          <a:xfrm>
            <a:off x="0" y="214662"/>
            <a:ext cx="5079503" cy="6643338"/>
          </a:xfrm>
        </p:spPr>
        <p:txBody>
          <a:bodyPr>
            <a:normAutofit fontScale="92500" lnSpcReduction="10000"/>
          </a:bodyPr>
          <a:lstStyle/>
          <a:p>
            <a:pPr marL="0" indent="-457200" algn="ctr">
              <a:spcBef>
                <a:spcPts val="0"/>
              </a:spcBef>
              <a:buNone/>
            </a:pPr>
            <a:r>
              <a:rPr lang="en-US" sz="1946" b="1" i="1" dirty="0" smtClean="0"/>
              <a:t>Canadian Human Rights Act</a:t>
            </a:r>
          </a:p>
          <a:p>
            <a:pPr marL="0" indent="-457200" algn="ctr">
              <a:spcBef>
                <a:spcPts val="0"/>
              </a:spcBef>
              <a:buNone/>
            </a:pPr>
            <a:endParaRPr lang="en-US" sz="1600" b="1" dirty="0" smtClean="0"/>
          </a:p>
          <a:p>
            <a:pPr marL="182880" indent="-457200">
              <a:spcBef>
                <a:spcPts val="0"/>
              </a:spcBef>
              <a:buNone/>
            </a:pPr>
            <a:r>
              <a:rPr lang="en-US" sz="1200" dirty="0" smtClean="0"/>
              <a:t> </a:t>
            </a:r>
            <a:r>
              <a:rPr lang="en-US" sz="1400" dirty="0" smtClean="0"/>
              <a:t>2. The purpose of this Act is to extend the laws in Canada to give effect, within the purview of matters coming within the legislative authority of Parliament, to the principle that every individual should have an </a:t>
            </a:r>
            <a:r>
              <a:rPr lang="en-US" sz="1400" dirty="0" smtClean="0">
                <a:solidFill>
                  <a:srgbClr val="FF0000"/>
                </a:solidFill>
              </a:rPr>
              <a:t>equal opportunity with other individuals to make for himself or herself the life that he or she is able and wishes to have</a:t>
            </a:r>
            <a:r>
              <a:rPr lang="en-US" sz="1400" dirty="0" smtClean="0"/>
              <a:t>, consistent with his or her duties and obligations as a member of society, without being hindered in or prevented from doing so by discriminatory practices based on race, national or ethnic origin, </a:t>
            </a:r>
            <a:r>
              <a:rPr lang="en-US" sz="1400" dirty="0" err="1" smtClean="0"/>
              <a:t>colour</a:t>
            </a:r>
            <a:r>
              <a:rPr lang="en-US" sz="1400" dirty="0" smtClean="0"/>
              <a:t>, religion, age, sex, marital status, </a:t>
            </a:r>
            <a:r>
              <a:rPr lang="en-US" sz="1400" dirty="0" smtClean="0">
                <a:solidFill>
                  <a:srgbClr val="FF0000"/>
                </a:solidFill>
              </a:rPr>
              <a:t>family status</a:t>
            </a:r>
            <a:r>
              <a:rPr lang="en-US" sz="1400" dirty="0" smtClean="0"/>
              <a:t>, disability or conviction for an offence for which a pardon has been granted.</a:t>
            </a:r>
          </a:p>
          <a:p>
            <a:pPr marL="182880" indent="-457200">
              <a:spcBef>
                <a:spcPts val="0"/>
              </a:spcBef>
              <a:buNone/>
            </a:pPr>
            <a:r>
              <a:rPr lang="en-US" sz="1400" dirty="0" smtClean="0"/>
              <a:t>3. (1) For all purposes of this Act, race, national or ethnic origin, </a:t>
            </a:r>
            <a:r>
              <a:rPr lang="en-US" sz="1400" dirty="0" err="1" smtClean="0"/>
              <a:t>colour</a:t>
            </a:r>
            <a:r>
              <a:rPr lang="en-US" sz="1400" dirty="0" smtClean="0"/>
              <a:t>, religion, age, sex, marital status, </a:t>
            </a:r>
            <a:r>
              <a:rPr lang="en-US" sz="1400" dirty="0" smtClean="0">
                <a:solidFill>
                  <a:srgbClr val="FF0000"/>
                </a:solidFill>
              </a:rPr>
              <a:t>family status</a:t>
            </a:r>
            <a:r>
              <a:rPr lang="en-US" sz="1400" dirty="0" smtClean="0"/>
              <a:t>, disability and conviction for which a pardon has been granted are prohibited grounds of discrimination.</a:t>
            </a:r>
          </a:p>
          <a:p>
            <a:pPr marL="182880" indent="-457200">
              <a:spcBef>
                <a:spcPts val="0"/>
              </a:spcBef>
              <a:buNone/>
            </a:pPr>
            <a:r>
              <a:rPr lang="en-US" sz="1400" dirty="0" smtClean="0"/>
              <a:t>7. It is a discriminatory practice, directly or indirectly, …</a:t>
            </a:r>
          </a:p>
          <a:p>
            <a:pPr marL="182880" indent="-457200">
              <a:spcBef>
                <a:spcPts val="0"/>
              </a:spcBef>
              <a:buNone/>
            </a:pPr>
            <a:r>
              <a:rPr lang="en-US" sz="1400" dirty="0" smtClean="0"/>
              <a:t> (</a:t>
            </a:r>
            <a:r>
              <a:rPr lang="en-US" sz="1400" i="1" dirty="0" err="1" smtClean="0"/>
              <a:t>b</a:t>
            </a:r>
            <a:r>
              <a:rPr lang="en-US" sz="1400" dirty="0" smtClean="0"/>
              <a:t>) in the course of employment, to differentiate adversely in relation to an employee, on a </a:t>
            </a:r>
            <a:r>
              <a:rPr lang="en-US" sz="1400" dirty="0" smtClean="0">
                <a:solidFill>
                  <a:srgbClr val="FF0000"/>
                </a:solidFill>
              </a:rPr>
              <a:t>prohibited ground of discrimination</a:t>
            </a:r>
            <a:r>
              <a:rPr lang="en-US" sz="1400" dirty="0" smtClean="0"/>
              <a:t>.  </a:t>
            </a:r>
          </a:p>
          <a:p>
            <a:pPr marL="182880" indent="-457200">
              <a:spcBef>
                <a:spcPts val="0"/>
              </a:spcBef>
              <a:buNone/>
            </a:pPr>
            <a:r>
              <a:rPr lang="en-US" sz="1400" dirty="0" smtClean="0"/>
              <a:t>9. (1) It is a discriminatory practice for an </a:t>
            </a:r>
            <a:r>
              <a:rPr lang="en-US" sz="1400" dirty="0" smtClean="0">
                <a:solidFill>
                  <a:srgbClr val="FF0000"/>
                </a:solidFill>
              </a:rPr>
              <a:t>employee organization </a:t>
            </a:r>
            <a:r>
              <a:rPr lang="en-US" sz="1400" dirty="0" smtClean="0"/>
              <a:t>on a prohibited ground of discrimination</a:t>
            </a:r>
          </a:p>
          <a:p>
            <a:pPr marL="182880" indent="-457200">
              <a:spcBef>
                <a:spcPts val="0"/>
              </a:spcBef>
              <a:buNone/>
            </a:pPr>
            <a:r>
              <a:rPr lang="en-US" sz="1400" dirty="0" smtClean="0"/>
              <a:t>   (</a:t>
            </a:r>
            <a:r>
              <a:rPr lang="en-US" sz="1400" i="1" dirty="0" err="1" smtClean="0"/>
              <a:t>c</a:t>
            </a:r>
            <a:r>
              <a:rPr lang="en-US" sz="1400" dirty="0" smtClean="0"/>
              <a:t>) to limit, segregate, classify or otherwise act in relation to an individual in a way that would deprive the individual of </a:t>
            </a:r>
            <a:r>
              <a:rPr lang="en-US" sz="1400" dirty="0" smtClean="0">
                <a:solidFill>
                  <a:srgbClr val="FF0000"/>
                </a:solidFill>
              </a:rPr>
              <a:t>employment opportunities</a:t>
            </a:r>
            <a:r>
              <a:rPr lang="en-US" sz="1400" dirty="0" smtClean="0"/>
              <a:t>, or limit employment opportunities or otherwise adversely affect the status of the individual, where the individual is a member of the organization or where any of the obligations of the organization pursuant to a collective agreement relate to the individual.</a:t>
            </a:r>
          </a:p>
          <a:p>
            <a:pPr marL="182880" indent="-457200">
              <a:spcBef>
                <a:spcPts val="0"/>
              </a:spcBef>
              <a:buNone/>
            </a:pPr>
            <a:r>
              <a:rPr lang="en-US" sz="1400" dirty="0" smtClean="0"/>
              <a:t> 10. It is a discriminatory practice for an </a:t>
            </a:r>
            <a:r>
              <a:rPr lang="en-US" sz="1400" dirty="0" smtClean="0">
                <a:solidFill>
                  <a:srgbClr val="FF0000"/>
                </a:solidFill>
              </a:rPr>
              <a:t>employer, employee organization </a:t>
            </a:r>
            <a:r>
              <a:rPr lang="en-US" sz="1400" dirty="0" smtClean="0"/>
              <a:t>or organization of employers</a:t>
            </a:r>
          </a:p>
          <a:p>
            <a:pPr marL="182880" indent="-457200">
              <a:spcBef>
                <a:spcPts val="0"/>
              </a:spcBef>
              <a:buNone/>
            </a:pPr>
            <a:r>
              <a:rPr lang="en-US" sz="1400" dirty="0" smtClean="0"/>
              <a:t>   (</a:t>
            </a:r>
            <a:r>
              <a:rPr lang="en-US" sz="1400" i="1" dirty="0" err="1" smtClean="0"/>
              <a:t>b</a:t>
            </a:r>
            <a:r>
              <a:rPr lang="en-US" sz="1400" dirty="0" smtClean="0"/>
              <a:t>) to </a:t>
            </a:r>
            <a:r>
              <a:rPr lang="en-US" sz="1400" dirty="0" smtClean="0">
                <a:solidFill>
                  <a:srgbClr val="FF0000"/>
                </a:solidFill>
              </a:rPr>
              <a:t>enter into an agreement </a:t>
            </a:r>
            <a:r>
              <a:rPr lang="en-US" sz="1400" dirty="0" smtClean="0"/>
              <a:t>affecting recruitment, referral, hiring, promotion, training, apprenticeship, transfer or any other matter relating to employment or prospective employment,</a:t>
            </a:r>
          </a:p>
          <a:p>
            <a:pPr marL="182880" indent="-457200">
              <a:spcBef>
                <a:spcPts val="0"/>
              </a:spcBef>
              <a:buNone/>
            </a:pPr>
            <a:r>
              <a:rPr lang="en-US" sz="1400" dirty="0" smtClean="0"/>
              <a:t>that deprives or tends to deprive an individual or class of individuals of any </a:t>
            </a:r>
            <a:r>
              <a:rPr lang="en-US" sz="1400" dirty="0" smtClean="0">
                <a:solidFill>
                  <a:srgbClr val="FF0000"/>
                </a:solidFill>
              </a:rPr>
              <a:t>employment opportunities </a:t>
            </a:r>
            <a:r>
              <a:rPr lang="en-US" sz="1400" dirty="0" smtClean="0"/>
              <a:t>on a prohibited ground of discrimination. </a:t>
            </a:r>
            <a:endParaRPr lang="en-US" sz="1400" dirty="0"/>
          </a:p>
        </p:txBody>
      </p:sp>
      <p:sp>
        <p:nvSpPr>
          <p:cNvPr id="15" name="TextBox 14"/>
          <p:cNvSpPr txBox="1"/>
          <p:nvPr/>
        </p:nvSpPr>
        <p:spPr>
          <a:xfrm>
            <a:off x="5920125" y="1198529"/>
            <a:ext cx="184666" cy="369332"/>
          </a:xfrm>
          <a:prstGeom prst="rect">
            <a:avLst/>
          </a:prstGeom>
          <a:noFill/>
        </p:spPr>
        <p:txBody>
          <a:bodyPr wrap="none" rtlCol="0">
            <a:spAutoFit/>
          </a:bodyPr>
          <a:lstStyle/>
          <a:p>
            <a:endParaRPr lang="en-US" dirty="0"/>
          </a:p>
        </p:txBody>
      </p:sp>
      <p:sp>
        <p:nvSpPr>
          <p:cNvPr id="16" name="TextBox 15"/>
          <p:cNvSpPr txBox="1"/>
          <p:nvPr/>
        </p:nvSpPr>
        <p:spPr>
          <a:xfrm>
            <a:off x="5329900" y="214664"/>
            <a:ext cx="3814099" cy="6678753"/>
          </a:xfrm>
          <a:prstGeom prst="rect">
            <a:avLst/>
          </a:prstGeom>
          <a:noFill/>
        </p:spPr>
        <p:txBody>
          <a:bodyPr wrap="square" rtlCol="0">
            <a:spAutoFit/>
          </a:bodyPr>
          <a:lstStyle/>
          <a:p>
            <a:pPr algn="ctr"/>
            <a:r>
              <a:rPr lang="en-US" b="1" i="1" dirty="0" smtClean="0"/>
              <a:t>Collective Agreement</a:t>
            </a:r>
          </a:p>
          <a:p>
            <a:endParaRPr lang="en-US" sz="1200" b="1" i="1" dirty="0"/>
          </a:p>
          <a:p>
            <a:r>
              <a:rPr lang="en-US" sz="1350" dirty="0" smtClean="0"/>
              <a:t>2.01 </a:t>
            </a:r>
            <a:r>
              <a:rPr lang="en-US" sz="1350" dirty="0"/>
              <a:t>For the purpose of this Agreement</a:t>
            </a:r>
            <a:r>
              <a:rPr lang="en-US" sz="1350" dirty="0" smtClean="0"/>
              <a:t>,</a:t>
            </a:r>
          </a:p>
          <a:p>
            <a:r>
              <a:rPr lang="en-US" sz="1350" dirty="0" smtClean="0"/>
              <a:t>   (</a:t>
            </a:r>
            <a:r>
              <a:rPr lang="en-US" sz="1350" dirty="0" err="1"/>
              <a:t>s</a:t>
            </a:r>
            <a:r>
              <a:rPr lang="en-US" sz="1350" dirty="0"/>
              <a:t>) a "</a:t>
            </a:r>
            <a:r>
              <a:rPr lang="en-US" sz="1350" dirty="0">
                <a:solidFill>
                  <a:srgbClr val="FF0000"/>
                </a:solidFill>
              </a:rPr>
              <a:t>common-law spouse</a:t>
            </a:r>
            <a:r>
              <a:rPr lang="en-US" sz="1350" dirty="0"/>
              <a:t>" relationship is said to exist when, for a continuous period of at least one year, an employee has lived with a person</a:t>
            </a:r>
            <a:r>
              <a:rPr lang="en-US" sz="1350" dirty="0">
                <a:solidFill>
                  <a:srgbClr val="FF0000"/>
                </a:solidFill>
              </a:rPr>
              <a:t> of the opposite sex, </a:t>
            </a:r>
            <a:r>
              <a:rPr lang="en-US" sz="1350" dirty="0"/>
              <a:t>publicly represented that person to be his/her spouse, and lives and intends to continue to live with that person as if that person were his/her spouse.</a:t>
            </a:r>
            <a:r>
              <a:rPr lang="en-US" sz="1350" dirty="0" smtClean="0"/>
              <a:t> </a:t>
            </a:r>
          </a:p>
          <a:p>
            <a:endParaRPr lang="en-US" sz="1350" dirty="0"/>
          </a:p>
          <a:p>
            <a:r>
              <a:rPr lang="en-US" sz="1350" dirty="0" smtClean="0"/>
              <a:t>19.02 For the purpose of this clause</a:t>
            </a:r>
            <a:r>
              <a:rPr lang="en-US" sz="1350" dirty="0" smtClean="0">
                <a:solidFill>
                  <a:srgbClr val="FF0000"/>
                </a:solidFill>
              </a:rPr>
              <a:t>, immediate family </a:t>
            </a:r>
            <a:r>
              <a:rPr lang="en-US" sz="1350" dirty="0" smtClean="0"/>
              <a:t>is defined as father, mother, brother, sister, spouse (including </a:t>
            </a:r>
            <a:r>
              <a:rPr lang="en-US" sz="1350" dirty="0" smtClean="0">
                <a:solidFill>
                  <a:srgbClr val="FF0000"/>
                </a:solidFill>
              </a:rPr>
              <a:t>common-law spouse </a:t>
            </a:r>
            <a:r>
              <a:rPr lang="en-US" sz="1350" dirty="0" smtClean="0"/>
              <a:t>resident with the employee), child (including child of common-law spouse), or ward of the employee, </a:t>
            </a:r>
            <a:r>
              <a:rPr lang="en-US" sz="1350" dirty="0" smtClean="0">
                <a:solidFill>
                  <a:srgbClr val="FF0000"/>
                </a:solidFill>
              </a:rPr>
              <a:t>father-in-law</a:t>
            </a:r>
            <a:r>
              <a:rPr lang="en-US" sz="1350" dirty="0" smtClean="0"/>
              <a:t>, mother-in-law, and in addition a relative who permanently resides in the employee's household or with whom the employee permanently resides.</a:t>
            </a:r>
          </a:p>
          <a:p>
            <a:r>
              <a:rPr lang="en-US" sz="1350" dirty="0" smtClean="0"/>
              <a:t>   (</a:t>
            </a:r>
            <a:r>
              <a:rPr lang="en-US" sz="1350" dirty="0"/>
              <a:t>a) Where a member of his </a:t>
            </a:r>
            <a:r>
              <a:rPr lang="en-US" sz="1350" dirty="0">
                <a:solidFill>
                  <a:srgbClr val="FF0000"/>
                </a:solidFill>
              </a:rPr>
              <a:t>immediate family </a:t>
            </a:r>
            <a:r>
              <a:rPr lang="en-US" sz="1350" dirty="0"/>
              <a:t>dies, an employee </a:t>
            </a:r>
            <a:r>
              <a:rPr lang="en-US" sz="1350" dirty="0">
                <a:solidFill>
                  <a:srgbClr val="FF0000"/>
                </a:solidFill>
              </a:rPr>
              <a:t>shall </a:t>
            </a:r>
            <a:r>
              <a:rPr lang="en-US" sz="1350" dirty="0"/>
              <a:t>be granted bereavement leave for a period of up to four (4) consecutive days and not extending beyond the day following the funeral. During such period he </a:t>
            </a:r>
            <a:r>
              <a:rPr lang="en-US" sz="1350" dirty="0">
                <a:solidFill>
                  <a:srgbClr val="FF0000"/>
                </a:solidFill>
              </a:rPr>
              <a:t>shall </a:t>
            </a:r>
            <a:r>
              <a:rPr lang="en-US" sz="1350" dirty="0"/>
              <a:t>be granted special leave with pay for those days which would have been regularly scheduled working days. In addition, he may be granted up to three (3) days' special leave with pay for the purpose of travel to and from the place of the funeral.</a:t>
            </a:r>
          </a:p>
          <a:p>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062"/>
          </a:xfrm>
        </p:spPr>
        <p:txBody>
          <a:bodyPr>
            <a:noAutofit/>
          </a:bodyPr>
          <a:lstStyle/>
          <a:p>
            <a:r>
              <a:rPr lang="en-US" sz="2600" dirty="0" smtClean="0"/>
              <a:t>Warm Up:</a:t>
            </a:r>
            <a:br>
              <a:rPr lang="en-US" sz="2600" dirty="0" smtClean="0"/>
            </a:br>
            <a:r>
              <a:rPr lang="en-US" sz="2600" dirty="0" smtClean="0"/>
              <a:t>Some Thrusts and Parries,</a:t>
            </a:r>
            <a:br>
              <a:rPr lang="en-US" sz="2600" dirty="0" smtClean="0"/>
            </a:br>
            <a:r>
              <a:rPr lang="en-US" sz="2600" dirty="0" smtClean="0"/>
              <a:t>courtesy of Karl </a:t>
            </a:r>
            <a:r>
              <a:rPr lang="en-US" sz="2600" dirty="0" err="1" smtClean="0"/>
              <a:t>Löwelein</a:t>
            </a:r>
            <a:endParaRPr lang="en-US" sz="2600" dirty="0"/>
          </a:p>
        </p:txBody>
      </p:sp>
      <p:sp>
        <p:nvSpPr>
          <p:cNvPr id="8" name="Content Placeholder 7"/>
          <p:cNvSpPr>
            <a:spLocks noGrp="1"/>
          </p:cNvSpPr>
          <p:nvPr>
            <p:ph sz="half" idx="1"/>
          </p:nvPr>
        </p:nvSpPr>
        <p:spPr>
          <a:xfrm>
            <a:off x="177800" y="1270000"/>
            <a:ext cx="4318000" cy="5588000"/>
          </a:xfrm>
        </p:spPr>
        <p:txBody>
          <a:bodyPr>
            <a:normAutofit lnSpcReduction="10000"/>
          </a:bodyPr>
          <a:lstStyle/>
          <a:p>
            <a:pPr>
              <a:buNone/>
            </a:pPr>
            <a:r>
              <a:rPr lang="en-US" sz="1800" dirty="0" smtClean="0"/>
              <a:t>12. If language is plain and unambiguous it must be given effect.</a:t>
            </a:r>
          </a:p>
          <a:p>
            <a:pPr>
              <a:buNone/>
            </a:pPr>
            <a:r>
              <a:rPr lang="en-US" sz="1800" dirty="0" smtClean="0"/>
              <a:t>15. Words are to be taken in their ordinary meaning unless they are technical terms or words of art.</a:t>
            </a:r>
          </a:p>
          <a:p>
            <a:pPr>
              <a:buNone/>
            </a:pPr>
            <a:endParaRPr lang="en-US" sz="1800" dirty="0" smtClean="0"/>
          </a:p>
          <a:p>
            <a:pPr>
              <a:buNone/>
            </a:pPr>
            <a:endParaRPr lang="en-US" sz="1800" dirty="0" smtClean="0"/>
          </a:p>
          <a:p>
            <a:pPr>
              <a:buNone/>
            </a:pPr>
            <a:r>
              <a:rPr lang="en-US" sz="1800" dirty="0" smtClean="0"/>
              <a:t>20. Expression of one thing excludes another.  [aka </a:t>
            </a:r>
            <a:r>
              <a:rPr lang="en-US" sz="1800" i="1" dirty="0" err="1" smtClean="0"/>
              <a:t>expressio</a:t>
            </a:r>
            <a:r>
              <a:rPr lang="en-US" sz="1800" i="1" dirty="0" smtClean="0"/>
              <a:t> </a:t>
            </a:r>
            <a:r>
              <a:rPr lang="en-US" sz="1800" i="1" dirty="0" err="1" smtClean="0"/>
              <a:t>unius</a:t>
            </a:r>
            <a:r>
              <a:rPr lang="en-US" sz="1800" i="1" dirty="0" smtClean="0"/>
              <a:t>…</a:t>
            </a:r>
            <a:r>
              <a:rPr lang="en-US" sz="1800" dirty="0" smtClean="0"/>
              <a:t>]</a:t>
            </a:r>
          </a:p>
          <a:p>
            <a:pPr>
              <a:buNone/>
            </a:pPr>
            <a:r>
              <a:rPr lang="en-US" sz="1800" dirty="0" smtClean="0"/>
              <a:t>21. General terms are to receive a general construction.</a:t>
            </a:r>
          </a:p>
          <a:p>
            <a:pPr>
              <a:buNone/>
            </a:pPr>
            <a:r>
              <a:rPr lang="en-US" sz="1800" dirty="0" smtClean="0"/>
              <a:t>22. It is a general rule of construction that where general words follow an enumeration they are to be held as applying only to persons and things of the same general kind or class specifically mentioned (</a:t>
            </a:r>
            <a:r>
              <a:rPr lang="en-US" sz="1800" dirty="0" err="1" smtClean="0"/>
              <a:t>ejusdem</a:t>
            </a:r>
            <a:r>
              <a:rPr lang="en-US" sz="1800" dirty="0" smtClean="0"/>
              <a:t> generis ).</a:t>
            </a:r>
          </a:p>
          <a:p>
            <a:pPr>
              <a:buNone/>
            </a:pPr>
            <a:r>
              <a:rPr lang="en-US" sz="1800" dirty="0" smtClean="0"/>
              <a:t>27. A proviso qualifies the provision immediately preceding.</a:t>
            </a:r>
          </a:p>
          <a:p>
            <a:pPr>
              <a:buNone/>
            </a:pPr>
            <a:endParaRPr lang="en-US" sz="1600" dirty="0" smtClean="0"/>
          </a:p>
        </p:txBody>
      </p:sp>
      <p:sp>
        <p:nvSpPr>
          <p:cNvPr id="9" name="Content Placeholder 8"/>
          <p:cNvSpPr>
            <a:spLocks noGrp="1"/>
          </p:cNvSpPr>
          <p:nvPr>
            <p:ph sz="half" idx="2"/>
          </p:nvPr>
        </p:nvSpPr>
        <p:spPr>
          <a:xfrm>
            <a:off x="4648200" y="1270000"/>
            <a:ext cx="4495800" cy="5588000"/>
          </a:xfrm>
        </p:spPr>
        <p:txBody>
          <a:bodyPr>
            <a:normAutofit lnSpcReduction="10000"/>
          </a:bodyPr>
          <a:lstStyle/>
          <a:p>
            <a:pPr>
              <a:buNone/>
            </a:pPr>
            <a:r>
              <a:rPr lang="en-US" sz="1700" dirty="0" smtClean="0"/>
              <a:t>12. Not when literal interpretation would lead to absurd or mischievous consequences or thwart manifest purpose.</a:t>
            </a:r>
          </a:p>
          <a:p>
            <a:pPr>
              <a:buNone/>
            </a:pPr>
            <a:r>
              <a:rPr lang="en-US" sz="1700" dirty="0" smtClean="0"/>
              <a:t>15. Popular words may bear a technical meaning and technical words may have a popular signification and they should be so construed as to agree with evident intention or to make the statute operative.</a:t>
            </a:r>
          </a:p>
          <a:p>
            <a:pPr>
              <a:buNone/>
            </a:pPr>
            <a:r>
              <a:rPr lang="en-US" sz="1700" dirty="0" smtClean="0"/>
              <a:t>20. The language may fairly comprehend many different cases where some only are expressly mentioned by way of example.</a:t>
            </a:r>
          </a:p>
          <a:p>
            <a:pPr>
              <a:buNone/>
            </a:pPr>
            <a:r>
              <a:rPr lang="en-US" sz="1700" dirty="0" smtClean="0"/>
              <a:t>21. They may be limited by specific terms with which they are associated or by the scope and purpose of the statute. [aka </a:t>
            </a:r>
            <a:r>
              <a:rPr lang="en-US" sz="1700" i="1" dirty="0" err="1" smtClean="0"/>
              <a:t>noscitur</a:t>
            </a:r>
            <a:r>
              <a:rPr lang="en-US" sz="1700" i="1" dirty="0" smtClean="0"/>
              <a:t> a </a:t>
            </a:r>
            <a:r>
              <a:rPr lang="en-US" sz="1700" i="1" dirty="0" err="1" smtClean="0"/>
              <a:t>sociis</a:t>
            </a:r>
            <a:r>
              <a:rPr lang="en-US" sz="1700" dirty="0" smtClean="0"/>
              <a:t>]</a:t>
            </a:r>
          </a:p>
          <a:p>
            <a:pPr>
              <a:buNone/>
            </a:pPr>
            <a:r>
              <a:rPr lang="en-US" sz="1700" dirty="0" smtClean="0"/>
              <a:t>22. General words must operate on something. Further, </a:t>
            </a:r>
            <a:r>
              <a:rPr lang="en-US" sz="1700" dirty="0" err="1" smtClean="0"/>
              <a:t>ejusdem</a:t>
            </a:r>
            <a:r>
              <a:rPr lang="en-US" sz="1700" dirty="0" smtClean="0"/>
              <a:t> generis is only an aid in getting the meaning and does not warrant confining the operations of a statute within narrower limits than were intended.</a:t>
            </a:r>
          </a:p>
          <a:p>
            <a:pPr>
              <a:buNone/>
            </a:pPr>
            <a:r>
              <a:rPr lang="en-US" sz="1700" dirty="0" smtClean="0"/>
              <a:t>27. It may clearly be intended to have a wider scope.</a:t>
            </a:r>
          </a:p>
          <a:p>
            <a:pPr>
              <a:buNone/>
            </a:pPr>
            <a:endParaRPr lang="en-US" sz="1500" dirty="0" smtClean="0"/>
          </a:p>
        </p:txBody>
      </p:sp>
      <p:pic>
        <p:nvPicPr>
          <p:cNvPr id="5" name="Picture 4" descr="thrust.jpg"/>
          <p:cNvPicPr>
            <a:picLocks noChangeAspect="1"/>
          </p:cNvPicPr>
          <p:nvPr/>
        </p:nvPicPr>
        <p:blipFill>
          <a:blip r:embed="rId2"/>
          <a:stretch>
            <a:fillRect/>
          </a:stretch>
        </p:blipFill>
        <p:spPr>
          <a:xfrm>
            <a:off x="177800" y="0"/>
            <a:ext cx="2104010" cy="1270000"/>
          </a:xfrm>
          <a:prstGeom prst="rect">
            <a:avLst/>
          </a:prstGeom>
        </p:spPr>
      </p:pic>
      <p:pic>
        <p:nvPicPr>
          <p:cNvPr id="6" name="Picture 5" descr="parry.jpeg"/>
          <p:cNvPicPr>
            <a:picLocks noChangeAspect="1"/>
          </p:cNvPicPr>
          <p:nvPr/>
        </p:nvPicPr>
        <p:blipFill>
          <a:blip r:embed="rId3"/>
          <a:stretch>
            <a:fillRect/>
          </a:stretch>
        </p:blipFill>
        <p:spPr>
          <a:xfrm>
            <a:off x="6794500" y="0"/>
            <a:ext cx="2067734" cy="127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1962"/>
          </a:xfrm>
        </p:spPr>
        <p:txBody>
          <a:bodyPr>
            <a:noAutofit/>
          </a:bodyPr>
          <a:lstStyle/>
          <a:p>
            <a:r>
              <a:rPr lang="en-US" sz="3200" dirty="0" smtClean="0"/>
              <a:t>Back to Willis: (1) Ordinary Meaning</a:t>
            </a:r>
            <a:endParaRPr lang="en-US" sz="3200" dirty="0"/>
          </a:p>
        </p:txBody>
      </p:sp>
      <p:sp>
        <p:nvSpPr>
          <p:cNvPr id="3" name="Content Placeholder 2"/>
          <p:cNvSpPr>
            <a:spLocks noGrp="1"/>
          </p:cNvSpPr>
          <p:nvPr>
            <p:ph idx="1"/>
          </p:nvPr>
        </p:nvSpPr>
        <p:spPr>
          <a:xfrm>
            <a:off x="177800" y="965200"/>
            <a:ext cx="8813800" cy="5892800"/>
          </a:xfrm>
        </p:spPr>
        <p:txBody>
          <a:bodyPr>
            <a:normAutofit/>
          </a:bodyPr>
          <a:lstStyle/>
          <a:p>
            <a:pPr>
              <a:buNone/>
            </a:pPr>
            <a:r>
              <a:rPr lang="en-US" dirty="0" smtClean="0"/>
              <a:t>”What is the meaning of this word when read alone?”</a:t>
            </a:r>
          </a:p>
          <a:p>
            <a:pPr lvl="1"/>
            <a:r>
              <a:rPr lang="en-US" dirty="0" smtClean="0"/>
              <a:t>	Dictionaries!</a:t>
            </a:r>
          </a:p>
          <a:p>
            <a:pPr lvl="2"/>
            <a:r>
              <a:rPr lang="en-US" dirty="0" smtClean="0"/>
              <a:t>Statutory dictionaries</a:t>
            </a:r>
          </a:p>
          <a:p>
            <a:pPr lvl="2"/>
            <a:r>
              <a:rPr lang="en-US" dirty="0" smtClean="0"/>
              <a:t>Law dictionaries</a:t>
            </a:r>
          </a:p>
          <a:p>
            <a:pPr lvl="2"/>
            <a:r>
              <a:rPr lang="en-US" dirty="0" smtClean="0"/>
              <a:t>General dictionaries</a:t>
            </a:r>
          </a:p>
          <a:p>
            <a:pPr lvl="2"/>
            <a:r>
              <a:rPr lang="en-US" dirty="0" smtClean="0"/>
              <a:t>French/English</a:t>
            </a:r>
          </a:p>
          <a:p>
            <a:pPr lvl="2">
              <a:buNone/>
            </a:pPr>
            <a:endParaRPr lang="en-US" dirty="0"/>
          </a:p>
        </p:txBody>
      </p:sp>
      <p:pic>
        <p:nvPicPr>
          <p:cNvPr id="4" name="Picture 3" descr="oed.jpeg"/>
          <p:cNvPicPr>
            <a:picLocks noChangeAspect="1"/>
          </p:cNvPicPr>
          <p:nvPr/>
        </p:nvPicPr>
        <p:blipFill>
          <a:blip r:embed="rId2"/>
          <a:stretch>
            <a:fillRect/>
          </a:stretch>
        </p:blipFill>
        <p:spPr>
          <a:xfrm>
            <a:off x="5689600" y="1682138"/>
            <a:ext cx="2228850" cy="1485900"/>
          </a:xfrm>
          <a:prstGeom prst="rect">
            <a:avLst/>
          </a:prstGeom>
        </p:spPr>
      </p:pic>
      <p:pic>
        <p:nvPicPr>
          <p:cNvPr id="5" name="Picture 4" descr="oedmurray1.gif"/>
          <p:cNvPicPr>
            <a:picLocks noChangeAspect="1"/>
          </p:cNvPicPr>
          <p:nvPr/>
        </p:nvPicPr>
        <p:blipFill>
          <a:blip r:embed="rId3"/>
          <a:stretch>
            <a:fillRect/>
          </a:stretch>
        </p:blipFill>
        <p:spPr>
          <a:xfrm>
            <a:off x="5689600" y="4279900"/>
            <a:ext cx="1803400" cy="2504722"/>
          </a:xfrm>
          <a:prstGeom prst="rect">
            <a:avLst/>
          </a:prstGeom>
        </p:spPr>
      </p:pic>
      <p:sp>
        <p:nvSpPr>
          <p:cNvPr id="6" name="Oval Callout 5"/>
          <p:cNvSpPr/>
          <p:nvPr/>
        </p:nvSpPr>
        <p:spPr>
          <a:xfrm>
            <a:off x="2934256" y="4759357"/>
            <a:ext cx="2140117" cy="1416128"/>
          </a:xfrm>
          <a:prstGeom prst="wedgeEllipseCallout">
            <a:avLst>
              <a:gd name="adj1" fmla="val 107551"/>
              <a:gd name="adj2" fmla="val -371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Hi, remember me?</a:t>
            </a:r>
          </a:p>
          <a:p>
            <a:pPr algn="ctr"/>
            <a:r>
              <a:rPr lang="en-US" sz="1400" dirty="0" smtClean="0"/>
              <a:t> I’m James Murray, Father of the OED.</a:t>
            </a:r>
            <a:endParaRPr lang="en-US" sz="1400" dirty="0"/>
          </a:p>
        </p:txBody>
      </p:sp>
      <p:sp>
        <p:nvSpPr>
          <p:cNvPr id="7" name="Oval Callout 6"/>
          <p:cNvSpPr/>
          <p:nvPr/>
        </p:nvSpPr>
        <p:spPr>
          <a:xfrm>
            <a:off x="3941537" y="1682138"/>
            <a:ext cx="1543687" cy="1209359"/>
          </a:xfrm>
          <a:prstGeom prst="wedgeEllipseCallout">
            <a:avLst>
              <a:gd name="adj1" fmla="val 64635"/>
              <a:gd name="adj2" fmla="val 270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How do you do, I’m an English dictionary!</a:t>
            </a:r>
            <a:endParaRPr lang="en-US" sz="1400" dirty="0"/>
          </a:p>
        </p:txBody>
      </p:sp>
      <p:sp>
        <p:nvSpPr>
          <p:cNvPr id="9" name="Rounded Rectangular Callout 8"/>
          <p:cNvSpPr/>
          <p:nvPr/>
        </p:nvSpPr>
        <p:spPr>
          <a:xfrm>
            <a:off x="7478402" y="2891497"/>
            <a:ext cx="1498600" cy="1137897"/>
          </a:xfrm>
          <a:prstGeom prst="wedgeRoundRectCallout">
            <a:avLst>
              <a:gd name="adj1" fmla="val -57929"/>
              <a:gd name="adj2" fmla="val -38249"/>
              <a:gd name="adj3" fmla="val 16667"/>
            </a:avLst>
          </a:prstGeom>
          <a:ln/>
        </p:spPr>
        <p:style>
          <a:lnRef idx="1">
            <a:schemeClr val="accent1"/>
          </a:lnRef>
          <a:fillRef idx="3">
            <a:schemeClr val="accent1"/>
          </a:fillRef>
          <a:effectRef idx="2">
            <a:schemeClr val="accent1"/>
          </a:effectRef>
          <a:fontRef idx="minor">
            <a:schemeClr val="lt1"/>
          </a:fontRef>
        </p:style>
        <p:txBody>
          <a:bodyPr/>
          <a:lstStyle/>
          <a:p>
            <a:r>
              <a:rPr lang="en-US" sz="1600" dirty="0" err="1" smtClean="0"/>
              <a:t>Enchanté</a:t>
            </a:r>
            <a:r>
              <a:rPr lang="en-US" sz="1600" dirty="0" smtClean="0"/>
              <a:t>, je </a:t>
            </a:r>
            <a:r>
              <a:rPr lang="en-US" sz="1600" dirty="0" err="1" smtClean="0"/>
              <a:t>suis</a:t>
            </a:r>
            <a:r>
              <a:rPr lang="en-US" sz="1600" dirty="0" smtClean="0"/>
              <a:t> un </a:t>
            </a:r>
            <a:r>
              <a:rPr lang="en-US" sz="1600" dirty="0" err="1" smtClean="0"/>
              <a:t>dictionnaire</a:t>
            </a:r>
            <a:r>
              <a:rPr lang="en-US" sz="1600" dirty="0" smtClean="0"/>
              <a:t> </a:t>
            </a:r>
            <a:r>
              <a:rPr lang="en-US" sz="1600" dirty="0" err="1" smtClean="0"/>
              <a:t>français</a:t>
            </a:r>
            <a:r>
              <a:rPr lang="en-US" sz="1600" dirty="0" smtClean="0"/>
              <a:t>!</a:t>
            </a:r>
          </a:p>
          <a:p>
            <a:endParaRPr lang="en-US" dirty="0"/>
          </a:p>
        </p:txBody>
      </p:sp>
      <p:sp>
        <p:nvSpPr>
          <p:cNvPr id="10" name="Cloud Callout 9"/>
          <p:cNvSpPr/>
          <p:nvPr/>
        </p:nvSpPr>
        <p:spPr>
          <a:xfrm>
            <a:off x="7493000" y="1340797"/>
            <a:ext cx="2042233" cy="682681"/>
          </a:xfrm>
          <a:prstGeom prst="cloudCallout">
            <a:avLst>
              <a:gd name="adj1" fmla="val -66155"/>
              <a:gd name="adj2" fmla="val 519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Craig,</a:t>
            </a:r>
          </a:p>
          <a:p>
            <a:pPr algn="ctr"/>
            <a:r>
              <a:rPr lang="en-US" sz="1600" dirty="0" smtClean="0"/>
              <a:t>Daniel Craig.</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3862"/>
          </a:xfrm>
        </p:spPr>
        <p:txBody>
          <a:bodyPr>
            <a:noAutofit/>
          </a:bodyPr>
          <a:lstStyle/>
          <a:p>
            <a:r>
              <a:rPr lang="en-US" sz="3200" dirty="0" smtClean="0"/>
              <a:t>More Willis: (2) Context</a:t>
            </a:r>
            <a:endParaRPr lang="en-US" sz="3200" dirty="0"/>
          </a:p>
        </p:txBody>
      </p:sp>
      <p:sp>
        <p:nvSpPr>
          <p:cNvPr id="3" name="Content Placeholder 2"/>
          <p:cNvSpPr>
            <a:spLocks noGrp="1"/>
          </p:cNvSpPr>
          <p:nvPr>
            <p:ph idx="1"/>
          </p:nvPr>
        </p:nvSpPr>
        <p:spPr>
          <a:xfrm>
            <a:off x="457200" y="876300"/>
            <a:ext cx="8229600" cy="5981700"/>
          </a:xfrm>
        </p:spPr>
        <p:txBody>
          <a:bodyPr>
            <a:normAutofit fontScale="77500" lnSpcReduction="20000"/>
          </a:bodyPr>
          <a:lstStyle/>
          <a:p>
            <a:pPr>
              <a:buNone/>
            </a:pPr>
            <a:r>
              <a:rPr lang="en-US" sz="2571" dirty="0" smtClean="0"/>
              <a:t>”What is the meaning of this word when read together with the rest of the words of the Act?” </a:t>
            </a:r>
          </a:p>
          <a:p>
            <a:pPr lvl="1"/>
            <a:r>
              <a:rPr lang="en-US" dirty="0" smtClean="0"/>
              <a:t>“Words, like people, </a:t>
            </a:r>
            <a:r>
              <a:rPr lang="en-US" sz="2839" dirty="0" smtClean="0">
                <a:solidFill>
                  <a:srgbClr val="0000FF"/>
                </a:solidFill>
              </a:rPr>
              <a:t>take their </a:t>
            </a:r>
            <a:r>
              <a:rPr lang="en-US" sz="2839" dirty="0" err="1" smtClean="0">
                <a:solidFill>
                  <a:srgbClr val="0000FF"/>
                </a:solidFill>
              </a:rPr>
              <a:t>colour</a:t>
            </a:r>
            <a:r>
              <a:rPr lang="en-US" dirty="0" smtClean="0"/>
              <a:t> from their surroundings.” [quoted in </a:t>
            </a:r>
            <a:r>
              <a:rPr lang="en-US" i="1" dirty="0" smtClean="0"/>
              <a:t>Bell </a:t>
            </a:r>
            <a:r>
              <a:rPr lang="en-US" i="1" dirty="0" err="1" smtClean="0"/>
              <a:t>ExpressVu</a:t>
            </a:r>
            <a:r>
              <a:rPr lang="en-US" dirty="0" smtClean="0"/>
              <a:t>!]</a:t>
            </a:r>
          </a:p>
          <a:p>
            <a:pPr marL="914400" lvl="1" indent="-514350">
              <a:buNone/>
            </a:pPr>
            <a:r>
              <a:rPr lang="en-US" dirty="0" smtClean="0"/>
              <a:t>	(a) “</a:t>
            </a:r>
            <a:r>
              <a:rPr lang="en-US" dirty="0" err="1" smtClean="0"/>
              <a:t>Noscitur</a:t>
            </a:r>
            <a:r>
              <a:rPr lang="en-US" dirty="0" smtClean="0"/>
              <a:t> a </a:t>
            </a:r>
            <a:r>
              <a:rPr lang="en-US" dirty="0" err="1" smtClean="0"/>
              <a:t>sociis</a:t>
            </a:r>
            <a:r>
              <a:rPr lang="en-US" dirty="0" smtClean="0"/>
              <a:t>” [known by his/her associates]</a:t>
            </a:r>
          </a:p>
          <a:p>
            <a:pPr lvl="3"/>
            <a:r>
              <a:rPr lang="en-US" dirty="0" smtClean="0"/>
              <a:t>a general word </a:t>
            </a:r>
            <a:r>
              <a:rPr lang="en-US" dirty="0" smtClean="0">
                <a:solidFill>
                  <a:schemeClr val="accent3"/>
                </a:solidFill>
              </a:rPr>
              <a:t>takes its </a:t>
            </a:r>
            <a:r>
              <a:rPr lang="en-US" dirty="0" err="1" smtClean="0">
                <a:solidFill>
                  <a:schemeClr val="accent3"/>
                </a:solidFill>
              </a:rPr>
              <a:t>colour</a:t>
            </a:r>
            <a:r>
              <a:rPr lang="en-US" dirty="0" smtClean="0">
                <a:solidFill>
                  <a:schemeClr val="accent3"/>
                </a:solidFill>
              </a:rPr>
              <a:t> </a:t>
            </a:r>
            <a:r>
              <a:rPr lang="en-US" dirty="0" smtClean="0"/>
              <a:t>from the preceding specific words with which it is used [in “stab, cut or wound,” “wound” does not include biting off nose…]</a:t>
            </a:r>
          </a:p>
          <a:p>
            <a:pPr marL="914400" lvl="1" indent="-514350">
              <a:buNone/>
            </a:pPr>
            <a:r>
              <a:rPr lang="en-US" dirty="0" smtClean="0"/>
              <a:t>	(</a:t>
            </a:r>
            <a:r>
              <a:rPr lang="en-US" dirty="0" err="1" smtClean="0"/>
              <a:t>b</a:t>
            </a:r>
            <a:r>
              <a:rPr lang="en-US" dirty="0" smtClean="0"/>
              <a:t>) “</a:t>
            </a:r>
            <a:r>
              <a:rPr lang="en-US" dirty="0" err="1" smtClean="0"/>
              <a:t>Ejusdem</a:t>
            </a:r>
            <a:r>
              <a:rPr lang="en-US" dirty="0" smtClean="0"/>
              <a:t> generis” [of the same kind]</a:t>
            </a:r>
          </a:p>
          <a:p>
            <a:pPr lvl="3"/>
            <a:r>
              <a:rPr lang="en-US" dirty="0" smtClean="0"/>
              <a:t>a general phrase, such as "or other causes", or "and all kinds of merchandise", </a:t>
            </a:r>
            <a:r>
              <a:rPr lang="en-US" dirty="0" smtClean="0">
                <a:solidFill>
                  <a:srgbClr val="FF0000"/>
                </a:solidFill>
              </a:rPr>
              <a:t>takes its </a:t>
            </a:r>
            <a:r>
              <a:rPr lang="en-US" dirty="0" err="1" smtClean="0">
                <a:solidFill>
                  <a:srgbClr val="FF0000"/>
                </a:solidFill>
              </a:rPr>
              <a:t>colour</a:t>
            </a:r>
            <a:r>
              <a:rPr lang="en-US" dirty="0" smtClean="0">
                <a:solidFill>
                  <a:srgbClr val="FF0000"/>
                </a:solidFill>
              </a:rPr>
              <a:t> </a:t>
            </a:r>
            <a:r>
              <a:rPr lang="en-US" dirty="0" smtClean="0"/>
              <a:t>from the preceding specific words or phrases, and really means "or other causes of the same sort", or "and all kinds of merchandise of the same sort”</a:t>
            </a:r>
          </a:p>
          <a:p>
            <a:pPr marL="914400" lvl="1" indent="-514350">
              <a:buNone/>
            </a:pPr>
            <a:r>
              <a:rPr lang="en-US" dirty="0" smtClean="0"/>
              <a:t>	(</a:t>
            </a:r>
            <a:r>
              <a:rPr lang="en-US" dirty="0" err="1" smtClean="0"/>
              <a:t>c</a:t>
            </a:r>
            <a:r>
              <a:rPr lang="en-US" dirty="0" smtClean="0"/>
              <a:t>) “</a:t>
            </a:r>
            <a:r>
              <a:rPr lang="en-US" dirty="0" err="1" smtClean="0"/>
              <a:t>Expressio</a:t>
            </a:r>
            <a:r>
              <a:rPr lang="en-US" dirty="0" smtClean="0"/>
              <a:t> </a:t>
            </a:r>
            <a:r>
              <a:rPr lang="en-US" dirty="0" err="1" smtClean="0"/>
              <a:t>unius</a:t>
            </a:r>
            <a:r>
              <a:rPr lang="en-US" dirty="0" smtClean="0"/>
              <a:t> [</a:t>
            </a:r>
            <a:r>
              <a:rPr lang="en-US" dirty="0" err="1" smtClean="0"/>
              <a:t>est</a:t>
            </a:r>
            <a:r>
              <a:rPr lang="en-US" dirty="0" smtClean="0"/>
              <a:t>] </a:t>
            </a:r>
            <a:r>
              <a:rPr lang="en-US" dirty="0" err="1" smtClean="0"/>
              <a:t>exclusio</a:t>
            </a:r>
            <a:r>
              <a:rPr lang="en-US" dirty="0" smtClean="0"/>
              <a:t> </a:t>
            </a:r>
            <a:r>
              <a:rPr lang="en-US" dirty="0" err="1" smtClean="0"/>
              <a:t>alterius</a:t>
            </a:r>
            <a:r>
              <a:rPr lang="en-US" dirty="0" smtClean="0"/>
              <a:t>” [the expression of one [is] the exclusion of another]</a:t>
            </a:r>
          </a:p>
          <a:p>
            <a:pPr lvl="3"/>
            <a:r>
              <a:rPr lang="en-US" dirty="0" smtClean="0"/>
              <a:t>a general word or phrase </a:t>
            </a:r>
            <a:r>
              <a:rPr lang="en-US" dirty="0" smtClean="0">
                <a:solidFill>
                  <a:srgbClr val="008000"/>
                </a:solidFill>
              </a:rPr>
              <a:t>takes its </a:t>
            </a:r>
            <a:r>
              <a:rPr lang="en-US" dirty="0" err="1" smtClean="0">
                <a:solidFill>
                  <a:srgbClr val="008000"/>
                </a:solidFill>
              </a:rPr>
              <a:t>colour</a:t>
            </a:r>
            <a:r>
              <a:rPr lang="en-US" dirty="0" smtClean="0">
                <a:solidFill>
                  <a:srgbClr val="008000"/>
                </a:solidFill>
              </a:rPr>
              <a:t> </a:t>
            </a:r>
            <a:r>
              <a:rPr lang="en-US" dirty="0" smtClean="0"/>
              <a:t>as well from the specific words or phrases which follow it as from those which precede it [</a:t>
            </a:r>
            <a:r>
              <a:rPr lang="en-US" i="1" dirty="0" smtClean="0"/>
              <a:t>Nicholson</a:t>
            </a:r>
            <a:r>
              <a:rPr lang="en-US" dirty="0" smtClean="0"/>
              <a:t>…]</a:t>
            </a:r>
          </a:p>
          <a:p>
            <a:pPr>
              <a:buNone/>
            </a:pPr>
            <a:r>
              <a:rPr lang="en-US" sz="2571" dirty="0" smtClean="0"/>
              <a:t>Today there is only one principle or approach, namely, the words of an Act are to be read in their entire context and in their grammatical and ordinary sense harmoniously with the scheme of the Act, the object of the Act, and the intention of Parliament. </a:t>
            </a:r>
            <a:r>
              <a:rPr lang="en-US" sz="2000" dirty="0" smtClean="0"/>
              <a:t>Bell </a:t>
            </a:r>
            <a:r>
              <a:rPr lang="en-US" sz="2000" dirty="0" err="1" smtClean="0"/>
              <a:t>ExpressVu</a:t>
            </a:r>
            <a:r>
              <a:rPr lang="en-US" sz="2000" dirty="0" smtClean="0"/>
              <a:t> Limited Partnership </a:t>
            </a:r>
            <a:r>
              <a:rPr lang="en-US" sz="2000" dirty="0" err="1" smtClean="0"/>
              <a:t>v</a:t>
            </a:r>
            <a:r>
              <a:rPr lang="en-US" sz="2000" dirty="0" smtClean="0"/>
              <a:t>. Rex, [2002] 2 S.C.R. 559 (quoting </a:t>
            </a:r>
            <a:r>
              <a:rPr lang="en-US" sz="2000" dirty="0" err="1" smtClean="0"/>
              <a:t>Driedger</a:t>
            </a:r>
            <a:r>
              <a:rPr lang="en-US" sz="2000" dirty="0" smtClean="0"/>
              <a:t>, Construction of Statutes 87 (2nd ed. 1983)) </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662"/>
          </a:xfrm>
        </p:spPr>
        <p:txBody>
          <a:bodyPr>
            <a:normAutofit/>
          </a:bodyPr>
          <a:lstStyle/>
          <a:p>
            <a:r>
              <a:rPr lang="en-US" sz="3200" dirty="0" smtClean="0"/>
              <a:t>Still More Willis: (3) Subject matter</a:t>
            </a:r>
            <a:endParaRPr lang="en-US" sz="3200" dirty="0"/>
          </a:p>
        </p:txBody>
      </p:sp>
      <p:sp>
        <p:nvSpPr>
          <p:cNvPr id="3" name="Content Placeholder 2"/>
          <p:cNvSpPr>
            <a:spLocks noGrp="1"/>
          </p:cNvSpPr>
          <p:nvPr>
            <p:ph idx="1"/>
          </p:nvPr>
        </p:nvSpPr>
        <p:spPr>
          <a:xfrm>
            <a:off x="457200" y="1257300"/>
            <a:ext cx="8229600" cy="5080000"/>
          </a:xfrm>
        </p:spPr>
        <p:txBody>
          <a:bodyPr>
            <a:normAutofit fontScale="85000" lnSpcReduction="20000"/>
          </a:bodyPr>
          <a:lstStyle/>
          <a:p>
            <a:pPr>
              <a:buNone/>
            </a:pPr>
            <a:r>
              <a:rPr lang="en-US" dirty="0" smtClean="0"/>
              <a:t>”What is the meaning of this word when read against the background of that part of human conduct with which the Act is dealing?”</a:t>
            </a:r>
          </a:p>
          <a:p>
            <a:pPr>
              <a:buNone/>
            </a:pPr>
            <a:endParaRPr lang="en-US" dirty="0" smtClean="0"/>
          </a:p>
          <a:p>
            <a:r>
              <a:rPr lang="en-US" dirty="0" smtClean="0"/>
              <a:t>Bell </a:t>
            </a:r>
            <a:r>
              <a:rPr lang="en-US" dirty="0" err="1" smtClean="0"/>
              <a:t>ExpressVu</a:t>
            </a:r>
            <a:r>
              <a:rPr lang="en-US" dirty="0" smtClean="0"/>
              <a:t> Limited Partnership </a:t>
            </a:r>
            <a:r>
              <a:rPr lang="en-US" dirty="0" err="1" smtClean="0"/>
              <a:t>v</a:t>
            </a:r>
            <a:r>
              <a:rPr lang="en-US" dirty="0" smtClean="0"/>
              <a:t>. Rex, [2002] 2 S.C.R. 559</a:t>
            </a:r>
          </a:p>
          <a:p>
            <a:pPr lvl="1"/>
            <a:r>
              <a:rPr lang="en-US" dirty="0" smtClean="0"/>
              <a:t>Where the provision under consideration is found in an Act that is itself a component of a larger statutory scheme, the </a:t>
            </a:r>
            <a:r>
              <a:rPr lang="en-US" dirty="0" smtClean="0">
                <a:solidFill>
                  <a:srgbClr val="FF0000"/>
                </a:solidFill>
              </a:rPr>
              <a:t>surroundings that </a:t>
            </a:r>
            <a:r>
              <a:rPr lang="en-US" dirty="0" err="1" smtClean="0">
                <a:solidFill>
                  <a:srgbClr val="FF0000"/>
                </a:solidFill>
              </a:rPr>
              <a:t>colour</a:t>
            </a:r>
            <a:r>
              <a:rPr lang="en-US" dirty="0" smtClean="0">
                <a:solidFill>
                  <a:srgbClr val="FF0000"/>
                </a:solidFill>
              </a:rPr>
              <a:t> the words and the scheme of the Act are more expansive</a:t>
            </a:r>
            <a:r>
              <a:rPr lang="en-US" dirty="0" smtClean="0"/>
              <a:t>. In such an instance, the application of </a:t>
            </a:r>
            <a:r>
              <a:rPr lang="en-US" dirty="0" err="1" smtClean="0"/>
              <a:t>Driedger's</a:t>
            </a:r>
            <a:r>
              <a:rPr lang="en-US" dirty="0" smtClean="0"/>
              <a:t> principle gives rise to … "the principle of interpretation that presumes a </a:t>
            </a:r>
            <a:r>
              <a:rPr lang="en-US" dirty="0" smtClean="0">
                <a:solidFill>
                  <a:srgbClr val="FF0000"/>
                </a:solidFill>
              </a:rPr>
              <a:t>harmony, coherence, and consistency between statute</a:t>
            </a:r>
            <a:r>
              <a:rPr lang="en-US" dirty="0" smtClean="0"/>
              <a:t>s dealing with the same subject matter". </a:t>
            </a:r>
            <a:endParaRPr lang="en-US" sz="1886"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8662"/>
          </a:xfrm>
        </p:spPr>
        <p:txBody>
          <a:bodyPr>
            <a:noAutofit/>
          </a:bodyPr>
          <a:lstStyle/>
          <a:p>
            <a:r>
              <a:rPr lang="en-US" sz="3200" dirty="0" smtClean="0"/>
              <a:t>From Willis to </a:t>
            </a:r>
            <a:r>
              <a:rPr lang="en-US" sz="3200" dirty="0" err="1" smtClean="0"/>
              <a:t>L’Heureux-Dubé</a:t>
            </a:r>
            <a:r>
              <a:rPr lang="en-US" sz="3200" dirty="0" smtClean="0"/>
              <a:t>: </a:t>
            </a:r>
            <a:br>
              <a:rPr lang="en-US" sz="3200" dirty="0" smtClean="0"/>
            </a:br>
            <a:r>
              <a:rPr lang="en-US" sz="3200" dirty="0" smtClean="0"/>
              <a:t>The Big Melting Pot</a:t>
            </a:r>
            <a:endParaRPr lang="en-US" sz="3200" dirty="0"/>
          </a:p>
        </p:txBody>
      </p:sp>
      <p:sp>
        <p:nvSpPr>
          <p:cNvPr id="3" name="Content Placeholder 2"/>
          <p:cNvSpPr>
            <a:spLocks noGrp="1"/>
          </p:cNvSpPr>
          <p:nvPr>
            <p:ph idx="1"/>
          </p:nvPr>
        </p:nvSpPr>
        <p:spPr>
          <a:xfrm>
            <a:off x="177800" y="1219200"/>
            <a:ext cx="8788400" cy="5638800"/>
          </a:xfrm>
        </p:spPr>
        <p:txBody>
          <a:bodyPr>
            <a:normAutofit fontScale="85000" lnSpcReduction="20000"/>
          </a:bodyPr>
          <a:lstStyle/>
          <a:p>
            <a:endParaRPr lang="en-US" dirty="0" smtClean="0"/>
          </a:p>
          <a:p>
            <a:r>
              <a:rPr lang="en-US" dirty="0" smtClean="0"/>
              <a:t>Willis’s Nutshell’s Nutshell, Maxim of Maxims</a:t>
            </a:r>
          </a:p>
          <a:p>
            <a:pPr lvl="1"/>
            <a:r>
              <a:rPr lang="en-US" dirty="0" smtClean="0"/>
              <a:t>A court invokes whichever of the rules produces a result that satisfies its sense of justice in the case before it.</a:t>
            </a:r>
          </a:p>
          <a:p>
            <a:r>
              <a:rPr lang="en-US" dirty="0" err="1" smtClean="0"/>
              <a:t>L’Heureux-Dubé’s</a:t>
            </a:r>
            <a:r>
              <a:rPr lang="en-US" dirty="0" smtClean="0"/>
              <a:t> LP version</a:t>
            </a:r>
          </a:p>
          <a:p>
            <a:pPr lvl="1"/>
            <a:r>
              <a:rPr lang="en-US" dirty="0" smtClean="0"/>
              <a:t>According to </a:t>
            </a:r>
            <a:r>
              <a:rPr lang="en-US" dirty="0" err="1" smtClean="0"/>
              <a:t>th[e</a:t>
            </a:r>
            <a:r>
              <a:rPr lang="en-US" dirty="0" smtClean="0"/>
              <a:t>] “modern approach”, consideration must be given at the outset not only to the words themselves but also, </a:t>
            </a:r>
            <a:r>
              <a:rPr lang="en-US" i="1" dirty="0" smtClean="0"/>
              <a:t>inter alia</a:t>
            </a:r>
            <a:r>
              <a:rPr lang="en-US" dirty="0" smtClean="0"/>
              <a:t>, to the context, the statute's other provisions, provisions of other statutes </a:t>
            </a:r>
            <a:r>
              <a:rPr lang="en-US" i="1" dirty="0" smtClean="0"/>
              <a:t>in </a:t>
            </a:r>
            <a:r>
              <a:rPr lang="en-US" i="1" dirty="0" err="1" smtClean="0"/>
              <a:t>pari</a:t>
            </a:r>
            <a:r>
              <a:rPr lang="en-US" i="1" dirty="0" smtClean="0"/>
              <a:t> </a:t>
            </a:r>
            <a:r>
              <a:rPr lang="en-US" i="1" dirty="0" err="1" smtClean="0"/>
              <a:t>materia</a:t>
            </a:r>
            <a:r>
              <a:rPr lang="en-US" dirty="0" smtClean="0"/>
              <a:t> and the legislative history in order to correctly identify the legislature's objective. </a:t>
            </a:r>
            <a:r>
              <a:rPr lang="en-US" u="sng" dirty="0" smtClean="0"/>
              <a:t>It is only after reading the provisions with all these elements in mind that a definition will be decided on</a:t>
            </a:r>
            <a:r>
              <a:rPr lang="en-US" dirty="0" smtClean="0"/>
              <a:t>. This “modern” interpretation method has the advantage of bringing out the underlying premises and thus preventing them from going unnoticed, as they would with the “plain meaning” method.</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4294967295"/>
          </p:nvPr>
        </p:nvSpPr>
        <p:spPr>
          <a:xfrm>
            <a:off x="0" y="214662"/>
            <a:ext cx="5079503" cy="6643338"/>
          </a:xfrm>
        </p:spPr>
        <p:txBody>
          <a:bodyPr>
            <a:normAutofit fontScale="92500" lnSpcReduction="10000"/>
          </a:bodyPr>
          <a:lstStyle/>
          <a:p>
            <a:pPr marL="0" indent="-457200" algn="ctr">
              <a:spcBef>
                <a:spcPts val="0"/>
              </a:spcBef>
              <a:buNone/>
            </a:pPr>
            <a:r>
              <a:rPr lang="en-US" sz="1946" b="1" i="1" dirty="0" smtClean="0"/>
              <a:t>Canadian Human Rights Act</a:t>
            </a:r>
          </a:p>
          <a:p>
            <a:pPr marL="0" indent="-457200" algn="ctr">
              <a:spcBef>
                <a:spcPts val="0"/>
              </a:spcBef>
              <a:buNone/>
            </a:pPr>
            <a:endParaRPr lang="en-US" sz="1600" b="1" dirty="0" smtClean="0"/>
          </a:p>
          <a:p>
            <a:pPr marL="182880" indent="-457200">
              <a:spcBef>
                <a:spcPts val="0"/>
              </a:spcBef>
              <a:buNone/>
            </a:pPr>
            <a:r>
              <a:rPr lang="en-US" sz="1200" dirty="0" smtClean="0"/>
              <a:t> </a:t>
            </a:r>
            <a:r>
              <a:rPr lang="en-US" sz="1400" dirty="0" smtClean="0"/>
              <a:t>2. The purpose of this Act is to extend the laws in Canada to give effect, within the purview of matters coming within the legislative authority of Parliament, to the principle that every individual should have an </a:t>
            </a:r>
            <a:r>
              <a:rPr lang="en-US" sz="1400" dirty="0" smtClean="0">
                <a:solidFill>
                  <a:srgbClr val="FF0000"/>
                </a:solidFill>
              </a:rPr>
              <a:t>equal opportunity with other individuals to make for himself or herself the life that he or she is able and wishes to have</a:t>
            </a:r>
            <a:r>
              <a:rPr lang="en-US" sz="1400" dirty="0" smtClean="0"/>
              <a:t>, consistent with his or her duties and obligations as a member of society, without being hindered in or prevented from doing so by discriminatory practices based on race, national or ethnic origin, </a:t>
            </a:r>
            <a:r>
              <a:rPr lang="en-US" sz="1400" dirty="0" err="1" smtClean="0"/>
              <a:t>colour</a:t>
            </a:r>
            <a:r>
              <a:rPr lang="en-US" sz="1400" dirty="0" smtClean="0"/>
              <a:t>, religion, age, sex, marital status, </a:t>
            </a:r>
            <a:r>
              <a:rPr lang="en-US" sz="1400" dirty="0" smtClean="0">
                <a:solidFill>
                  <a:srgbClr val="FF0000"/>
                </a:solidFill>
              </a:rPr>
              <a:t>family status</a:t>
            </a:r>
            <a:r>
              <a:rPr lang="en-US" sz="1400" dirty="0" smtClean="0"/>
              <a:t>, disability or conviction for an offence for which a pardon has been granted.</a:t>
            </a:r>
          </a:p>
          <a:p>
            <a:pPr marL="182880" indent="-457200">
              <a:spcBef>
                <a:spcPts val="0"/>
              </a:spcBef>
              <a:buNone/>
            </a:pPr>
            <a:r>
              <a:rPr lang="en-US" sz="1400" dirty="0" smtClean="0"/>
              <a:t>3. (1) For all purposes of this Act, race, national or ethnic origin, </a:t>
            </a:r>
            <a:r>
              <a:rPr lang="en-US" sz="1400" dirty="0" err="1" smtClean="0"/>
              <a:t>colour</a:t>
            </a:r>
            <a:r>
              <a:rPr lang="en-US" sz="1400" dirty="0" smtClean="0"/>
              <a:t>, religion, age, sex, marital status, </a:t>
            </a:r>
            <a:r>
              <a:rPr lang="en-US" sz="1400" dirty="0" smtClean="0">
                <a:solidFill>
                  <a:srgbClr val="FF0000"/>
                </a:solidFill>
              </a:rPr>
              <a:t>family status</a:t>
            </a:r>
            <a:r>
              <a:rPr lang="en-US" sz="1400" dirty="0" smtClean="0"/>
              <a:t>, disability and conviction for which a pardon has been granted are prohibited grounds of discrimination.</a:t>
            </a:r>
          </a:p>
          <a:p>
            <a:pPr marL="182880" indent="-457200">
              <a:spcBef>
                <a:spcPts val="0"/>
              </a:spcBef>
              <a:buNone/>
            </a:pPr>
            <a:r>
              <a:rPr lang="en-US" sz="1400" dirty="0" smtClean="0"/>
              <a:t>7. It is a discriminatory practice, directly or indirectly, …</a:t>
            </a:r>
          </a:p>
          <a:p>
            <a:pPr marL="182880" indent="-457200">
              <a:spcBef>
                <a:spcPts val="0"/>
              </a:spcBef>
              <a:buNone/>
            </a:pPr>
            <a:r>
              <a:rPr lang="en-US" sz="1400" dirty="0" smtClean="0"/>
              <a:t> (</a:t>
            </a:r>
            <a:r>
              <a:rPr lang="en-US" sz="1400" i="1" dirty="0" err="1" smtClean="0"/>
              <a:t>b</a:t>
            </a:r>
            <a:r>
              <a:rPr lang="en-US" sz="1400" dirty="0" smtClean="0"/>
              <a:t>) in the course of employment, to differentiate adversely in relation to an employee, on a </a:t>
            </a:r>
            <a:r>
              <a:rPr lang="en-US" sz="1400" dirty="0" smtClean="0">
                <a:solidFill>
                  <a:srgbClr val="FF0000"/>
                </a:solidFill>
              </a:rPr>
              <a:t>prohibited ground of discrimination</a:t>
            </a:r>
            <a:r>
              <a:rPr lang="en-US" sz="1400" dirty="0" smtClean="0"/>
              <a:t>.  </a:t>
            </a:r>
          </a:p>
          <a:p>
            <a:pPr marL="182880" indent="-457200">
              <a:spcBef>
                <a:spcPts val="0"/>
              </a:spcBef>
              <a:buNone/>
            </a:pPr>
            <a:r>
              <a:rPr lang="en-US" sz="1400" dirty="0" smtClean="0"/>
              <a:t>9. (1) It is a discriminatory practice for an </a:t>
            </a:r>
            <a:r>
              <a:rPr lang="en-US" sz="1400" dirty="0" smtClean="0">
                <a:solidFill>
                  <a:srgbClr val="FF0000"/>
                </a:solidFill>
              </a:rPr>
              <a:t>employee organization </a:t>
            </a:r>
            <a:r>
              <a:rPr lang="en-US" sz="1400" dirty="0" smtClean="0"/>
              <a:t>on a prohibited ground of discrimination</a:t>
            </a:r>
          </a:p>
          <a:p>
            <a:pPr marL="182880" indent="-457200">
              <a:spcBef>
                <a:spcPts val="0"/>
              </a:spcBef>
              <a:buNone/>
            </a:pPr>
            <a:r>
              <a:rPr lang="en-US" sz="1400" dirty="0" smtClean="0"/>
              <a:t>   (</a:t>
            </a:r>
            <a:r>
              <a:rPr lang="en-US" sz="1400" i="1" dirty="0" err="1" smtClean="0"/>
              <a:t>c</a:t>
            </a:r>
            <a:r>
              <a:rPr lang="en-US" sz="1400" dirty="0" smtClean="0"/>
              <a:t>) to limit, segregate, classify or otherwise act in relation to an individual in a way that would deprive the individual of </a:t>
            </a:r>
            <a:r>
              <a:rPr lang="en-US" sz="1400" dirty="0" smtClean="0">
                <a:solidFill>
                  <a:srgbClr val="FF0000"/>
                </a:solidFill>
              </a:rPr>
              <a:t>employment opportunities</a:t>
            </a:r>
            <a:r>
              <a:rPr lang="en-US" sz="1400" dirty="0" smtClean="0"/>
              <a:t>, or limit employment opportunities or otherwise adversely affect the status of the individual, where the individual is a member of the organization or where any of the obligations of the organization pursuant to a collective agreement relate to the individual.</a:t>
            </a:r>
          </a:p>
          <a:p>
            <a:pPr marL="182880" indent="-457200">
              <a:spcBef>
                <a:spcPts val="0"/>
              </a:spcBef>
              <a:buNone/>
            </a:pPr>
            <a:r>
              <a:rPr lang="en-US" sz="1400" dirty="0" smtClean="0"/>
              <a:t> 10. It is a discriminatory practice for an </a:t>
            </a:r>
            <a:r>
              <a:rPr lang="en-US" sz="1400" dirty="0" smtClean="0">
                <a:solidFill>
                  <a:srgbClr val="FF0000"/>
                </a:solidFill>
              </a:rPr>
              <a:t>employer, employee organization </a:t>
            </a:r>
            <a:r>
              <a:rPr lang="en-US" sz="1400" dirty="0" smtClean="0"/>
              <a:t>or organization of employers</a:t>
            </a:r>
          </a:p>
          <a:p>
            <a:pPr marL="182880" indent="-457200">
              <a:spcBef>
                <a:spcPts val="0"/>
              </a:spcBef>
              <a:buNone/>
            </a:pPr>
            <a:r>
              <a:rPr lang="en-US" sz="1400" dirty="0" smtClean="0"/>
              <a:t>   (</a:t>
            </a:r>
            <a:r>
              <a:rPr lang="en-US" sz="1400" i="1" dirty="0" err="1" smtClean="0"/>
              <a:t>b</a:t>
            </a:r>
            <a:r>
              <a:rPr lang="en-US" sz="1400" dirty="0" smtClean="0"/>
              <a:t>) to </a:t>
            </a:r>
            <a:r>
              <a:rPr lang="en-US" sz="1400" dirty="0" smtClean="0">
                <a:solidFill>
                  <a:srgbClr val="FF0000"/>
                </a:solidFill>
              </a:rPr>
              <a:t>enter into an agreement </a:t>
            </a:r>
            <a:r>
              <a:rPr lang="en-US" sz="1400" dirty="0" smtClean="0"/>
              <a:t>affecting recruitment, referral, hiring, promotion, training, apprenticeship, transfer or any other matter relating to employment or prospective employment,</a:t>
            </a:r>
          </a:p>
          <a:p>
            <a:pPr marL="182880" indent="-457200">
              <a:spcBef>
                <a:spcPts val="0"/>
              </a:spcBef>
              <a:buNone/>
            </a:pPr>
            <a:r>
              <a:rPr lang="en-US" sz="1400" dirty="0" smtClean="0"/>
              <a:t>that deprives or tends to deprive an individual or class of individuals of any </a:t>
            </a:r>
            <a:r>
              <a:rPr lang="en-US" sz="1400" dirty="0" smtClean="0">
                <a:solidFill>
                  <a:srgbClr val="FF0000"/>
                </a:solidFill>
              </a:rPr>
              <a:t>employment opportunities </a:t>
            </a:r>
            <a:r>
              <a:rPr lang="en-US" sz="1400" dirty="0" smtClean="0"/>
              <a:t>on a prohibited ground of discrimination. </a:t>
            </a:r>
            <a:endParaRPr lang="en-US" sz="1400" dirty="0"/>
          </a:p>
        </p:txBody>
      </p:sp>
      <p:sp>
        <p:nvSpPr>
          <p:cNvPr id="15" name="TextBox 14"/>
          <p:cNvSpPr txBox="1"/>
          <p:nvPr/>
        </p:nvSpPr>
        <p:spPr>
          <a:xfrm>
            <a:off x="5920125" y="1198529"/>
            <a:ext cx="184666" cy="369332"/>
          </a:xfrm>
          <a:prstGeom prst="rect">
            <a:avLst/>
          </a:prstGeom>
          <a:noFill/>
        </p:spPr>
        <p:txBody>
          <a:bodyPr wrap="none" rtlCol="0">
            <a:spAutoFit/>
          </a:bodyPr>
          <a:lstStyle/>
          <a:p>
            <a:endParaRPr lang="en-US" dirty="0"/>
          </a:p>
        </p:txBody>
      </p:sp>
      <p:sp>
        <p:nvSpPr>
          <p:cNvPr id="16" name="TextBox 15"/>
          <p:cNvSpPr txBox="1"/>
          <p:nvPr/>
        </p:nvSpPr>
        <p:spPr>
          <a:xfrm>
            <a:off x="5329900" y="214664"/>
            <a:ext cx="3814099" cy="6678753"/>
          </a:xfrm>
          <a:prstGeom prst="rect">
            <a:avLst/>
          </a:prstGeom>
          <a:noFill/>
        </p:spPr>
        <p:txBody>
          <a:bodyPr wrap="square" rtlCol="0">
            <a:spAutoFit/>
          </a:bodyPr>
          <a:lstStyle/>
          <a:p>
            <a:pPr algn="ctr"/>
            <a:r>
              <a:rPr lang="en-US" b="1" i="1" dirty="0" smtClean="0"/>
              <a:t>Collective Agreement</a:t>
            </a:r>
          </a:p>
          <a:p>
            <a:endParaRPr lang="en-US" sz="1200" b="1" i="1" dirty="0"/>
          </a:p>
          <a:p>
            <a:r>
              <a:rPr lang="en-US" sz="1350" dirty="0" smtClean="0"/>
              <a:t>2.01 </a:t>
            </a:r>
            <a:r>
              <a:rPr lang="en-US" sz="1350" dirty="0"/>
              <a:t>For the purpose of this Agreement</a:t>
            </a:r>
            <a:r>
              <a:rPr lang="en-US" sz="1350" dirty="0" smtClean="0"/>
              <a:t>,</a:t>
            </a:r>
          </a:p>
          <a:p>
            <a:r>
              <a:rPr lang="en-US" sz="1350" dirty="0" smtClean="0"/>
              <a:t>   (</a:t>
            </a:r>
            <a:r>
              <a:rPr lang="en-US" sz="1350" dirty="0" err="1"/>
              <a:t>s</a:t>
            </a:r>
            <a:r>
              <a:rPr lang="en-US" sz="1350" dirty="0"/>
              <a:t>) a "</a:t>
            </a:r>
            <a:r>
              <a:rPr lang="en-US" sz="1350" dirty="0">
                <a:solidFill>
                  <a:srgbClr val="FF0000"/>
                </a:solidFill>
              </a:rPr>
              <a:t>common-law spouse</a:t>
            </a:r>
            <a:r>
              <a:rPr lang="en-US" sz="1350" dirty="0"/>
              <a:t>" relationship is said to exist when, for a continuous period of at least one year, an employee has lived with a person</a:t>
            </a:r>
            <a:r>
              <a:rPr lang="en-US" sz="1350" dirty="0">
                <a:solidFill>
                  <a:srgbClr val="FF0000"/>
                </a:solidFill>
              </a:rPr>
              <a:t> of the opposite sex, </a:t>
            </a:r>
            <a:r>
              <a:rPr lang="en-US" sz="1350" dirty="0"/>
              <a:t>publicly represented that person to be his/her spouse, and lives and intends to continue to live with that person as if that person were his/her spouse.</a:t>
            </a:r>
            <a:r>
              <a:rPr lang="en-US" sz="1350" dirty="0" smtClean="0"/>
              <a:t> </a:t>
            </a:r>
          </a:p>
          <a:p>
            <a:endParaRPr lang="en-US" sz="1350" dirty="0"/>
          </a:p>
          <a:p>
            <a:r>
              <a:rPr lang="en-US" sz="1350" dirty="0" smtClean="0"/>
              <a:t>19.02 For the purpose of this clause</a:t>
            </a:r>
            <a:r>
              <a:rPr lang="en-US" sz="1350" dirty="0" smtClean="0">
                <a:solidFill>
                  <a:srgbClr val="FF0000"/>
                </a:solidFill>
              </a:rPr>
              <a:t>, immediate family </a:t>
            </a:r>
            <a:r>
              <a:rPr lang="en-US" sz="1350" dirty="0" smtClean="0"/>
              <a:t>is defined as father, mother, brother, sister, spouse (including </a:t>
            </a:r>
            <a:r>
              <a:rPr lang="en-US" sz="1350" dirty="0" smtClean="0">
                <a:solidFill>
                  <a:srgbClr val="FF0000"/>
                </a:solidFill>
              </a:rPr>
              <a:t>common-law spouse </a:t>
            </a:r>
            <a:r>
              <a:rPr lang="en-US" sz="1350" dirty="0" smtClean="0"/>
              <a:t>resident with the employee), child (including child of common-law spouse), or ward of the employee, </a:t>
            </a:r>
            <a:r>
              <a:rPr lang="en-US" sz="1350" dirty="0" smtClean="0">
                <a:solidFill>
                  <a:srgbClr val="FF0000"/>
                </a:solidFill>
              </a:rPr>
              <a:t>father-in-law</a:t>
            </a:r>
            <a:r>
              <a:rPr lang="en-US" sz="1350" dirty="0" smtClean="0"/>
              <a:t>, mother-in-law, and in addition a relative who permanently resides in the employee's household or with whom the employee permanently resides.</a:t>
            </a:r>
          </a:p>
          <a:p>
            <a:r>
              <a:rPr lang="en-US" sz="1350" dirty="0" smtClean="0"/>
              <a:t>   (</a:t>
            </a:r>
            <a:r>
              <a:rPr lang="en-US" sz="1350" dirty="0"/>
              <a:t>a) Where a member of his </a:t>
            </a:r>
            <a:r>
              <a:rPr lang="en-US" sz="1350" dirty="0">
                <a:solidFill>
                  <a:srgbClr val="FF0000"/>
                </a:solidFill>
              </a:rPr>
              <a:t>immediate family </a:t>
            </a:r>
            <a:r>
              <a:rPr lang="en-US" sz="1350" dirty="0"/>
              <a:t>dies, an employee </a:t>
            </a:r>
            <a:r>
              <a:rPr lang="en-US" sz="1350" dirty="0">
                <a:solidFill>
                  <a:srgbClr val="FF0000"/>
                </a:solidFill>
              </a:rPr>
              <a:t>shall </a:t>
            </a:r>
            <a:r>
              <a:rPr lang="en-US" sz="1350" dirty="0"/>
              <a:t>be granted bereavement leave for a period of up to four (4) consecutive days and not extending beyond the day following the funeral. During such period he </a:t>
            </a:r>
            <a:r>
              <a:rPr lang="en-US" sz="1350" dirty="0">
                <a:solidFill>
                  <a:srgbClr val="FF0000"/>
                </a:solidFill>
              </a:rPr>
              <a:t>shall </a:t>
            </a:r>
            <a:r>
              <a:rPr lang="en-US" sz="1350" dirty="0"/>
              <a:t>be granted special leave with pay for those days which would have been regularly scheduled working days. In addition, he may be granted up to three (3) days' special leave with pay for the purpose of travel to and from the place of the funeral.</a:t>
            </a:r>
          </a:p>
          <a:p>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err="1" smtClean="0"/>
              <a:t>Mossop</a:t>
            </a:r>
            <a:r>
              <a:rPr lang="en-US" sz="3200" dirty="0" smtClean="0"/>
              <a:t>: HR Tribunal </a:t>
            </a:r>
            <a:r>
              <a:rPr lang="en-US" sz="2400" dirty="0" smtClean="0"/>
              <a:t/>
            </a:r>
            <a:br>
              <a:rPr lang="en-US" sz="2400" dirty="0" smtClean="0"/>
            </a:br>
            <a:r>
              <a:rPr lang="en-US" sz="2400" dirty="0" smtClean="0"/>
              <a:t>(M. Elizabeth Acheson)</a:t>
            </a:r>
            <a:endParaRPr lang="en-US" sz="2400" dirty="0"/>
          </a:p>
        </p:txBody>
      </p:sp>
      <p:sp>
        <p:nvSpPr>
          <p:cNvPr id="3" name="Content Placeholder 2"/>
          <p:cNvSpPr>
            <a:spLocks noGrp="1"/>
          </p:cNvSpPr>
          <p:nvPr>
            <p:ph idx="1"/>
          </p:nvPr>
        </p:nvSpPr>
        <p:spPr/>
        <p:txBody>
          <a:bodyPr>
            <a:normAutofit fontScale="85000" lnSpcReduction="20000"/>
          </a:bodyPr>
          <a:lstStyle/>
          <a:p>
            <a:r>
              <a:rPr lang="en-US" dirty="0" err="1" smtClean="0"/>
              <a:t>Mossop</a:t>
            </a:r>
            <a:r>
              <a:rPr lang="en-US" dirty="0" smtClean="0"/>
              <a:t>, translator for Secretary of State, accompanies long-term male partner to father’s funeral; requests “bereavement leave” day for funeral of “immediate family” member; denied, but gets “special leave“ day instead</a:t>
            </a:r>
          </a:p>
          <a:p>
            <a:pPr lvl="1"/>
            <a:r>
              <a:rPr lang="en-US" dirty="0" smtClean="0"/>
              <a:t>special leave grant irrelevant: respect</a:t>
            </a:r>
          </a:p>
          <a:p>
            <a:pPr lvl="2"/>
            <a:r>
              <a:rPr lang="en-US" dirty="0" smtClean="0"/>
              <a:t>Matter of right, matter of discretion</a:t>
            </a:r>
          </a:p>
          <a:p>
            <a:r>
              <a:rPr lang="en-US" dirty="0" smtClean="0"/>
              <a:t>Grievance, supported by union, denied</a:t>
            </a:r>
          </a:p>
          <a:p>
            <a:r>
              <a:rPr lang="en-US" dirty="0" err="1" smtClean="0"/>
              <a:t>Mossop</a:t>
            </a:r>
            <a:r>
              <a:rPr lang="en-US" dirty="0" smtClean="0"/>
              <a:t> files HR complaints re: discriminatory practice on prohibited ground of family status vs.</a:t>
            </a:r>
          </a:p>
          <a:p>
            <a:pPr lvl="1"/>
            <a:r>
              <a:rPr lang="en-US" dirty="0" smtClean="0"/>
              <a:t>(1) DSS, based on 7(b), 10(b), </a:t>
            </a:r>
          </a:p>
          <a:p>
            <a:pPr lvl="1"/>
            <a:r>
              <a:rPr lang="en-US" dirty="0" smtClean="0"/>
              <a:t>(2) union, based on 9(1)(c)(ii), 10(b)</a:t>
            </a:r>
            <a:endParaRPr lang="en-US" dirty="0"/>
          </a:p>
        </p:txBody>
      </p:sp>
      <p:pic>
        <p:nvPicPr>
          <p:cNvPr id="4" name="Picture 3" descr="tea leaves.jpg"/>
          <p:cNvPicPr>
            <a:picLocks noChangeAspect="1"/>
          </p:cNvPicPr>
          <p:nvPr/>
        </p:nvPicPr>
        <p:blipFill>
          <a:blip r:embed="rId2"/>
          <a:stretch>
            <a:fillRect/>
          </a:stretch>
        </p:blipFill>
        <p:spPr>
          <a:xfrm>
            <a:off x="457200" y="274638"/>
            <a:ext cx="1219200" cy="11186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35"/>
            <a:ext cx="8229600" cy="451008"/>
          </a:xfrm>
        </p:spPr>
        <p:txBody>
          <a:bodyPr>
            <a:normAutofit fontScale="90000"/>
          </a:bodyPr>
          <a:lstStyle/>
          <a:p>
            <a:r>
              <a:rPr lang="en-US" sz="3200" dirty="0" smtClean="0"/>
              <a:t>Structure of tribunal decision</a:t>
            </a:r>
            <a:endParaRPr lang="en-US" sz="3200" dirty="0"/>
          </a:p>
        </p:txBody>
      </p:sp>
      <p:sp>
        <p:nvSpPr>
          <p:cNvPr id="3" name="Content Placeholder 2"/>
          <p:cNvSpPr>
            <a:spLocks noGrp="1"/>
          </p:cNvSpPr>
          <p:nvPr>
            <p:ph idx="1"/>
          </p:nvPr>
        </p:nvSpPr>
        <p:spPr>
          <a:xfrm>
            <a:off x="181422" y="725646"/>
            <a:ext cx="8734180" cy="6132353"/>
          </a:xfrm>
        </p:spPr>
        <p:txBody>
          <a:bodyPr>
            <a:normAutofit fontScale="62500" lnSpcReduction="20000"/>
          </a:bodyPr>
          <a:lstStyle/>
          <a:p>
            <a:r>
              <a:rPr lang="en-US" sz="2880" dirty="0" smtClean="0"/>
              <a:t>Expert (Dr. Margit </a:t>
            </a:r>
            <a:r>
              <a:rPr lang="en-US" sz="2880" dirty="0" err="1" smtClean="0"/>
              <a:t>Eichler</a:t>
            </a:r>
            <a:r>
              <a:rPr lang="en-US" sz="2880" dirty="0" smtClean="0"/>
              <a:t>)</a:t>
            </a:r>
          </a:p>
          <a:p>
            <a:pPr lvl="1"/>
            <a:r>
              <a:rPr lang="en-US" sz="2880" dirty="0" smtClean="0"/>
              <a:t>“Author of only textbook in Canada on families”</a:t>
            </a:r>
          </a:p>
          <a:p>
            <a:pPr lvl="1"/>
            <a:r>
              <a:rPr lang="en-US" sz="2880" dirty="0" smtClean="0"/>
              <a:t>Familial vs. family-like relationship</a:t>
            </a:r>
          </a:p>
          <a:p>
            <a:r>
              <a:rPr lang="en-US" sz="2880" dirty="0" smtClean="0"/>
              <a:t>Arguments:</a:t>
            </a:r>
          </a:p>
          <a:p>
            <a:pPr lvl="1"/>
            <a:r>
              <a:rPr lang="en-US" sz="2880" dirty="0" smtClean="0"/>
              <a:t>Commission</a:t>
            </a:r>
          </a:p>
          <a:p>
            <a:pPr lvl="2"/>
            <a:r>
              <a:rPr lang="en-US" sz="2880" dirty="0" smtClean="0"/>
              <a:t>Reviews Sup Ct decisions</a:t>
            </a:r>
          </a:p>
          <a:p>
            <a:pPr lvl="3"/>
            <a:r>
              <a:rPr lang="en-US" sz="2880" dirty="0" smtClean="0"/>
              <a:t>Functional/sociological/purposive approach</a:t>
            </a:r>
          </a:p>
          <a:p>
            <a:pPr lvl="1"/>
            <a:r>
              <a:rPr lang="en-US" sz="2880" dirty="0" smtClean="0"/>
              <a:t>DSS (+ Treasury </a:t>
            </a:r>
            <a:r>
              <a:rPr lang="en-US" sz="2880" dirty="0" err="1" smtClean="0"/>
              <a:t>Bd</a:t>
            </a:r>
            <a:r>
              <a:rPr lang="en-US" sz="2880" dirty="0" smtClean="0"/>
              <a:t> (agreement </a:t>
            </a:r>
            <a:r>
              <a:rPr lang="en-US" sz="2880" dirty="0" err="1" smtClean="0"/>
              <a:t>w</a:t>
            </a:r>
            <a:r>
              <a:rPr lang="en-US" sz="2880" dirty="0" smtClean="0"/>
              <a:t>/ union))</a:t>
            </a:r>
          </a:p>
          <a:p>
            <a:pPr lvl="2"/>
            <a:r>
              <a:rPr lang="en-US" sz="2880" dirty="0" smtClean="0"/>
              <a:t>Presents “principles” without citing authorities</a:t>
            </a:r>
          </a:p>
          <a:p>
            <a:pPr lvl="3"/>
            <a:r>
              <a:rPr lang="en-US" sz="2880" dirty="0" smtClean="0"/>
              <a:t>Plain meaning</a:t>
            </a:r>
          </a:p>
          <a:p>
            <a:pPr lvl="4"/>
            <a:r>
              <a:rPr lang="en-US" sz="2880" dirty="0" smtClean="0"/>
              <a:t>Plain meaning of “family” (children)</a:t>
            </a:r>
          </a:p>
          <a:p>
            <a:pPr lvl="1"/>
            <a:r>
              <a:rPr lang="en-US" sz="2880" dirty="0" smtClean="0"/>
              <a:t>Complainant</a:t>
            </a:r>
          </a:p>
          <a:p>
            <a:pPr lvl="2"/>
            <a:r>
              <a:rPr lang="en-US" sz="2880" dirty="0" smtClean="0"/>
              <a:t>See Commission</a:t>
            </a:r>
          </a:p>
          <a:p>
            <a:r>
              <a:rPr lang="en-US" sz="2880" dirty="0" smtClean="0"/>
              <a:t>Parliamentary Record</a:t>
            </a:r>
          </a:p>
          <a:p>
            <a:pPr lvl="1"/>
            <a:r>
              <a:rPr lang="en-US" sz="2880" dirty="0" smtClean="0"/>
              <a:t>“family status” added in 1983</a:t>
            </a:r>
          </a:p>
          <a:p>
            <a:pPr lvl="2"/>
            <a:r>
              <a:rPr lang="en-US" sz="2880" dirty="0" smtClean="0"/>
              <a:t>To resolve discrepancy b/w English (marital status) and French (situation de </a:t>
            </a:r>
            <a:r>
              <a:rPr lang="en-US" sz="2880" dirty="0" err="1" smtClean="0"/>
              <a:t>famille</a:t>
            </a:r>
            <a:r>
              <a:rPr lang="en-US" sz="2880" dirty="0" smtClean="0"/>
              <a:t>) versions</a:t>
            </a:r>
          </a:p>
          <a:p>
            <a:pPr lvl="2"/>
            <a:r>
              <a:rPr lang="en-US" sz="2880" dirty="0" smtClean="0"/>
              <a:t>Minister: “These words are being interpreted by the Canadian Human Rights Commission. We trust them to interpret and issue regulations.”</a:t>
            </a:r>
          </a:p>
          <a:p>
            <a:pPr lvl="3"/>
            <a:r>
              <a:rPr lang="en-US" sz="2880" dirty="0" smtClean="0"/>
              <a:t>Respect</a:t>
            </a:r>
          </a:p>
          <a:p>
            <a:r>
              <a:rPr lang="en-US" sz="2880" dirty="0" smtClean="0"/>
              <a:t>More cases…</a:t>
            </a:r>
          </a:p>
          <a:p>
            <a:r>
              <a:rPr lang="en-US" sz="2880" dirty="0" smtClean="0"/>
              <a:t>Then, Decision</a:t>
            </a:r>
          </a:p>
          <a:p>
            <a:pPr lvl="2"/>
            <a:endParaRPr lang="en-US" dirty="0"/>
          </a:p>
        </p:txBody>
      </p:sp>
      <p:pic>
        <p:nvPicPr>
          <p:cNvPr id="4" name="Picture 3" descr="wind up.jpg"/>
          <p:cNvPicPr>
            <a:picLocks noChangeAspect="1"/>
          </p:cNvPicPr>
          <p:nvPr/>
        </p:nvPicPr>
        <p:blipFill>
          <a:blip r:embed="rId2"/>
          <a:stretch>
            <a:fillRect/>
          </a:stretch>
        </p:blipFill>
        <p:spPr>
          <a:xfrm>
            <a:off x="6281795" y="725645"/>
            <a:ext cx="3735299" cy="39270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54671"/>
          </a:xfrm>
        </p:spPr>
        <p:txBody>
          <a:bodyPr>
            <a:normAutofit fontScale="90000"/>
          </a:bodyPr>
          <a:lstStyle/>
          <a:p>
            <a:r>
              <a:rPr lang="en-US" sz="3200" dirty="0" smtClean="0"/>
              <a:t>Decision</a:t>
            </a:r>
            <a:endParaRPr lang="en-US" sz="3200" dirty="0"/>
          </a:p>
        </p:txBody>
      </p:sp>
      <p:sp>
        <p:nvSpPr>
          <p:cNvPr id="3" name="Content Placeholder 2"/>
          <p:cNvSpPr>
            <a:spLocks noGrp="1"/>
          </p:cNvSpPr>
          <p:nvPr>
            <p:ph idx="1"/>
          </p:nvPr>
        </p:nvSpPr>
        <p:spPr>
          <a:xfrm>
            <a:off x="1" y="554672"/>
            <a:ext cx="8319500" cy="6303328"/>
          </a:xfrm>
        </p:spPr>
        <p:txBody>
          <a:bodyPr>
            <a:normAutofit fontScale="62500" lnSpcReduction="20000"/>
          </a:bodyPr>
          <a:lstStyle/>
          <a:p>
            <a:r>
              <a:rPr lang="en-US" dirty="0" smtClean="0"/>
              <a:t>Statutory interpretation</a:t>
            </a:r>
          </a:p>
          <a:p>
            <a:pPr lvl="1"/>
            <a:r>
              <a:rPr lang="en-US" dirty="0" err="1" smtClean="0"/>
              <a:t>Driedger</a:t>
            </a:r>
            <a:r>
              <a:rPr lang="en-US" dirty="0" smtClean="0"/>
              <a:t>: context, object, scheme, harmony, reasonable; ambiguous?</a:t>
            </a:r>
          </a:p>
          <a:p>
            <a:pPr lvl="1"/>
            <a:r>
              <a:rPr lang="en-US" dirty="0" smtClean="0"/>
              <a:t>Remember </a:t>
            </a:r>
            <a:r>
              <a:rPr lang="en-US" i="1" dirty="0" smtClean="0"/>
              <a:t>Bell </a:t>
            </a:r>
            <a:r>
              <a:rPr lang="en-US" i="1" dirty="0" err="1" smtClean="0"/>
              <a:t>ExpressVu</a:t>
            </a:r>
            <a:r>
              <a:rPr lang="en-US" i="1" dirty="0" smtClean="0"/>
              <a:t> </a:t>
            </a:r>
            <a:r>
              <a:rPr lang="en-US" dirty="0" smtClean="0"/>
              <a:t>(</a:t>
            </a:r>
            <a:r>
              <a:rPr lang="en-US" dirty="0" err="1" smtClean="0"/>
              <a:t>Iacobucci</a:t>
            </a:r>
            <a:r>
              <a:rPr lang="en-US" dirty="0" smtClean="0"/>
              <a:t> 02)? </a:t>
            </a:r>
          </a:p>
          <a:p>
            <a:pPr lvl="2"/>
            <a:r>
              <a:rPr lang="en-US" dirty="0" smtClean="0"/>
              <a:t>“In Elmer </a:t>
            </a:r>
            <a:r>
              <a:rPr lang="en-US" dirty="0" err="1" smtClean="0"/>
              <a:t>Driedger's</a:t>
            </a:r>
            <a:r>
              <a:rPr lang="en-US" dirty="0" smtClean="0"/>
              <a:t> definitive formulation, found at </a:t>
            </a:r>
            <a:r>
              <a:rPr lang="en-US" dirty="0" err="1" smtClean="0"/>
              <a:t>p</a:t>
            </a:r>
            <a:r>
              <a:rPr lang="en-US" dirty="0" smtClean="0"/>
              <a:t>. 87 of his Construction of Statutes (2nd ed. 1983):</a:t>
            </a:r>
          </a:p>
          <a:p>
            <a:pPr lvl="2">
              <a:buNone/>
            </a:pPr>
            <a:r>
              <a:rPr lang="en-US" dirty="0" smtClean="0"/>
              <a:t>	‘Today there is only one principle or approach, namely, the words of an Act are to be read in their entire context and in their grammatical and ordinary sense harmoniously with the scheme of the Act, the object of the Act, and the intention of Parliament.’”</a:t>
            </a:r>
          </a:p>
          <a:p>
            <a:r>
              <a:rPr lang="en-US" dirty="0" smtClean="0"/>
              <a:t>Object, object, object: “equal opportunity with other individuals to make for himself or herself the life that he or she is able and wishes to have” (sec. 2)</a:t>
            </a:r>
          </a:p>
          <a:p>
            <a:pPr lvl="1"/>
            <a:r>
              <a:rPr lang="en-US" dirty="0" smtClean="0"/>
              <a:t>“special nature” of human rights codes</a:t>
            </a:r>
          </a:p>
          <a:p>
            <a:r>
              <a:rPr lang="en-US" dirty="0" smtClean="0"/>
              <a:t>Functional/purposive approach (cf. </a:t>
            </a:r>
            <a:r>
              <a:rPr lang="en-US" i="1" dirty="0" smtClean="0"/>
              <a:t>Charter</a:t>
            </a:r>
            <a:r>
              <a:rPr lang="en-US" dirty="0" smtClean="0"/>
              <a:t>)</a:t>
            </a:r>
          </a:p>
          <a:p>
            <a:pPr lvl="1"/>
            <a:r>
              <a:rPr lang="en-US" dirty="0" smtClean="0"/>
              <a:t>Ambiguous</a:t>
            </a:r>
          </a:p>
          <a:p>
            <a:pPr lvl="2"/>
            <a:r>
              <a:rPr lang="en-US" dirty="0" smtClean="0"/>
              <a:t>Commission (expert) vs. DSS (no evidence re consensus re “generally understood” definition of family)</a:t>
            </a:r>
          </a:p>
          <a:p>
            <a:pPr lvl="1"/>
            <a:r>
              <a:rPr lang="en-US" i="1" dirty="0" smtClean="0"/>
              <a:t>A </a:t>
            </a:r>
            <a:r>
              <a:rPr lang="en-US" dirty="0" smtClean="0"/>
              <a:t>reasonable meaning, not </a:t>
            </a:r>
            <a:r>
              <a:rPr lang="en-US" i="1" dirty="0" smtClean="0"/>
              <a:t>the </a:t>
            </a:r>
            <a:r>
              <a:rPr lang="en-US" dirty="0" smtClean="0"/>
              <a:t>reasonable meaning!</a:t>
            </a:r>
          </a:p>
          <a:p>
            <a:r>
              <a:rPr lang="en-US" dirty="0" smtClean="0"/>
              <a:t>So, what is the (“a reasonable”) definition?</a:t>
            </a:r>
          </a:p>
          <a:p>
            <a:pPr lvl="1"/>
            <a:r>
              <a:rPr lang="en-US" dirty="0" smtClean="0"/>
              <a:t>“reasonable to conclude that homosexual couples may constitute a family”</a:t>
            </a:r>
          </a:p>
          <a:p>
            <a:r>
              <a:rPr lang="en-US" dirty="0" smtClean="0"/>
              <a:t>Application</a:t>
            </a:r>
          </a:p>
          <a:p>
            <a:pPr lvl="1"/>
            <a:r>
              <a:rPr lang="en-US" dirty="0" smtClean="0"/>
              <a:t>Entering in agreement: substantiated (DSS and union) (9(1)(c)(ii), 10(b)) </a:t>
            </a:r>
          </a:p>
          <a:p>
            <a:pPr lvl="1"/>
            <a:r>
              <a:rPr lang="en-US" dirty="0" smtClean="0"/>
              <a:t>Denial of bereavement leave: dismissed (7(b)) (mere application of agreement)</a:t>
            </a:r>
          </a:p>
          <a:p>
            <a:r>
              <a:rPr lang="en-US" dirty="0" smtClean="0"/>
              <a:t>Remedy</a:t>
            </a:r>
          </a:p>
          <a:p>
            <a:pPr lvl="1"/>
            <a:r>
              <a:rPr lang="en-US" dirty="0" smtClean="0"/>
              <a:t>$500: self-respect (stop applying, amend collective agreement)</a:t>
            </a:r>
          </a:p>
          <a:p>
            <a:pPr lvl="1"/>
            <a:endParaRPr lang="en-US" dirty="0" smtClean="0"/>
          </a:p>
          <a:p>
            <a:pPr lvl="1">
              <a:buNone/>
            </a:pPr>
            <a:endParaRPr lang="en-US" dirty="0" smtClean="0"/>
          </a:p>
          <a:p>
            <a:pPr lvl="2"/>
            <a:endParaRPr lang="en-US" dirty="0"/>
          </a:p>
        </p:txBody>
      </p:sp>
      <p:pic>
        <p:nvPicPr>
          <p:cNvPr id="4" name="Picture 3" descr="roger clemens.jpg"/>
          <p:cNvPicPr>
            <a:picLocks noChangeAspect="1"/>
          </p:cNvPicPr>
          <p:nvPr/>
        </p:nvPicPr>
        <p:blipFill>
          <a:blip r:embed="rId2"/>
          <a:stretch>
            <a:fillRect/>
          </a:stretch>
        </p:blipFill>
        <p:spPr>
          <a:xfrm>
            <a:off x="7290903" y="0"/>
            <a:ext cx="2039379" cy="13912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7209"/>
          </a:xfrm>
        </p:spPr>
        <p:txBody>
          <a:bodyPr>
            <a:normAutofit/>
          </a:bodyPr>
          <a:lstStyle/>
          <a:p>
            <a:r>
              <a:rPr lang="en-US" sz="3200" dirty="0" smtClean="0"/>
              <a:t>Fed. Court of Appeal I</a:t>
            </a:r>
            <a:endParaRPr lang="en-US" sz="3200" dirty="0"/>
          </a:p>
        </p:txBody>
      </p:sp>
      <p:sp>
        <p:nvSpPr>
          <p:cNvPr id="3" name="Content Placeholder 2"/>
          <p:cNvSpPr>
            <a:spLocks noGrp="1"/>
          </p:cNvSpPr>
          <p:nvPr>
            <p:ph idx="1"/>
          </p:nvPr>
        </p:nvSpPr>
        <p:spPr>
          <a:xfrm>
            <a:off x="773709" y="971847"/>
            <a:ext cx="7079278" cy="5727418"/>
          </a:xfrm>
        </p:spPr>
        <p:txBody>
          <a:bodyPr>
            <a:normAutofit fontScale="92500" lnSpcReduction="10000"/>
          </a:bodyPr>
          <a:lstStyle/>
          <a:p>
            <a:r>
              <a:rPr lang="en-US" dirty="0" smtClean="0"/>
              <a:t>First, “some secondary issues”…</a:t>
            </a:r>
          </a:p>
          <a:p>
            <a:pPr lvl="1"/>
            <a:r>
              <a:rPr lang="en-US" dirty="0" smtClean="0"/>
              <a:t>Irrelevant, but indicative (respect, attitude)</a:t>
            </a:r>
          </a:p>
          <a:p>
            <a:pPr lvl="2"/>
            <a:r>
              <a:rPr lang="en-US" dirty="0" smtClean="0"/>
              <a:t>No harm, no foul (special leave day offered)</a:t>
            </a:r>
          </a:p>
          <a:p>
            <a:pPr lvl="3"/>
            <a:r>
              <a:rPr lang="en-US" dirty="0" smtClean="0"/>
              <a:t>Reason given “not quite convincing”</a:t>
            </a:r>
          </a:p>
          <a:p>
            <a:pPr lvl="4"/>
            <a:r>
              <a:rPr lang="en-US" dirty="0" smtClean="0"/>
              <a:t>Actual discrimination not required, agreement sufficient</a:t>
            </a:r>
          </a:p>
          <a:p>
            <a:pPr lvl="2"/>
            <a:r>
              <a:rPr lang="en-US" dirty="0" smtClean="0"/>
              <a:t>Immediate family member: partner’s father’s funeral, not partner’s</a:t>
            </a:r>
          </a:p>
          <a:p>
            <a:pPr lvl="3"/>
            <a:r>
              <a:rPr lang="en-US" dirty="0" smtClean="0"/>
              <a:t>“somewhat precipitous on the part of the Tribunal to take for granted, without some analysis” … “I do not believe however that … it was wrong”</a:t>
            </a:r>
          </a:p>
          <a:p>
            <a:pPr lvl="2"/>
            <a:r>
              <a:rPr lang="en-US" dirty="0" smtClean="0"/>
              <a:t>“employment opportunity”</a:t>
            </a:r>
          </a:p>
          <a:p>
            <a:pPr lvl="3"/>
            <a:r>
              <a:rPr lang="en-US" dirty="0" smtClean="0"/>
              <a:t>“The Tribunal has, again with no analysis, taken for granted that bereavement leave” = employment opportunity under 10(b) </a:t>
            </a:r>
          </a:p>
          <a:p>
            <a:pPr lvl="3"/>
            <a:r>
              <a:rPr lang="en-US" dirty="0" smtClean="0"/>
              <a:t>Not raised by parties, not taken up by parties “when it was raised by the Court at the hearing”…</a:t>
            </a:r>
          </a:p>
          <a:p>
            <a:pPr lvl="2"/>
            <a:endParaRPr lang="en-US" dirty="0"/>
          </a:p>
        </p:txBody>
      </p:sp>
      <p:pic>
        <p:nvPicPr>
          <p:cNvPr id="5" name="Picture 4" descr="thumbsdown.jpg"/>
          <p:cNvPicPr>
            <a:picLocks noChangeAspect="1"/>
          </p:cNvPicPr>
          <p:nvPr/>
        </p:nvPicPr>
        <p:blipFill>
          <a:blip r:embed="rId2"/>
          <a:stretch>
            <a:fillRect/>
          </a:stretch>
        </p:blipFill>
        <p:spPr>
          <a:xfrm>
            <a:off x="6859178" y="0"/>
            <a:ext cx="2635181" cy="1231006"/>
          </a:xfrm>
          <a:prstGeom prst="rect">
            <a:avLst/>
          </a:prstGeom>
        </p:spPr>
      </p:pic>
      <p:pic>
        <p:nvPicPr>
          <p:cNvPr id="6" name="Picture 5" descr="Professor.gif"/>
          <p:cNvPicPr>
            <a:picLocks noChangeAspect="1"/>
          </p:cNvPicPr>
          <p:nvPr/>
        </p:nvPicPr>
        <p:blipFill>
          <a:blip r:embed="rId3"/>
          <a:stretch>
            <a:fillRect/>
          </a:stretch>
        </p:blipFill>
        <p:spPr>
          <a:xfrm>
            <a:off x="7841298" y="4924130"/>
            <a:ext cx="1653061" cy="1933870"/>
          </a:xfrm>
          <a:prstGeom prst="rect">
            <a:avLst/>
          </a:prstGeom>
        </p:spPr>
      </p:pic>
      <p:pic>
        <p:nvPicPr>
          <p:cNvPr id="8" name="Picture 7" descr="tea leaf read.jpg"/>
          <p:cNvPicPr>
            <a:picLocks noChangeAspect="1"/>
          </p:cNvPicPr>
          <p:nvPr/>
        </p:nvPicPr>
        <p:blipFill>
          <a:blip r:embed="rId4"/>
          <a:stretch>
            <a:fillRect/>
          </a:stretch>
        </p:blipFill>
        <p:spPr>
          <a:xfrm>
            <a:off x="-165763" y="4352741"/>
            <a:ext cx="1878944" cy="250525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3545"/>
          </a:xfrm>
        </p:spPr>
        <p:txBody>
          <a:bodyPr>
            <a:normAutofit/>
          </a:bodyPr>
          <a:lstStyle/>
          <a:p>
            <a:r>
              <a:rPr lang="en-US" sz="3200" smtClean="0"/>
              <a:t>Fed. </a:t>
            </a:r>
            <a:r>
              <a:rPr lang="en-US" sz="3200" dirty="0" smtClean="0"/>
              <a:t>Court of Appeal	II		 </a:t>
            </a:r>
            <a:endParaRPr lang="en-US" sz="3200" dirty="0"/>
          </a:p>
        </p:txBody>
      </p:sp>
      <p:sp>
        <p:nvSpPr>
          <p:cNvPr id="3" name="Content Placeholder 2"/>
          <p:cNvSpPr>
            <a:spLocks noGrp="1"/>
          </p:cNvSpPr>
          <p:nvPr>
            <p:ph idx="1"/>
          </p:nvPr>
        </p:nvSpPr>
        <p:spPr>
          <a:xfrm>
            <a:off x="457200" y="868184"/>
            <a:ext cx="8229600" cy="5792208"/>
          </a:xfrm>
        </p:spPr>
        <p:txBody>
          <a:bodyPr>
            <a:normAutofit fontScale="85000" lnSpcReduction="20000"/>
          </a:bodyPr>
          <a:lstStyle/>
          <a:p>
            <a:r>
              <a:rPr lang="en-US" dirty="0" smtClean="0"/>
              <a:t>“The Issue </a:t>
            </a:r>
            <a:r>
              <a:rPr lang="en-US" i="1" dirty="0" smtClean="0"/>
              <a:t>Seen </a:t>
            </a:r>
            <a:r>
              <a:rPr lang="en-US" dirty="0" smtClean="0"/>
              <a:t>as Fundamental”</a:t>
            </a:r>
          </a:p>
          <a:p>
            <a:pPr lvl="1"/>
            <a:r>
              <a:rPr lang="en-US" dirty="0" smtClean="0"/>
              <a:t>Again, all parties agree re: issue …</a:t>
            </a:r>
          </a:p>
          <a:p>
            <a:pPr lvl="2"/>
            <a:r>
              <a:rPr lang="en-US" dirty="0" smtClean="0"/>
              <a:t>Misled by tribunal…</a:t>
            </a:r>
          </a:p>
          <a:p>
            <a:pPr lvl="1"/>
            <a:r>
              <a:rPr lang="en-US" dirty="0" smtClean="0"/>
              <a:t>Standard of review</a:t>
            </a:r>
          </a:p>
          <a:p>
            <a:pPr lvl="2"/>
            <a:r>
              <a:rPr lang="en-US" dirty="0" smtClean="0"/>
              <a:t>Correctness vs. patent unreasonableness</a:t>
            </a:r>
          </a:p>
          <a:p>
            <a:pPr lvl="3"/>
            <a:r>
              <a:rPr lang="en-US" dirty="0" smtClean="0"/>
              <a:t>Correctness: no privative clause, pure question of law</a:t>
            </a:r>
          </a:p>
          <a:p>
            <a:r>
              <a:rPr lang="en-US" dirty="0" smtClean="0"/>
              <a:t>Wrong, wrong, wrong (incorrect, incorrect, incorrect)</a:t>
            </a:r>
          </a:p>
          <a:p>
            <a:pPr lvl="1"/>
            <a:r>
              <a:rPr lang="en-US" dirty="0" smtClean="0"/>
              <a:t>Wrong interpretive approach </a:t>
            </a:r>
          </a:p>
          <a:p>
            <a:pPr lvl="2"/>
            <a:r>
              <a:rPr lang="en-US" dirty="0" smtClean="0"/>
              <a:t>Human Rights Act is not the Charter</a:t>
            </a:r>
          </a:p>
          <a:p>
            <a:pPr lvl="3"/>
            <a:r>
              <a:rPr lang="en-US" dirty="0" smtClean="0"/>
              <a:t>Respect: Court would usurp legislative function</a:t>
            </a:r>
          </a:p>
          <a:p>
            <a:pPr lvl="4"/>
            <a:r>
              <a:rPr lang="en-US" dirty="0" smtClean="0"/>
              <a:t>Respect: What about administrative tribunal vs. legislature?</a:t>
            </a:r>
          </a:p>
          <a:p>
            <a:pPr lvl="5"/>
            <a:r>
              <a:rPr lang="en-US" dirty="0" smtClean="0"/>
              <a:t>Contrast </a:t>
            </a:r>
            <a:r>
              <a:rPr lang="en-US" i="1" dirty="0" smtClean="0"/>
              <a:t>Ocean Port</a:t>
            </a:r>
            <a:r>
              <a:rPr lang="en-US" dirty="0" smtClean="0"/>
              <a:t> (court vs. administrative agency)</a:t>
            </a:r>
          </a:p>
          <a:p>
            <a:pPr lvl="1"/>
            <a:r>
              <a:rPr lang="en-US" dirty="0" smtClean="0"/>
              <a:t>Wrong reading of “family”: clarity</a:t>
            </a:r>
          </a:p>
          <a:p>
            <a:pPr lvl="2"/>
            <a:r>
              <a:rPr lang="en-US" dirty="0" smtClean="0"/>
              <a:t>Clear, unambiguous: “</a:t>
            </a:r>
            <a:r>
              <a:rPr lang="en-US" dirty="0" smtClean="0">
                <a:solidFill>
                  <a:srgbClr val="FF0000"/>
                </a:solidFill>
              </a:rPr>
              <a:t>the basic concept signified by the word has always been a group of individuals with common genes, common blood, common ancestors</a:t>
            </a:r>
            <a:r>
              <a:rPr lang="en-US" dirty="0" smtClean="0"/>
              <a:t>”</a:t>
            </a:r>
          </a:p>
          <a:p>
            <a:pPr lvl="1"/>
            <a:r>
              <a:rPr lang="en-US" dirty="0" smtClean="0"/>
              <a:t>Wrong reading of “family”: reasonableness</a:t>
            </a:r>
          </a:p>
          <a:p>
            <a:pPr lvl="2"/>
            <a:r>
              <a:rPr lang="en-US" dirty="0" smtClean="0"/>
              <a:t>Blurring, rather than clarifying (“nebulous notion of reasonability”)</a:t>
            </a:r>
          </a:p>
          <a:p>
            <a:pPr lvl="2"/>
            <a:endParaRPr lang="en-US" dirty="0" smtClean="0"/>
          </a:p>
          <a:p>
            <a:pPr lvl="1"/>
            <a:endParaRPr lang="en-US" dirty="0" smtClean="0"/>
          </a:p>
          <a:p>
            <a:pPr lvl="2"/>
            <a:endParaRPr lang="en-US" dirty="0" smtClean="0"/>
          </a:p>
          <a:p>
            <a:pPr lvl="1"/>
            <a:endParaRPr lang="en-US" dirty="0"/>
          </a:p>
        </p:txBody>
      </p:sp>
      <p:pic>
        <p:nvPicPr>
          <p:cNvPr id="4" name="Picture 3" descr="fonzie_thumbs_down.jpg"/>
          <p:cNvPicPr>
            <a:picLocks noChangeAspect="1"/>
          </p:cNvPicPr>
          <p:nvPr/>
        </p:nvPicPr>
        <p:blipFill>
          <a:blip r:embed="rId2"/>
          <a:stretch>
            <a:fillRect/>
          </a:stretch>
        </p:blipFill>
        <p:spPr>
          <a:xfrm>
            <a:off x="6708144" y="661217"/>
            <a:ext cx="2435856" cy="18268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3545"/>
          </a:xfrm>
        </p:spPr>
        <p:txBody>
          <a:bodyPr>
            <a:normAutofit/>
          </a:bodyPr>
          <a:lstStyle/>
          <a:p>
            <a:r>
              <a:rPr lang="en-US" sz="3200" dirty="0" smtClean="0"/>
              <a:t>Fed. Court of Appeal III</a:t>
            </a:r>
            <a:endParaRPr lang="en-US" sz="3200" dirty="0"/>
          </a:p>
        </p:txBody>
      </p:sp>
      <p:sp>
        <p:nvSpPr>
          <p:cNvPr id="3" name="Content Placeholder 2"/>
          <p:cNvSpPr>
            <a:spLocks noGrp="1"/>
          </p:cNvSpPr>
          <p:nvPr>
            <p:ph idx="1"/>
          </p:nvPr>
        </p:nvSpPr>
        <p:spPr>
          <a:xfrm>
            <a:off x="0" y="1075512"/>
            <a:ext cx="7814111" cy="5782488"/>
          </a:xfrm>
        </p:spPr>
        <p:txBody>
          <a:bodyPr>
            <a:normAutofit/>
          </a:bodyPr>
          <a:lstStyle/>
          <a:p>
            <a:r>
              <a:rPr lang="en-US" dirty="0" smtClean="0"/>
              <a:t>“The </a:t>
            </a:r>
            <a:r>
              <a:rPr lang="en-US" i="1" dirty="0" smtClean="0"/>
              <a:t>Real</a:t>
            </a:r>
            <a:r>
              <a:rPr lang="en-US" dirty="0" smtClean="0"/>
              <a:t> Issue Underlying the Complaint”</a:t>
            </a:r>
          </a:p>
          <a:p>
            <a:pPr lvl="1"/>
            <a:r>
              <a:rPr lang="en-US" dirty="0" smtClean="0"/>
              <a:t>Sexual orientation, not family status, is ground of discrimination</a:t>
            </a:r>
          </a:p>
          <a:p>
            <a:pPr lvl="2"/>
            <a:r>
              <a:rPr lang="en-US" dirty="0" smtClean="0"/>
              <a:t>That ground is not prohibited under HR Act</a:t>
            </a:r>
          </a:p>
          <a:p>
            <a:pPr lvl="1"/>
            <a:r>
              <a:rPr lang="en-US" dirty="0" smtClean="0"/>
              <a:t>But it is prohibited under Charter (sec. 15)</a:t>
            </a:r>
          </a:p>
          <a:p>
            <a:pPr lvl="2"/>
            <a:r>
              <a:rPr lang="en-US" dirty="0" smtClean="0"/>
              <a:t>Interpret “family status” to avoid Charter violation?</a:t>
            </a:r>
          </a:p>
          <a:p>
            <a:pPr lvl="3"/>
            <a:r>
              <a:rPr lang="en-US" dirty="0" smtClean="0"/>
              <a:t>No: Charter not “ipso facto legislative amendment machine”</a:t>
            </a:r>
          </a:p>
          <a:p>
            <a:pPr lvl="4"/>
            <a:r>
              <a:rPr lang="en-US" dirty="0" smtClean="0"/>
              <a:t>Respect: legislature’s prerogative to amend HR act</a:t>
            </a:r>
          </a:p>
          <a:p>
            <a:pPr lvl="3"/>
            <a:r>
              <a:rPr lang="en-US" dirty="0" smtClean="0"/>
              <a:t>But: </a:t>
            </a:r>
            <a:r>
              <a:rPr lang="en-US" dirty="0" err="1" smtClean="0"/>
              <a:t>Ont</a:t>
            </a:r>
            <a:r>
              <a:rPr lang="en-US" dirty="0" smtClean="0"/>
              <a:t> COA, in 1992, reads sexual orientation into sec. 3 HR Act to comply with sec. 15 Charter</a:t>
            </a:r>
          </a:p>
          <a:p>
            <a:pPr lvl="4"/>
            <a:r>
              <a:rPr lang="en-US" dirty="0" smtClean="0"/>
              <a:t>Now included in HR Act sec. 3</a:t>
            </a:r>
          </a:p>
          <a:p>
            <a:pPr lvl="2"/>
            <a:r>
              <a:rPr lang="en-US" dirty="0" smtClean="0"/>
              <a:t>Stone concurrence: Charter issue not raised</a:t>
            </a:r>
            <a:endParaRPr lang="en-US" dirty="0"/>
          </a:p>
        </p:txBody>
      </p:sp>
      <p:pic>
        <p:nvPicPr>
          <p:cNvPr id="4" name="Picture 3" descr="aha_moment.gif"/>
          <p:cNvPicPr>
            <a:picLocks noChangeAspect="1"/>
          </p:cNvPicPr>
          <p:nvPr/>
        </p:nvPicPr>
        <p:blipFill>
          <a:blip r:embed="rId2"/>
          <a:stretch>
            <a:fillRect/>
          </a:stretch>
        </p:blipFill>
        <p:spPr>
          <a:xfrm>
            <a:off x="7747000" y="1075512"/>
            <a:ext cx="1397000" cy="1841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4394</TotalTime>
  <Words>3109</Words>
  <Application>Microsoft Macintosh PowerPoint</Application>
  <PresentationFormat>On-screen Show (4:3)</PresentationFormat>
  <Paragraphs>345</Paragraphs>
  <Slides>25</Slides>
  <Notes>1</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Administrative Law </vt:lpstr>
      <vt:lpstr>Mossop (1985-93):  Let the Substance Begin, or Has It Already?… </vt:lpstr>
      <vt:lpstr>PowerPoint Presentation</vt:lpstr>
      <vt:lpstr>Mossop: HR Tribunal  (M. Elizabeth Acheson)</vt:lpstr>
      <vt:lpstr>Structure of tribunal decision</vt:lpstr>
      <vt:lpstr>Decision</vt:lpstr>
      <vt:lpstr>Fed. Court of Appeal I</vt:lpstr>
      <vt:lpstr>Fed. Court of Appeal II   </vt:lpstr>
      <vt:lpstr>Fed. Court of Appeal III</vt:lpstr>
      <vt:lpstr>Sup Ct: What’s at Issue(s)?</vt:lpstr>
      <vt:lpstr>Federal Court Act (then)</vt:lpstr>
      <vt:lpstr>Lamer</vt:lpstr>
      <vt:lpstr>La Forest</vt:lpstr>
      <vt:lpstr>La Forest </vt:lpstr>
      <vt:lpstr> L'Heureux-Dubé (dissent)  </vt:lpstr>
      <vt:lpstr>Canadian Human Rights Act</vt:lpstr>
      <vt:lpstr>Three Factors  (pragmatic and functional)</vt:lpstr>
      <vt:lpstr>Patent unreasonability</vt:lpstr>
      <vt:lpstr>Whatever happened to: Willis, “Statute Interpretation in a Nutshell”?</vt:lpstr>
      <vt:lpstr>PowerPoint Presentation</vt:lpstr>
      <vt:lpstr>Warm Up: Some Thrusts and Parries, courtesy of Karl Löwelein</vt:lpstr>
      <vt:lpstr>Back to Willis: (1) Ordinary Meaning</vt:lpstr>
      <vt:lpstr>More Willis: (2) Context</vt:lpstr>
      <vt:lpstr>Still More Willis: (3) Subject matter</vt:lpstr>
      <vt:lpstr>From Willis to L’Heureux-Dubé:  The Big Melting Pot</vt:lpstr>
    </vt:vector>
  </TitlesOfParts>
  <Company>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Baker v. Canada</dc:title>
  <dc:creator>Markus Dubber</dc:creator>
  <cp:lastModifiedBy>Markus Dubber</cp:lastModifiedBy>
  <cp:revision>687</cp:revision>
  <dcterms:created xsi:type="dcterms:W3CDTF">2011-12-23T19:51:29Z</dcterms:created>
  <dcterms:modified xsi:type="dcterms:W3CDTF">2013-01-31T13:31:17Z</dcterms:modified>
</cp:coreProperties>
</file>