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0" r:id="rId2"/>
    <p:sldId id="304" r:id="rId3"/>
    <p:sldId id="305" r:id="rId4"/>
    <p:sldId id="306" r:id="rId5"/>
    <p:sldId id="307" r:id="rId6"/>
    <p:sldId id="308" r:id="rId7"/>
    <p:sldId id="309" r:id="rId8"/>
    <p:sldId id="310" r:id="rId9"/>
    <p:sldId id="311" r:id="rId10"/>
    <p:sldId id="313" r:id="rId11"/>
    <p:sldId id="314" r:id="rId12"/>
    <p:sldId id="315" r:id="rId13"/>
    <p:sldId id="316" r:id="rId14"/>
    <p:sldId id="317" r:id="rId15"/>
    <p:sldId id="318" r:id="rId16"/>
    <p:sldId id="319" r:id="rId17"/>
    <p:sldId id="320" r:id="rId18"/>
    <p:sldId id="321" r:id="rId19"/>
    <p:sldId id="322" r:id="rId20"/>
    <p:sldId id="32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2E769-DA39-264D-824D-096A4AB2AB91}" type="datetimeFigureOut">
              <a:rPr lang="en-US" smtClean="0"/>
              <a:pPr/>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51931-7C84-C043-A028-63C5BA187B41}" type="slidenum">
              <a:rPr lang="en-US" smtClean="0"/>
              <a:pPr/>
              <a:t>‹#›</a:t>
            </a:fld>
            <a:endParaRPr lang="en-US"/>
          </a:p>
        </p:txBody>
      </p:sp>
    </p:spTree>
    <p:extLst>
      <p:ext uri="{BB962C8B-B14F-4D97-AF65-F5344CB8AC3E}">
        <p14:creationId xmlns:p14="http://schemas.microsoft.com/office/powerpoint/2010/main" val="3471836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9F714-FF53-A44C-81DE-6E260CCA1A0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9F714-FF53-A44C-81DE-6E260CCA1A0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9F714-FF53-A44C-81DE-6E260CCA1A0C}"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E9F714-FF53-A44C-81DE-6E260CCA1A0C}"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9F714-FF53-A44C-81DE-6E260CCA1A0C}"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9F714-FF53-A44C-81DE-6E260CCA1A0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9F714-FF53-A44C-81DE-6E260CCA1A0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9F714-FF53-A44C-81DE-6E260CCA1A0C}"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755E2-9847-D844-AEBD-ED680701F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363"/>
          </a:xfrm>
        </p:spPr>
        <p:txBody>
          <a:bodyPr>
            <a:normAutofit/>
          </a:bodyPr>
          <a:lstStyle/>
          <a:p>
            <a:r>
              <a:rPr lang="en-US" sz="3200" dirty="0" err="1" smtClean="0"/>
              <a:t>Concurrers</a:t>
            </a:r>
            <a:r>
              <a:rPr lang="en-US" sz="3200" dirty="0" smtClean="0"/>
              <a:t>	</a:t>
            </a:r>
            <a:endParaRPr lang="en-US" sz="3200" dirty="0"/>
          </a:p>
        </p:txBody>
      </p:sp>
      <p:sp>
        <p:nvSpPr>
          <p:cNvPr id="3" name="Content Placeholder 2"/>
          <p:cNvSpPr>
            <a:spLocks noGrp="1"/>
          </p:cNvSpPr>
          <p:nvPr>
            <p:ph idx="1"/>
          </p:nvPr>
        </p:nvSpPr>
        <p:spPr>
          <a:xfrm>
            <a:off x="175179" y="715364"/>
            <a:ext cx="8773569" cy="5255732"/>
          </a:xfrm>
        </p:spPr>
        <p:txBody>
          <a:bodyPr>
            <a:normAutofit lnSpcReduction="10000"/>
          </a:bodyPr>
          <a:lstStyle/>
          <a:p>
            <a:r>
              <a:rPr lang="en-US" dirty="0" smtClean="0"/>
              <a:t>Hughes, CJ</a:t>
            </a:r>
          </a:p>
          <a:p>
            <a:pPr lvl="1"/>
            <a:r>
              <a:rPr lang="en-US" dirty="0" smtClean="0"/>
              <a:t>Same result, same rule of stat </a:t>
            </a:r>
            <a:r>
              <a:rPr lang="en-US" dirty="0" err="1" smtClean="0"/>
              <a:t>int</a:t>
            </a:r>
            <a:r>
              <a:rPr lang="en-US" dirty="0" smtClean="0"/>
              <a:t> (everything has meaning…)</a:t>
            </a:r>
          </a:p>
          <a:p>
            <a:pPr lvl="1"/>
            <a:r>
              <a:rPr lang="en-US" dirty="0" smtClean="0"/>
              <a:t>BUT: different interpretation (different meaning…)</a:t>
            </a:r>
          </a:p>
          <a:p>
            <a:pPr lvl="2"/>
            <a:r>
              <a:rPr lang="en-US" dirty="0" smtClean="0"/>
              <a:t>Replace = temporary</a:t>
            </a:r>
          </a:p>
          <a:p>
            <a:pPr lvl="2"/>
            <a:r>
              <a:rPr lang="en-US" dirty="0" smtClean="0"/>
              <a:t>Fill the position = permanent</a:t>
            </a:r>
          </a:p>
          <a:p>
            <a:pPr lvl="2"/>
            <a:r>
              <a:rPr lang="en-US" dirty="0" smtClean="0"/>
              <a:t>“with any other employees” qualifies both clauses!!</a:t>
            </a:r>
          </a:p>
          <a:p>
            <a:pPr lvl="3"/>
            <a:r>
              <a:rPr lang="en-US" dirty="0" smtClean="0"/>
              <a:t>Under this reading, employer could “replace” employees with anyone not defined as “employee” (incl. part-timers, temps)</a:t>
            </a:r>
          </a:p>
          <a:p>
            <a:pPr lvl="4"/>
            <a:r>
              <a:rPr lang="en-US" dirty="0" smtClean="0"/>
              <a:t>Mischief? “Such may be a defect in the wording of the clause”</a:t>
            </a:r>
          </a:p>
          <a:p>
            <a:r>
              <a:rPr lang="en-US" dirty="0" err="1" smtClean="0"/>
              <a:t>Bugold</a:t>
            </a:r>
            <a:endParaRPr lang="en-US" dirty="0" smtClean="0"/>
          </a:p>
          <a:p>
            <a:pPr lvl="1"/>
            <a:r>
              <a:rPr lang="en-US" dirty="0" smtClean="0"/>
              <a:t>Umm, I agree with both …</a:t>
            </a:r>
          </a:p>
          <a:p>
            <a:pPr lvl="2"/>
            <a:endParaRPr lang="en-US" dirty="0"/>
          </a:p>
        </p:txBody>
      </p:sp>
      <p:pic>
        <p:nvPicPr>
          <p:cNvPr id="5" name="Picture 4" descr="head_scratch-150x150.gif"/>
          <p:cNvPicPr>
            <a:picLocks noChangeAspect="1"/>
          </p:cNvPicPr>
          <p:nvPr/>
        </p:nvPicPr>
        <p:blipFill>
          <a:blip r:embed="rId2"/>
          <a:stretch>
            <a:fillRect/>
          </a:stretch>
        </p:blipFill>
        <p:spPr>
          <a:xfrm>
            <a:off x="5320124" y="4777809"/>
            <a:ext cx="1905000" cy="190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9161"/>
          </a:xfrm>
        </p:spPr>
        <p:txBody>
          <a:bodyPr>
            <a:normAutofit/>
          </a:bodyPr>
          <a:lstStyle/>
          <a:p>
            <a:r>
              <a:rPr lang="en-US" sz="3200" dirty="0" smtClean="0"/>
              <a:t>SCC, Dickson J.</a:t>
            </a:r>
            <a:endParaRPr lang="en-US" sz="3200" dirty="0"/>
          </a:p>
        </p:txBody>
      </p:sp>
      <p:sp>
        <p:nvSpPr>
          <p:cNvPr id="3" name="Content Placeholder 2"/>
          <p:cNvSpPr>
            <a:spLocks noGrp="1"/>
          </p:cNvSpPr>
          <p:nvPr>
            <p:ph idx="1"/>
          </p:nvPr>
        </p:nvSpPr>
        <p:spPr>
          <a:xfrm>
            <a:off x="0" y="759162"/>
            <a:ext cx="9144000" cy="6098838"/>
          </a:xfrm>
        </p:spPr>
        <p:txBody>
          <a:bodyPr>
            <a:normAutofit fontScale="55000" lnSpcReduction="20000"/>
          </a:bodyPr>
          <a:lstStyle/>
          <a:p>
            <a:r>
              <a:rPr lang="en-US" sz="4000" dirty="0" smtClean="0"/>
              <a:t>Side issue (</a:t>
            </a:r>
            <a:r>
              <a:rPr lang="en-US" sz="4000" dirty="0" err="1" smtClean="0"/>
              <a:t>s</a:t>
            </a:r>
            <a:r>
              <a:rPr lang="en-US" sz="4000" dirty="0" smtClean="0"/>
              <a:t>. 6(1)): Board = COA = SCC!; next The Big Show: 102(3)</a:t>
            </a:r>
          </a:p>
          <a:p>
            <a:r>
              <a:rPr lang="en-US" sz="4000" dirty="0" smtClean="0"/>
              <a:t>But first, a preliminary matter [</a:t>
            </a:r>
            <a:r>
              <a:rPr lang="en-US" sz="4000" i="1" dirty="0" smtClean="0"/>
              <a:t>false/bad/pretended jurisdiction…</a:t>
            </a:r>
            <a:r>
              <a:rPr lang="en-US" sz="4000" dirty="0" smtClean="0"/>
              <a:t>]:</a:t>
            </a:r>
          </a:p>
          <a:p>
            <a:pPr lvl="1"/>
            <a:r>
              <a:rPr lang="en-US" sz="4000" dirty="0" smtClean="0"/>
              <a:t>Limerick’s “preliminary or collateral matter”</a:t>
            </a:r>
          </a:p>
          <a:p>
            <a:pPr>
              <a:buNone/>
            </a:pPr>
            <a:r>
              <a:rPr lang="en-US" dirty="0" smtClean="0"/>
              <a:t> </a:t>
            </a:r>
            <a:r>
              <a:rPr lang="en-US" sz="3818" dirty="0" smtClean="0"/>
              <a:t>With respect, I do not think that the language of "preliminary or collateral matter" assists in the inquiry into the Board's jurisdiction. One can, I suppose, in most circumstances subdivide the matter before an administrative tribunal into a series of tasks or questions and, without too much difficulty, characterize one of those questions as a "</a:t>
            </a:r>
            <a:r>
              <a:rPr lang="en-US" sz="3818" dirty="0" smtClean="0">
                <a:solidFill>
                  <a:srgbClr val="FF0000"/>
                </a:solidFill>
              </a:rPr>
              <a:t>preliminary or collateral matter</a:t>
            </a:r>
            <a:r>
              <a:rPr lang="en-US" sz="3818" dirty="0" smtClean="0"/>
              <a:t>". [</a:t>
            </a:r>
            <a:r>
              <a:rPr lang="en-US" sz="3818" dirty="0" err="1" smtClean="0"/>
              <a:t>Q]uestions</a:t>
            </a:r>
            <a:r>
              <a:rPr lang="en-US" sz="3818" dirty="0" smtClean="0"/>
              <a:t> of </a:t>
            </a:r>
            <a:r>
              <a:rPr lang="en-US" sz="3818" dirty="0" smtClean="0">
                <a:solidFill>
                  <a:srgbClr val="FF0000"/>
                </a:solidFill>
              </a:rPr>
              <a:t>fact </a:t>
            </a:r>
            <a:r>
              <a:rPr lang="en-US" sz="3818" dirty="0" smtClean="0"/>
              <a:t>will naturally be regarded as "the primary and central questions for decision", whereas the "prescribed </a:t>
            </a:r>
            <a:r>
              <a:rPr lang="en-US" sz="3818" dirty="0" smtClean="0">
                <a:solidFill>
                  <a:srgbClr val="FF0000"/>
                </a:solidFill>
              </a:rPr>
              <a:t>statutory </a:t>
            </a:r>
            <a:r>
              <a:rPr lang="en-US" sz="3818" dirty="0" smtClean="0"/>
              <a:t>ingredients will be more readily found to be collateral". This is precisely what has occurred in this case, the existence of the prohibition described in the statute becoming the "collateral matter", and the facts possibly constituting breach of the prohibition, however interpreted, the "primary matter for enquiry". Underlying this sort of language is, however, another and, in my opinion, a preferable approach to jurisdictional problems, namely, that jurisdiction is typically to be determined at the outset of the inquiry.</a:t>
            </a:r>
          </a:p>
          <a:p>
            <a:pPr>
              <a:buNone/>
            </a:pPr>
            <a:r>
              <a:rPr lang="en-US" sz="3818" dirty="0" smtClean="0"/>
              <a:t> The question of what is and is not jurisdictional is often very difficult to determine. </a:t>
            </a:r>
            <a:r>
              <a:rPr lang="en-US" sz="3818" dirty="0" smtClean="0">
                <a:solidFill>
                  <a:srgbClr val="FF0000"/>
                </a:solidFill>
              </a:rPr>
              <a:t>The courts, in my view, should not be alert to brand as jurisdictional, and therefore subject to broader curial review, that which may be doubtfully so.</a:t>
            </a:r>
            <a:endParaRPr lang="en-US" sz="3818" dirty="0" smtClean="0"/>
          </a:p>
          <a:p>
            <a:endParaRPr lang="en-US" sz="3818" dirty="0" smtClean="0"/>
          </a:p>
          <a:p>
            <a:pPr lvl="1"/>
            <a:endParaRPr lang="en-US" dirty="0" smtClean="0"/>
          </a:p>
          <a:p>
            <a:pPr lvl="2"/>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6757"/>
          </a:xfrm>
        </p:spPr>
        <p:txBody>
          <a:bodyPr>
            <a:noAutofit/>
          </a:bodyPr>
          <a:lstStyle/>
          <a:p>
            <a:r>
              <a:rPr lang="en-US" sz="3200" dirty="0" smtClean="0"/>
              <a:t>Dickson cont’d</a:t>
            </a:r>
            <a:endParaRPr lang="en-US" sz="3200" dirty="0"/>
          </a:p>
        </p:txBody>
      </p:sp>
      <p:sp>
        <p:nvSpPr>
          <p:cNvPr id="3" name="Content Placeholder 2"/>
          <p:cNvSpPr>
            <a:spLocks noGrp="1"/>
          </p:cNvSpPr>
          <p:nvPr>
            <p:ph idx="1"/>
          </p:nvPr>
        </p:nvSpPr>
        <p:spPr>
          <a:xfrm>
            <a:off x="0" y="846757"/>
            <a:ext cx="9144000" cy="6011243"/>
          </a:xfrm>
        </p:spPr>
        <p:txBody>
          <a:bodyPr>
            <a:normAutofit fontScale="77500" lnSpcReduction="20000"/>
          </a:bodyPr>
          <a:lstStyle/>
          <a:p>
            <a:r>
              <a:rPr lang="en-US" dirty="0" smtClean="0"/>
              <a:t>“True” jurisdiction: no problem</a:t>
            </a:r>
          </a:p>
          <a:p>
            <a:pPr>
              <a:buNone/>
            </a:pPr>
            <a:r>
              <a:rPr lang="en-US" dirty="0" smtClean="0"/>
              <a:t>The </a:t>
            </a:r>
            <a:r>
              <a:rPr lang="en-US" dirty="0" smtClean="0">
                <a:solidFill>
                  <a:srgbClr val="FF0000"/>
                </a:solidFill>
              </a:rPr>
              <a:t>parties </a:t>
            </a:r>
            <a:r>
              <a:rPr lang="en-US" dirty="0" smtClean="0"/>
              <a:t>before the Board, a separate employer identified in the Act, and a bargaining  agent duly certified under the Act, were certainly those entitled to initiate the inquiry according to </a:t>
            </a:r>
            <a:r>
              <a:rPr lang="en-US" dirty="0" err="1" smtClean="0"/>
              <a:t>s</a:t>
            </a:r>
            <a:r>
              <a:rPr lang="en-US" dirty="0" smtClean="0"/>
              <a:t>. 19(1), and to be parties to that inquiry. The general </a:t>
            </a:r>
            <a:r>
              <a:rPr lang="en-US" dirty="0" smtClean="0">
                <a:solidFill>
                  <a:srgbClr val="FF0000"/>
                </a:solidFill>
              </a:rPr>
              <a:t>subject-matter </a:t>
            </a:r>
            <a:r>
              <a:rPr lang="en-US" dirty="0" smtClean="0"/>
              <a:t>of the dispute between the parties unquestionably fell within the confines of the Act, that is, the situation of a strike by employees which is considered lawful by the very provisions of the Act. The Board was asked by the parties to determine whether certain activities of the Union and of the employer during that lawful strike were in violation of a prohibition in the Act, i.e. </a:t>
            </a:r>
            <a:r>
              <a:rPr lang="en-US" dirty="0" err="1" smtClean="0"/>
              <a:t>s</a:t>
            </a:r>
            <a:r>
              <a:rPr lang="en-US" dirty="0" smtClean="0"/>
              <a:t>. 102(3). The Union took </a:t>
            </a:r>
            <a:r>
              <a:rPr lang="en-US" dirty="0" smtClean="0">
                <a:solidFill>
                  <a:srgbClr val="FF0000"/>
                </a:solidFill>
              </a:rPr>
              <a:t>no jurisdictional objection </a:t>
            </a:r>
            <a:r>
              <a:rPr lang="en-US" dirty="0" smtClean="0"/>
              <a:t>to the ban on picketing contrary to </a:t>
            </a:r>
            <a:r>
              <a:rPr lang="en-US" dirty="0" err="1" smtClean="0"/>
              <a:t>s</a:t>
            </a:r>
            <a:r>
              <a:rPr lang="en-US" dirty="0" smtClean="0"/>
              <a:t>. 102(3)(</a:t>
            </a:r>
            <a:r>
              <a:rPr lang="en-US" i="1" dirty="0" smtClean="0"/>
              <a:t>b</a:t>
            </a:r>
            <a:r>
              <a:rPr lang="en-US" dirty="0" smtClean="0"/>
              <a:t>), nor did the employer. The employer, in its reply to the Union complaint of violation of </a:t>
            </a:r>
            <a:r>
              <a:rPr lang="en-US" dirty="0" err="1" smtClean="0"/>
              <a:t>s</a:t>
            </a:r>
            <a:r>
              <a:rPr lang="en-US" dirty="0" smtClean="0"/>
              <a:t>. 102(3)(</a:t>
            </a:r>
            <a:r>
              <a:rPr lang="en-US" i="1" dirty="0" smtClean="0"/>
              <a:t>a</a:t>
            </a:r>
            <a:r>
              <a:rPr lang="en-US" dirty="0" smtClean="0"/>
              <a:t>), only contended that the Liquor Corporation "has not in any way </a:t>
            </a:r>
            <a:r>
              <a:rPr lang="en-US" dirty="0" smtClean="0">
                <a:solidFill>
                  <a:srgbClr val="FF0000"/>
                </a:solidFill>
              </a:rPr>
              <a:t>violated</a:t>
            </a:r>
            <a:r>
              <a:rPr lang="en-US" dirty="0" smtClean="0"/>
              <a:t>" that provision. One cannot therefore suggest that the Board did not have "</a:t>
            </a:r>
            <a:r>
              <a:rPr lang="en-US" dirty="0" smtClean="0">
                <a:solidFill>
                  <a:srgbClr val="FF0000"/>
                </a:solidFill>
              </a:rPr>
              <a:t>jurisdiction in the narrow sense of authority to enter upon an inquiry</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4772"/>
          </a:xfrm>
        </p:spPr>
        <p:txBody>
          <a:bodyPr>
            <a:normAutofit fontScale="90000"/>
          </a:bodyPr>
          <a:lstStyle/>
          <a:p>
            <a:r>
              <a:rPr lang="en-US" sz="3200" dirty="0" smtClean="0"/>
              <a:t>(More) reasons for restraint</a:t>
            </a:r>
            <a:endParaRPr lang="en-US" sz="3200" dirty="0"/>
          </a:p>
        </p:txBody>
      </p:sp>
      <p:sp>
        <p:nvSpPr>
          <p:cNvPr id="3" name="Content Placeholder 2"/>
          <p:cNvSpPr>
            <a:spLocks noGrp="1"/>
          </p:cNvSpPr>
          <p:nvPr>
            <p:ph idx="1"/>
          </p:nvPr>
        </p:nvSpPr>
        <p:spPr>
          <a:xfrm>
            <a:off x="0" y="569371"/>
            <a:ext cx="6306459" cy="6496668"/>
          </a:xfrm>
        </p:spPr>
        <p:txBody>
          <a:bodyPr>
            <a:normAutofit fontScale="77500" lnSpcReduction="20000"/>
          </a:bodyPr>
          <a:lstStyle/>
          <a:p>
            <a:r>
              <a:rPr lang="en-US" dirty="0" smtClean="0"/>
              <a:t>Privative clause</a:t>
            </a:r>
          </a:p>
          <a:p>
            <a:r>
              <a:rPr lang="en-US" dirty="0" smtClean="0"/>
              <a:t>Specialized tribunal with broad delegated powers</a:t>
            </a:r>
          </a:p>
          <a:p>
            <a:pPr lvl="1"/>
            <a:r>
              <a:rPr lang="en-US" dirty="0" smtClean="0"/>
              <a:t>“called upon” to adjudicate (findings of fact and law) and “to exercise its understanding of the body of jurisprudence that has developed around the collective bargaining system, as understood in Canada, and its </a:t>
            </a:r>
            <a:r>
              <a:rPr lang="en-US" dirty="0" err="1" smtClean="0">
                <a:solidFill>
                  <a:srgbClr val="FF0000"/>
                </a:solidFill>
              </a:rPr>
              <a:t>labour</a:t>
            </a:r>
            <a:r>
              <a:rPr lang="en-US" dirty="0" smtClean="0">
                <a:solidFill>
                  <a:srgbClr val="FF0000"/>
                </a:solidFill>
              </a:rPr>
              <a:t> relations sense [Llewellyn?]</a:t>
            </a:r>
            <a:r>
              <a:rPr lang="en-US" dirty="0" smtClean="0"/>
              <a:t> acquired from accumulated </a:t>
            </a:r>
            <a:r>
              <a:rPr lang="en-US" dirty="0" smtClean="0">
                <a:solidFill>
                  <a:srgbClr val="FF0000"/>
                </a:solidFill>
              </a:rPr>
              <a:t>experience </a:t>
            </a:r>
            <a:r>
              <a:rPr lang="en-US" dirty="0" smtClean="0">
                <a:solidFill>
                  <a:srgbClr val="000000"/>
                </a:solidFill>
              </a:rPr>
              <a:t>in the area. </a:t>
            </a:r>
          </a:p>
          <a:p>
            <a:pPr lvl="1"/>
            <a:r>
              <a:rPr lang="en-US" dirty="0" smtClean="0">
                <a:solidFill>
                  <a:srgbClr val="000000"/>
                </a:solidFill>
              </a:rPr>
              <a:t>Super-broad powers: importance of maintaining </a:t>
            </a:r>
            <a:r>
              <a:rPr lang="en-US" dirty="0" smtClean="0">
                <a:solidFill>
                  <a:srgbClr val="FF0000"/>
                </a:solidFill>
              </a:rPr>
              <a:t>public </a:t>
            </a:r>
            <a:r>
              <a:rPr lang="en-US" dirty="0" smtClean="0">
                <a:solidFill>
                  <a:srgbClr val="000000"/>
                </a:solidFill>
              </a:rPr>
              <a:t>services (</a:t>
            </a:r>
            <a:r>
              <a:rPr lang="en-US" dirty="0" smtClean="0">
                <a:solidFill>
                  <a:srgbClr val="FF0000"/>
                </a:solidFill>
              </a:rPr>
              <a:t>sensitivity, expertise</a:t>
            </a:r>
            <a:r>
              <a:rPr lang="en-US" dirty="0" smtClean="0">
                <a:solidFill>
                  <a:srgbClr val="000000"/>
                </a:solidFill>
              </a:rPr>
              <a:t>…); </a:t>
            </a:r>
            <a:r>
              <a:rPr lang="en-US" dirty="0" err="1" smtClean="0">
                <a:solidFill>
                  <a:srgbClr val="000000"/>
                </a:solidFill>
              </a:rPr>
              <a:t>s</a:t>
            </a:r>
            <a:r>
              <a:rPr lang="en-US" dirty="0" smtClean="0">
                <a:solidFill>
                  <a:srgbClr val="000000"/>
                </a:solidFill>
              </a:rPr>
              <a:t>. 102(3) unique</a:t>
            </a:r>
          </a:p>
          <a:p>
            <a:r>
              <a:rPr lang="en-US" dirty="0" smtClean="0">
                <a:solidFill>
                  <a:srgbClr val="000000"/>
                </a:solidFill>
              </a:rPr>
              <a:t>Question: Interpretation of home statute </a:t>
            </a:r>
          </a:p>
          <a:p>
            <a:pPr lvl="1"/>
            <a:r>
              <a:rPr lang="en-US" dirty="0" smtClean="0">
                <a:solidFill>
                  <a:srgbClr val="000000"/>
                </a:solidFill>
              </a:rPr>
              <a:t>“at heart of the specialized jurisdiction confided to the Board”; </a:t>
            </a:r>
            <a:r>
              <a:rPr lang="en-US" dirty="0" smtClean="0"/>
              <a:t>“[</a:t>
            </a:r>
            <a:r>
              <a:rPr lang="en-US" dirty="0" err="1" smtClean="0"/>
              <a:t>N]ot</a:t>
            </a:r>
            <a:r>
              <a:rPr lang="en-US" dirty="0" smtClean="0"/>
              <a:t> only would the Board not be required to be ‘correct’ in its interpretation, but one would think that the Board was </a:t>
            </a:r>
            <a:r>
              <a:rPr lang="en-US" dirty="0" smtClean="0">
                <a:solidFill>
                  <a:srgbClr val="FF0000"/>
                </a:solidFill>
              </a:rPr>
              <a:t>entitled to err</a:t>
            </a:r>
            <a:r>
              <a:rPr lang="en-US" dirty="0" smtClean="0"/>
              <a:t> and any such error would be protected from review by the privative clause”</a:t>
            </a:r>
          </a:p>
          <a:p>
            <a:pPr lvl="1"/>
            <a:endParaRPr lang="en-US" dirty="0" smtClean="0"/>
          </a:p>
          <a:p>
            <a:endParaRPr lang="en-US" dirty="0"/>
          </a:p>
        </p:txBody>
      </p:sp>
      <p:pic>
        <p:nvPicPr>
          <p:cNvPr id="4" name="Picture 3" descr="licensetokilladvance.jpg"/>
          <p:cNvPicPr>
            <a:picLocks noChangeAspect="1"/>
          </p:cNvPicPr>
          <p:nvPr/>
        </p:nvPicPr>
        <p:blipFill>
          <a:blip r:embed="rId2"/>
          <a:stretch>
            <a:fillRect/>
          </a:stretch>
        </p:blipFill>
        <p:spPr>
          <a:xfrm>
            <a:off x="6306459" y="2566657"/>
            <a:ext cx="2837541" cy="42913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1566"/>
          </a:xfrm>
        </p:spPr>
        <p:txBody>
          <a:bodyPr>
            <a:normAutofit/>
          </a:bodyPr>
          <a:lstStyle/>
          <a:p>
            <a:r>
              <a:rPr lang="en-US" sz="3200" dirty="0" smtClean="0"/>
              <a:t>Patent unreasonableness!?</a:t>
            </a:r>
            <a:endParaRPr lang="en-US" sz="3200" dirty="0"/>
          </a:p>
        </p:txBody>
      </p:sp>
      <p:sp>
        <p:nvSpPr>
          <p:cNvPr id="3" name="Content Placeholder 2"/>
          <p:cNvSpPr>
            <a:spLocks noGrp="1"/>
          </p:cNvSpPr>
          <p:nvPr>
            <p:ph idx="1"/>
          </p:nvPr>
        </p:nvSpPr>
        <p:spPr>
          <a:xfrm>
            <a:off x="0" y="890556"/>
            <a:ext cx="9144000" cy="5967444"/>
          </a:xfrm>
        </p:spPr>
        <p:txBody>
          <a:bodyPr>
            <a:normAutofit fontScale="77500" lnSpcReduction="20000"/>
          </a:bodyPr>
          <a:lstStyle/>
          <a:p>
            <a:r>
              <a:rPr lang="en-US" dirty="0" smtClean="0"/>
              <a:t>In my view, that would be sufficient to dispose of this appeal. </a:t>
            </a:r>
            <a:r>
              <a:rPr lang="en-US" dirty="0" smtClean="0">
                <a:solidFill>
                  <a:srgbClr val="FF0000"/>
                </a:solidFill>
              </a:rPr>
              <a:t>[!!]</a:t>
            </a:r>
            <a:r>
              <a:rPr lang="en-US" dirty="0" smtClean="0"/>
              <a:t> The Court of Appeal wrongly was of the opinion that the existence of the prohibition was a preliminary matter and, therefore, the Board's decision was subject to review for its "</a:t>
            </a:r>
            <a:r>
              <a:rPr lang="en-US" dirty="0" smtClean="0">
                <a:solidFill>
                  <a:srgbClr val="FF0000"/>
                </a:solidFill>
              </a:rPr>
              <a:t>correctness</a:t>
            </a:r>
            <a:r>
              <a:rPr lang="en-US" dirty="0" smtClean="0"/>
              <a:t>." I would take the position that the Board decided a matter which was plainly confided to it, </a:t>
            </a:r>
            <a:r>
              <a:rPr lang="en-US" dirty="0" smtClean="0">
                <a:solidFill>
                  <a:srgbClr val="FF0000"/>
                </a:solidFill>
              </a:rPr>
              <a:t>for it alone to decide </a:t>
            </a:r>
            <a:r>
              <a:rPr lang="en-US" dirty="0" smtClean="0"/>
              <a:t>within its jurisdiction. </a:t>
            </a:r>
          </a:p>
          <a:p>
            <a:r>
              <a:rPr lang="en-US" dirty="0" smtClean="0"/>
              <a:t>[Coda, dictum, musings…] It is contended, however, that the interpretation placed upon </a:t>
            </a:r>
            <a:r>
              <a:rPr lang="en-US" dirty="0" err="1" smtClean="0"/>
              <a:t>s</a:t>
            </a:r>
            <a:r>
              <a:rPr lang="en-US" dirty="0" smtClean="0"/>
              <a:t>. 102(3)(</a:t>
            </a:r>
            <a:r>
              <a:rPr lang="en-US" i="1" dirty="0" smtClean="0"/>
              <a:t>a</a:t>
            </a:r>
            <a:r>
              <a:rPr lang="en-US" dirty="0" smtClean="0"/>
              <a:t>) was so </a:t>
            </a:r>
            <a:r>
              <a:rPr lang="en-US" dirty="0" smtClean="0">
                <a:solidFill>
                  <a:srgbClr val="FF0000"/>
                </a:solidFill>
              </a:rPr>
              <a:t>patently unreasonable </a:t>
            </a:r>
            <a:r>
              <a:rPr lang="en-US" dirty="0" smtClean="0"/>
              <a:t>that the Board, although possessing "</a:t>
            </a:r>
            <a:r>
              <a:rPr lang="en-US" dirty="0" smtClean="0">
                <a:solidFill>
                  <a:srgbClr val="FF0000"/>
                </a:solidFill>
              </a:rPr>
              <a:t>jurisdiction </a:t>
            </a:r>
            <a:r>
              <a:rPr lang="en-US" dirty="0" smtClean="0"/>
              <a:t>in the </a:t>
            </a:r>
            <a:r>
              <a:rPr lang="en-US" dirty="0" smtClean="0">
                <a:solidFill>
                  <a:srgbClr val="FF0000"/>
                </a:solidFill>
              </a:rPr>
              <a:t>narrow sense </a:t>
            </a:r>
            <a:r>
              <a:rPr lang="en-US" dirty="0" smtClean="0"/>
              <a:t>of authority to enter upon an inquiry", in the course of that inquiry did "something which takes the exercise of its powers outside the protection of the privative or preclusive clause". </a:t>
            </a:r>
          </a:p>
          <a:p>
            <a:pPr lvl="1"/>
            <a:r>
              <a:rPr lang="en-US" sz="2581" dirty="0" smtClean="0"/>
              <a:t>Was the Board's interpretation so patently unreasonable that its construction </a:t>
            </a:r>
            <a:r>
              <a:rPr lang="en-US" sz="2581" dirty="0" smtClean="0">
                <a:solidFill>
                  <a:srgbClr val="FF0000"/>
                </a:solidFill>
              </a:rPr>
              <a:t>cannot be rationally supported </a:t>
            </a:r>
            <a:r>
              <a:rPr lang="en-US" sz="2581" dirty="0" smtClean="0"/>
              <a:t>by the relevant legislation and </a:t>
            </a:r>
            <a:r>
              <a:rPr lang="en-US" sz="2581" dirty="0" smtClean="0">
                <a:solidFill>
                  <a:srgbClr val="FF0000"/>
                </a:solidFill>
              </a:rPr>
              <a:t>demands intervention</a:t>
            </a:r>
            <a:r>
              <a:rPr lang="en-US" sz="2581" dirty="0" smtClean="0"/>
              <a:t> by the court upon review?</a:t>
            </a:r>
          </a:p>
          <a:p>
            <a:pPr lvl="2"/>
            <a:r>
              <a:rPr lang="en-US" sz="2581" dirty="0" smtClean="0"/>
              <a:t>Early guess: no…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367"/>
          </a:xfrm>
        </p:spPr>
        <p:txBody>
          <a:bodyPr>
            <a:normAutofit/>
          </a:bodyPr>
          <a:lstStyle/>
          <a:p>
            <a:r>
              <a:rPr lang="en-US" sz="3200" dirty="0" smtClean="0"/>
              <a:t>3 (or 4) </a:t>
            </a:r>
            <a:r>
              <a:rPr lang="en-US" sz="3200" dirty="0" err="1" smtClean="0"/>
              <a:t>Reasonablenesses</a:t>
            </a:r>
            <a:r>
              <a:rPr lang="en-US" sz="3200" dirty="0" smtClean="0"/>
              <a:t>	</a:t>
            </a:r>
            <a:endParaRPr lang="en-US" sz="3200" dirty="0"/>
          </a:p>
        </p:txBody>
      </p:sp>
      <p:sp>
        <p:nvSpPr>
          <p:cNvPr id="3" name="Content Placeholder 2"/>
          <p:cNvSpPr>
            <a:spLocks noGrp="1"/>
          </p:cNvSpPr>
          <p:nvPr>
            <p:ph idx="1"/>
          </p:nvPr>
        </p:nvSpPr>
        <p:spPr>
          <a:xfrm>
            <a:off x="0" y="642368"/>
            <a:ext cx="9144000" cy="6215632"/>
          </a:xfrm>
        </p:spPr>
        <p:txBody>
          <a:bodyPr>
            <a:normAutofit fontScale="85000" lnSpcReduction="20000"/>
          </a:bodyPr>
          <a:lstStyle/>
          <a:p>
            <a:r>
              <a:rPr lang="en-US" dirty="0" smtClean="0"/>
              <a:t>Reasonableness 1: Board</a:t>
            </a:r>
          </a:p>
          <a:p>
            <a:r>
              <a:rPr lang="en-US" dirty="0" smtClean="0"/>
              <a:t>Reasonableness 2: Limerick</a:t>
            </a:r>
          </a:p>
          <a:p>
            <a:r>
              <a:rPr lang="en-US" dirty="0" smtClean="0"/>
              <a:t>Reasonableness 3: Hughes</a:t>
            </a:r>
          </a:p>
          <a:p>
            <a:r>
              <a:rPr lang="en-US" dirty="0" smtClean="0"/>
              <a:t>(Reasonableness 4: </a:t>
            </a:r>
            <a:r>
              <a:rPr lang="en-US" dirty="0" err="1" smtClean="0"/>
              <a:t>Bugold</a:t>
            </a:r>
            <a:r>
              <a:rPr lang="en-US" dirty="0" smtClean="0"/>
              <a:t> (both 2 and 3, or either one))</a:t>
            </a:r>
          </a:p>
          <a:p>
            <a:pPr>
              <a:buNone/>
            </a:pPr>
            <a:endParaRPr lang="en-US" dirty="0" smtClean="0"/>
          </a:p>
          <a:p>
            <a:pPr>
              <a:buNone/>
            </a:pPr>
            <a:r>
              <a:rPr lang="en-US" dirty="0" smtClean="0"/>
              <a:t>“There is no one interpretation which can be said to be ‘right.’”</a:t>
            </a:r>
          </a:p>
          <a:p>
            <a:pPr lvl="1"/>
            <a:r>
              <a:rPr lang="en-US" dirty="0" smtClean="0"/>
              <a:t>	Llewellyn?  Willis?  Or only in this case?</a:t>
            </a:r>
          </a:p>
          <a:p>
            <a:pPr>
              <a:buNone/>
            </a:pPr>
            <a:r>
              <a:rPr lang="en-US" dirty="0" smtClean="0"/>
              <a:t>“Upon a careful reading of the Act, the Board's decision, and the judgments in the Court of Appeal, however, I find it difficult to brand as "patently unreasonable" the interpretation given to </a:t>
            </a:r>
            <a:r>
              <a:rPr lang="en-US" dirty="0" err="1" smtClean="0"/>
              <a:t>s</a:t>
            </a:r>
            <a:r>
              <a:rPr lang="en-US" dirty="0" smtClean="0"/>
              <a:t>. 102(3)(</a:t>
            </a:r>
            <a:r>
              <a:rPr lang="en-US" i="1" dirty="0" smtClean="0"/>
              <a:t>a</a:t>
            </a:r>
            <a:r>
              <a:rPr lang="en-US" dirty="0" smtClean="0"/>
              <a:t>) by the Board in this case. At a minimum, the Board's interpretation would seem </a:t>
            </a:r>
            <a:r>
              <a:rPr lang="en-US" dirty="0" smtClean="0">
                <a:solidFill>
                  <a:srgbClr val="FF0000"/>
                </a:solidFill>
              </a:rPr>
              <a:t>at least as reasonable as </a:t>
            </a:r>
            <a:r>
              <a:rPr lang="en-US" dirty="0" smtClean="0"/>
              <a:t>the alternative interpretations suggested in the Court of Appeal. Certainly the Board cannot be said to have so misinterpreted the provision in question as to ‘</a:t>
            </a:r>
            <a:r>
              <a:rPr lang="en-US" dirty="0" smtClean="0">
                <a:solidFill>
                  <a:srgbClr val="FF0000"/>
                </a:solidFill>
              </a:rPr>
              <a:t>embark on an inquiry or answer a question not remitted to it.</a:t>
            </a: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9161"/>
          </a:xfrm>
        </p:spPr>
        <p:txBody>
          <a:bodyPr>
            <a:normAutofit/>
          </a:bodyPr>
          <a:lstStyle/>
          <a:p>
            <a:r>
              <a:rPr lang="en-US" sz="3200" dirty="0" smtClean="0"/>
              <a:t>CUPE Round-Up (Dickson, J.)</a:t>
            </a:r>
            <a:endParaRPr lang="en-US" sz="3200" dirty="0"/>
          </a:p>
        </p:txBody>
      </p:sp>
      <p:sp>
        <p:nvSpPr>
          <p:cNvPr id="3" name="Content Placeholder 2"/>
          <p:cNvSpPr>
            <a:spLocks noGrp="1"/>
          </p:cNvSpPr>
          <p:nvPr>
            <p:ph idx="1"/>
          </p:nvPr>
        </p:nvSpPr>
        <p:spPr>
          <a:xfrm>
            <a:off x="0" y="759162"/>
            <a:ext cx="6452441" cy="6098838"/>
          </a:xfrm>
        </p:spPr>
        <p:txBody>
          <a:bodyPr>
            <a:normAutofit fontScale="70000" lnSpcReduction="20000"/>
          </a:bodyPr>
          <a:lstStyle/>
          <a:p>
            <a:pPr>
              <a:buNone/>
            </a:pPr>
            <a:r>
              <a:rPr lang="en-US" sz="3818" dirty="0" smtClean="0"/>
              <a:t>One can, I suppose, in most circumstances subdivide the matter before an administrative tribunal into a series of tasks or questions and, without too much difficulty, characterize one of those questions as a "</a:t>
            </a:r>
            <a:r>
              <a:rPr lang="en-US" sz="3818" dirty="0" smtClean="0">
                <a:solidFill>
                  <a:srgbClr val="FF0000"/>
                </a:solidFill>
              </a:rPr>
              <a:t>preliminary or collateral matter</a:t>
            </a:r>
            <a:r>
              <a:rPr lang="en-US" sz="3818" dirty="0" smtClean="0"/>
              <a:t>". [</a:t>
            </a:r>
            <a:r>
              <a:rPr lang="en-US" sz="3818" dirty="0" err="1" smtClean="0"/>
              <a:t>Q]uestions</a:t>
            </a:r>
            <a:r>
              <a:rPr lang="en-US" sz="3818" dirty="0" smtClean="0"/>
              <a:t> of </a:t>
            </a:r>
            <a:r>
              <a:rPr lang="en-US" sz="3818" dirty="0" smtClean="0">
                <a:solidFill>
                  <a:srgbClr val="FF0000"/>
                </a:solidFill>
              </a:rPr>
              <a:t>fact </a:t>
            </a:r>
            <a:r>
              <a:rPr lang="en-US" sz="3818" dirty="0" smtClean="0"/>
              <a:t>will naturally be regarded as "the primary and central questions for decision", whereas the "prescribed </a:t>
            </a:r>
            <a:r>
              <a:rPr lang="en-US" sz="3818" dirty="0" smtClean="0">
                <a:solidFill>
                  <a:srgbClr val="FF0000"/>
                </a:solidFill>
              </a:rPr>
              <a:t>statutory </a:t>
            </a:r>
            <a:r>
              <a:rPr lang="en-US" sz="3818" dirty="0" smtClean="0"/>
              <a:t>ingredients will be more readily found to be collateral". …</a:t>
            </a:r>
          </a:p>
          <a:p>
            <a:pPr>
              <a:buNone/>
            </a:pPr>
            <a:r>
              <a:rPr lang="en-US" sz="3818" dirty="0" smtClean="0"/>
              <a:t> The question of what is and is not jurisdictional is often very difficult to determine. </a:t>
            </a:r>
            <a:r>
              <a:rPr lang="en-US" sz="3818" dirty="0" smtClean="0">
                <a:solidFill>
                  <a:srgbClr val="FF0000"/>
                </a:solidFill>
              </a:rPr>
              <a:t>The courts, in my view, should not be alert to brand as jurisdictional, and therefore subject to broader curial review, that which may be doubtfully so.</a:t>
            </a:r>
            <a:endParaRPr lang="en-US" sz="3818" dirty="0" smtClean="0"/>
          </a:p>
          <a:p>
            <a:endParaRPr lang="en-US" sz="3818" dirty="0" smtClean="0"/>
          </a:p>
          <a:p>
            <a:pPr lvl="1"/>
            <a:endParaRPr lang="en-US" dirty="0" smtClean="0"/>
          </a:p>
          <a:p>
            <a:pPr lvl="2"/>
            <a:endParaRPr lang="en-US" dirty="0"/>
          </a:p>
        </p:txBody>
      </p:sp>
      <p:pic>
        <p:nvPicPr>
          <p:cNvPr id="5" name="Picture 4" descr="round-up_cover.jpg"/>
          <p:cNvPicPr>
            <a:picLocks noChangeAspect="1"/>
          </p:cNvPicPr>
          <p:nvPr/>
        </p:nvPicPr>
        <p:blipFill>
          <a:blip r:embed="rId2"/>
          <a:stretch>
            <a:fillRect/>
          </a:stretch>
        </p:blipFill>
        <p:spPr>
          <a:xfrm>
            <a:off x="6292610" y="978151"/>
            <a:ext cx="2851390" cy="2711812"/>
          </a:xfrm>
          <a:prstGeom prst="rect">
            <a:avLst/>
          </a:prstGeom>
        </p:spPr>
      </p:pic>
      <p:pic>
        <p:nvPicPr>
          <p:cNvPr id="6" name="Picture 5" descr="bluesbrothers.jpg"/>
          <p:cNvPicPr>
            <a:picLocks noChangeAspect="1"/>
          </p:cNvPicPr>
          <p:nvPr/>
        </p:nvPicPr>
        <p:blipFill>
          <a:blip r:embed="rId3"/>
          <a:stretch>
            <a:fillRect/>
          </a:stretch>
        </p:blipFill>
        <p:spPr>
          <a:xfrm>
            <a:off x="6452441" y="4358617"/>
            <a:ext cx="2691558" cy="19738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329"/>
          </a:xfrm>
        </p:spPr>
        <p:txBody>
          <a:bodyPr>
            <a:normAutofit fontScale="90000"/>
          </a:bodyPr>
          <a:lstStyle/>
          <a:p>
            <a:r>
              <a:rPr lang="en-US" sz="2800" dirty="0" err="1" smtClean="0"/>
              <a:t>Crevier</a:t>
            </a:r>
            <a:r>
              <a:rPr lang="en-US" sz="2800" dirty="0" smtClean="0"/>
              <a:t> </a:t>
            </a:r>
            <a:r>
              <a:rPr lang="en-US" sz="2800" dirty="0" err="1" smtClean="0"/>
              <a:t>v</a:t>
            </a:r>
            <a:r>
              <a:rPr lang="en-US" sz="2800" dirty="0" smtClean="0"/>
              <a:t>. </a:t>
            </a:r>
            <a:r>
              <a:rPr lang="en-US" sz="2800" dirty="0" err="1" smtClean="0"/>
              <a:t>Quèbec</a:t>
            </a:r>
            <a:r>
              <a:rPr lang="en-US" sz="2800" dirty="0" smtClean="0"/>
              <a:t> (Attorney General)</a:t>
            </a:r>
            <a:br>
              <a:rPr lang="en-US" sz="2800" dirty="0" smtClean="0"/>
            </a:br>
            <a:r>
              <a:rPr lang="en-US" sz="2800" dirty="0" smtClean="0"/>
              <a:t>[1981] 2 S.C.R. 220 (</a:t>
            </a:r>
            <a:r>
              <a:rPr lang="en-US" sz="2800" dirty="0" err="1" smtClean="0"/>
              <a:t>Laskin</a:t>
            </a:r>
            <a:r>
              <a:rPr lang="en-US" sz="2800" dirty="0" smtClean="0"/>
              <a:t>, C.J.)</a:t>
            </a:r>
            <a:endParaRPr lang="en-US" sz="3200" dirty="0"/>
          </a:p>
        </p:txBody>
      </p:sp>
      <p:sp>
        <p:nvSpPr>
          <p:cNvPr id="3" name="Content Placeholder 2"/>
          <p:cNvSpPr>
            <a:spLocks noGrp="1"/>
          </p:cNvSpPr>
          <p:nvPr>
            <p:ph idx="1"/>
          </p:nvPr>
        </p:nvSpPr>
        <p:spPr>
          <a:xfrm>
            <a:off x="0" y="1036546"/>
            <a:ext cx="9144000" cy="5821454"/>
          </a:xfrm>
        </p:spPr>
        <p:txBody>
          <a:bodyPr>
            <a:normAutofit fontScale="85000" lnSpcReduction="20000"/>
          </a:bodyPr>
          <a:lstStyle/>
          <a:p>
            <a:pPr>
              <a:buNone/>
            </a:pPr>
            <a:r>
              <a:rPr lang="en-US" baseline="-25000" dirty="0" smtClean="0"/>
              <a:t>BNA (Constitution Act) 1867</a:t>
            </a:r>
          </a:p>
          <a:p>
            <a:pPr>
              <a:buNone/>
            </a:pPr>
            <a:r>
              <a:rPr lang="en-US" baseline="-25000" dirty="0" smtClean="0"/>
              <a:t>96. The Governor General shall appoint the Judges of the Superior, District, and County Courts</a:t>
            </a:r>
            <a:r>
              <a:rPr lang="en-US" dirty="0" smtClean="0"/>
              <a:t> </a:t>
            </a:r>
            <a:r>
              <a:rPr lang="en-US" baseline="-25000" dirty="0" smtClean="0"/>
              <a:t>in</a:t>
            </a:r>
            <a:r>
              <a:rPr lang="en-US" dirty="0" smtClean="0"/>
              <a:t> </a:t>
            </a:r>
            <a:r>
              <a:rPr lang="en-US" baseline="-25000" dirty="0" smtClean="0"/>
              <a:t>each Province, except those of the Courts of Probate in Nova Scotia and New Brunswick.</a:t>
            </a:r>
          </a:p>
          <a:p>
            <a:pPr>
              <a:buNone/>
            </a:pPr>
            <a:r>
              <a:rPr lang="en-US" baseline="-25000" dirty="0" smtClean="0"/>
              <a:t>Professional Code, R.S.Q. 1977, </a:t>
            </a:r>
            <a:r>
              <a:rPr lang="en-US" baseline="-25000" dirty="0" err="1" smtClean="0"/>
              <a:t>c</a:t>
            </a:r>
            <a:r>
              <a:rPr lang="en-US" baseline="-25000" dirty="0" smtClean="0"/>
              <a:t>. C-26</a:t>
            </a:r>
          </a:p>
          <a:p>
            <a:pPr>
              <a:buNone/>
            </a:pPr>
            <a:r>
              <a:rPr lang="en-US" baseline="-25000" dirty="0" smtClean="0"/>
              <a:t>194. No extraordinary recourse contemplated in articles 834 to 850 of the Code of Civil</a:t>
            </a:r>
            <a:r>
              <a:rPr lang="en-US" dirty="0" smtClean="0"/>
              <a:t> </a:t>
            </a:r>
            <a:r>
              <a:rPr lang="en-US" baseline="-25000" dirty="0" smtClean="0"/>
              <a:t>Procedure shall be exercised and no injunction granted against the persons mentioned in</a:t>
            </a:r>
            <a:r>
              <a:rPr lang="en-US" dirty="0" smtClean="0"/>
              <a:t> </a:t>
            </a:r>
            <a:r>
              <a:rPr lang="en-US" baseline="-25000" dirty="0" smtClean="0"/>
              <a:t>section 193 acting in their official capacities.</a:t>
            </a:r>
            <a:r>
              <a:rPr lang="en-US" dirty="0" smtClean="0"/>
              <a:t> </a:t>
            </a:r>
            <a:endParaRPr lang="en-US" baseline="-25000" dirty="0" smtClean="0"/>
          </a:p>
          <a:p>
            <a:pPr>
              <a:buNone/>
            </a:pPr>
            <a:r>
              <a:rPr lang="en-US" baseline="-25000" dirty="0" smtClean="0"/>
              <a:t>Quebec Code of Civil Procedure</a:t>
            </a:r>
          </a:p>
          <a:p>
            <a:pPr>
              <a:buNone/>
            </a:pPr>
            <a:r>
              <a:rPr lang="en-US" baseline="-25000" dirty="0" smtClean="0"/>
              <a:t>846. The Superior Court may, at the demand of one of the parties, evoke before judgment a case pending before</a:t>
            </a:r>
            <a:r>
              <a:rPr lang="en-US" dirty="0" smtClean="0"/>
              <a:t> </a:t>
            </a:r>
            <a:r>
              <a:rPr lang="en-US" baseline="-25000" dirty="0" smtClean="0"/>
              <a:t>a court subject to its superintending and reforming power, or revise a judgment already rendered by</a:t>
            </a:r>
            <a:r>
              <a:rPr lang="en-US" dirty="0" smtClean="0"/>
              <a:t> </a:t>
            </a:r>
            <a:r>
              <a:rPr lang="en-US" baseline="-25000" dirty="0" smtClean="0"/>
              <a:t>such court, in the following cases:</a:t>
            </a:r>
          </a:p>
          <a:p>
            <a:pPr>
              <a:buNone/>
            </a:pPr>
            <a:r>
              <a:rPr lang="en-US" baseline="-25000" dirty="0" smtClean="0"/>
              <a:t>1. when there is want or excess of jurisdiction;</a:t>
            </a:r>
          </a:p>
          <a:p>
            <a:pPr>
              <a:buNone/>
            </a:pPr>
            <a:r>
              <a:rPr lang="en-US" baseline="-25000" dirty="0" smtClean="0"/>
              <a:t>2. when the enactment upon which the proceedings have been based or the judgment rendered is null or</a:t>
            </a:r>
            <a:r>
              <a:rPr lang="en-US" dirty="0" smtClean="0"/>
              <a:t> </a:t>
            </a:r>
            <a:r>
              <a:rPr lang="en-US" baseline="-25000" dirty="0" smtClean="0"/>
              <a:t>of no effect;</a:t>
            </a:r>
          </a:p>
          <a:p>
            <a:pPr>
              <a:buNone/>
            </a:pPr>
            <a:r>
              <a:rPr lang="en-US" baseline="-25000" dirty="0" smtClean="0"/>
              <a:t>3. when the proceedings are affected by some gross irregularity, and there is reason to believe that justice</a:t>
            </a:r>
            <a:r>
              <a:rPr lang="en-US" dirty="0" smtClean="0"/>
              <a:t> </a:t>
            </a:r>
            <a:r>
              <a:rPr lang="en-US" baseline="-25000" dirty="0" smtClean="0"/>
              <a:t>has not been, or will not be done;</a:t>
            </a:r>
          </a:p>
          <a:p>
            <a:pPr>
              <a:buNone/>
            </a:pPr>
            <a:r>
              <a:rPr lang="en-US" baseline="-25000" dirty="0" smtClean="0"/>
              <a:t>4. when there has been a violation of the law or an abuse of authority amounting to fraud and of such a</a:t>
            </a:r>
            <a:r>
              <a:rPr lang="en-US" dirty="0" smtClean="0"/>
              <a:t> </a:t>
            </a:r>
            <a:r>
              <a:rPr lang="en-US" baseline="-25000" dirty="0" smtClean="0"/>
              <a:t>nature as to cause a flagrant injustice.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329"/>
          </a:xfrm>
        </p:spPr>
        <p:txBody>
          <a:bodyPr>
            <a:normAutofit fontScale="90000"/>
          </a:bodyPr>
          <a:lstStyle/>
          <a:p>
            <a:r>
              <a:rPr lang="en-US" sz="2800" dirty="0" err="1" smtClean="0"/>
              <a:t>Laskin’s</a:t>
            </a:r>
            <a:r>
              <a:rPr lang="en-US" sz="2800" dirty="0" smtClean="0"/>
              <a:t> Limits</a:t>
            </a:r>
            <a:endParaRPr lang="en-US" sz="3200" dirty="0"/>
          </a:p>
        </p:txBody>
      </p:sp>
      <p:sp>
        <p:nvSpPr>
          <p:cNvPr id="3" name="Content Placeholder 2"/>
          <p:cNvSpPr>
            <a:spLocks noGrp="1"/>
          </p:cNvSpPr>
          <p:nvPr>
            <p:ph idx="1"/>
          </p:nvPr>
        </p:nvSpPr>
        <p:spPr>
          <a:xfrm>
            <a:off x="0" y="1036546"/>
            <a:ext cx="9144000" cy="5821454"/>
          </a:xfrm>
        </p:spPr>
        <p:txBody>
          <a:bodyPr>
            <a:normAutofit fontScale="77500" lnSpcReduction="20000"/>
          </a:bodyPr>
          <a:lstStyle/>
          <a:p>
            <a:pPr>
              <a:buNone/>
            </a:pPr>
            <a:r>
              <a:rPr lang="en-US" dirty="0" smtClean="0"/>
              <a:t>[</a:t>
            </a:r>
            <a:r>
              <a:rPr lang="en-US" dirty="0" err="1" smtClean="0"/>
              <a:t>W]here</a:t>
            </a:r>
            <a:r>
              <a:rPr lang="en-US" dirty="0" smtClean="0"/>
              <a:t> a provincial Legislature </a:t>
            </a:r>
            <a:r>
              <a:rPr lang="en-US" dirty="0" smtClean="0">
                <a:solidFill>
                  <a:srgbClr val="FF0000"/>
                </a:solidFill>
              </a:rPr>
              <a:t>purports </a:t>
            </a:r>
            <a:r>
              <a:rPr lang="en-US" dirty="0" smtClean="0"/>
              <a:t>to insulate one of its statutory tribunals from any curial review of its adjudicative functions, the insulation encompassing jurisdiction, such provincial legislation must be struck down as unconstitutional by reason of having the effect of constituting the tribunal a </a:t>
            </a:r>
            <a:r>
              <a:rPr lang="en-US" dirty="0" err="1" smtClean="0"/>
              <a:t>s</a:t>
            </a:r>
            <a:r>
              <a:rPr lang="en-US" dirty="0" smtClean="0"/>
              <a:t>. 96 court.</a:t>
            </a:r>
          </a:p>
          <a:p>
            <a:pPr>
              <a:buNone/>
            </a:pPr>
            <a:r>
              <a:rPr lang="en-US" dirty="0" smtClean="0"/>
              <a:t>It is true that this is the first time that this Court has declared unequivocally that a provincially-constituted statutory tribunal cannot constitutionally be immunized from review of decisions on questions of jurisdiction. * * * There may be </a:t>
            </a:r>
            <a:r>
              <a:rPr lang="en-US" dirty="0" smtClean="0">
                <a:solidFill>
                  <a:srgbClr val="FF0000"/>
                </a:solidFill>
              </a:rPr>
              <a:t>differences of opinion as to what are questions of jurisdiction </a:t>
            </a:r>
            <a:r>
              <a:rPr lang="en-US" dirty="0" smtClean="0"/>
              <a:t>but, in my lexicon, they rise above and are different from errors of law, whether involving statutory construction or evidentiary matters or other matters. It is now unquestioned that privative clauses may, when properly framed, </a:t>
            </a:r>
            <a:r>
              <a:rPr lang="en-US" dirty="0" smtClean="0">
                <a:solidFill>
                  <a:srgbClr val="FF0000"/>
                </a:solidFill>
              </a:rPr>
              <a:t>effectively oust judicial review on questions of law </a:t>
            </a:r>
            <a:r>
              <a:rPr lang="en-US" dirty="0" smtClean="0"/>
              <a:t>and, indeed, on other issues not touching jurisdiction. However, … </a:t>
            </a:r>
            <a:r>
              <a:rPr lang="en-US" dirty="0" err="1" smtClean="0"/>
              <a:t>s</a:t>
            </a:r>
            <a:r>
              <a:rPr lang="en-US" dirty="0" smtClean="0"/>
              <a:t>. 96 is in the British North America Act and … it would make a mockery of it to treat it in </a:t>
            </a:r>
            <a:r>
              <a:rPr lang="en-US" dirty="0" smtClean="0">
                <a:solidFill>
                  <a:srgbClr val="FF0000"/>
                </a:solidFill>
              </a:rPr>
              <a:t>non-functional formal terms </a:t>
            </a:r>
            <a:r>
              <a:rPr lang="en-US" dirty="0" smtClean="0"/>
              <a:t>as a mere appointing power…</a:t>
            </a:r>
            <a:endParaRPr lang="en-US" baseline="-25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329"/>
          </a:xfrm>
        </p:spPr>
        <p:txBody>
          <a:bodyPr>
            <a:normAutofit fontScale="90000"/>
          </a:bodyPr>
          <a:lstStyle/>
          <a:p>
            <a:r>
              <a:rPr lang="en-US" sz="2800" dirty="0" smtClean="0"/>
              <a:t>Let’s not get carried away; no bootstrapping allowed</a:t>
            </a:r>
            <a:endParaRPr lang="en-US" sz="3200" dirty="0"/>
          </a:p>
        </p:txBody>
      </p:sp>
      <p:sp>
        <p:nvSpPr>
          <p:cNvPr id="3" name="Content Placeholder 2"/>
          <p:cNvSpPr>
            <a:spLocks noGrp="1"/>
          </p:cNvSpPr>
          <p:nvPr>
            <p:ph idx="1"/>
          </p:nvPr>
        </p:nvSpPr>
        <p:spPr>
          <a:xfrm>
            <a:off x="0" y="1036546"/>
            <a:ext cx="9144000" cy="5821454"/>
          </a:xfrm>
        </p:spPr>
        <p:txBody>
          <a:bodyPr>
            <a:normAutofit fontScale="70000" lnSpcReduction="20000"/>
          </a:bodyPr>
          <a:lstStyle/>
          <a:p>
            <a:pPr>
              <a:buNone/>
            </a:pPr>
            <a:r>
              <a:rPr lang="en-US" dirty="0" smtClean="0"/>
              <a:t>There has been academic concern with the permitted scope of privative clauses referable to determinations of provincial adjudicative agencies. </a:t>
            </a:r>
            <a:r>
              <a:rPr lang="en-US" dirty="0" smtClean="0">
                <a:solidFill>
                  <a:srgbClr val="FF0000"/>
                </a:solidFill>
              </a:rPr>
              <a:t>Opinion has varied </a:t>
            </a:r>
            <a:r>
              <a:rPr lang="en-US" dirty="0" smtClean="0"/>
              <a:t>from a position that even errors of law cannot validly be immunized from review, to a position that at least jurisdictional review is constitutionally guaranteed to a position that jurisdictional determinations may, constitutionally, also be denied judicial review.</a:t>
            </a:r>
          </a:p>
          <a:p>
            <a:pPr>
              <a:buNone/>
            </a:pPr>
            <a:r>
              <a:rPr lang="en-US" dirty="0" smtClean="0"/>
              <a:t>This Court has hitherto been content to look at privative clauses in terms of </a:t>
            </a:r>
            <a:r>
              <a:rPr lang="en-US" dirty="0" smtClean="0">
                <a:solidFill>
                  <a:srgbClr val="FF0000"/>
                </a:solidFill>
              </a:rPr>
              <a:t>proper construction </a:t>
            </a:r>
            <a:r>
              <a:rPr lang="en-US" dirty="0" smtClean="0"/>
              <a:t>and, no doubt, with a disposition to read them narrowly against the long history of judicial review on questions of </a:t>
            </a:r>
            <a:r>
              <a:rPr lang="en-US" dirty="0" smtClean="0">
                <a:solidFill>
                  <a:srgbClr val="FF0000"/>
                </a:solidFill>
              </a:rPr>
              <a:t>law</a:t>
            </a:r>
            <a:r>
              <a:rPr lang="en-US" dirty="0" smtClean="0"/>
              <a:t> and questions of </a:t>
            </a:r>
            <a:r>
              <a:rPr lang="en-US" dirty="0" smtClean="0">
                <a:solidFill>
                  <a:srgbClr val="FF0000"/>
                </a:solidFill>
              </a:rPr>
              <a:t>jurisdiction</a:t>
            </a:r>
            <a:r>
              <a:rPr lang="en-US" dirty="0" smtClean="0"/>
              <a:t>. Where, however, questions of law have been specifically covered in a privative enactment, this Court * * * has not hesitated to recognize this limitation on judicial review as serving the interests of an express legislative policy to protect decisions of adjudicative agencies from external correction. Thus, it has, in my opinion, balanced the competing interests of a provincial Legislature in its enactment of substantively valid legislation and of </a:t>
            </a:r>
            <a:r>
              <a:rPr lang="en-US" dirty="0" smtClean="0">
                <a:solidFill>
                  <a:srgbClr val="FF0000"/>
                </a:solidFill>
              </a:rPr>
              <a:t>the courts as ultimate interpreters of the British North America Act</a:t>
            </a:r>
            <a:r>
              <a:rPr lang="en-US" dirty="0" smtClean="0"/>
              <a:t> and </a:t>
            </a:r>
            <a:r>
              <a:rPr lang="en-US" dirty="0" err="1" smtClean="0"/>
              <a:t>s</a:t>
            </a:r>
            <a:r>
              <a:rPr lang="en-US" dirty="0" smtClean="0"/>
              <a:t>. 96 thereof. The same considerations do not, however, apply to </a:t>
            </a:r>
            <a:r>
              <a:rPr lang="en-US" dirty="0" smtClean="0">
                <a:solidFill>
                  <a:srgbClr val="FF0000"/>
                </a:solidFill>
              </a:rPr>
              <a:t>issues of jurisdiction which are not far removed from issues of constitutionality</a:t>
            </a:r>
            <a:r>
              <a:rPr lang="en-US" dirty="0" smtClean="0"/>
              <a:t>. It cannot be left to a provincial statutory tribunal, in the face of </a:t>
            </a:r>
            <a:r>
              <a:rPr lang="en-US" dirty="0" err="1" smtClean="0"/>
              <a:t>s</a:t>
            </a:r>
            <a:r>
              <a:rPr lang="en-US" dirty="0" smtClean="0"/>
              <a:t>. 96, to determine the limits of its own jurisdiction without appeal or review.</a:t>
            </a:r>
            <a:endParaRPr lang="en-US" baseline="-25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7558"/>
          </a:xfrm>
        </p:spPr>
        <p:txBody>
          <a:bodyPr>
            <a:noAutofit/>
          </a:bodyPr>
          <a:lstStyle/>
          <a:p>
            <a:r>
              <a:rPr lang="en-US" sz="2400" dirty="0" smtClean="0"/>
              <a:t>Canadian Union of Public Employees Local 963 </a:t>
            </a:r>
            <a:r>
              <a:rPr lang="en-US" sz="2400" dirty="0" err="1" smtClean="0"/>
              <a:t>v</a:t>
            </a:r>
            <a:r>
              <a:rPr lang="en-US" sz="2400" dirty="0" smtClean="0"/>
              <a:t>. NB Liquor Corp. ‘79</a:t>
            </a:r>
            <a:br>
              <a:rPr lang="en-US" sz="2400" dirty="0" smtClean="0"/>
            </a:br>
            <a:r>
              <a:rPr lang="en-US" sz="2400" dirty="0" smtClean="0"/>
              <a:t>(</a:t>
            </a:r>
            <a:r>
              <a:rPr lang="en-US" sz="2400" i="1" dirty="0" smtClean="0"/>
              <a:t>Nicholson </a:t>
            </a:r>
            <a:r>
              <a:rPr lang="en-US" sz="2400" dirty="0" smtClean="0"/>
              <a:t>’79’s classmate)</a:t>
            </a:r>
            <a:endParaRPr lang="en-US" sz="2400" i="1" dirty="0"/>
          </a:p>
        </p:txBody>
      </p:sp>
      <p:sp>
        <p:nvSpPr>
          <p:cNvPr id="3" name="Content Placeholder 2"/>
          <p:cNvSpPr>
            <a:spLocks noGrp="1"/>
          </p:cNvSpPr>
          <p:nvPr>
            <p:ph idx="1"/>
          </p:nvPr>
        </p:nvSpPr>
        <p:spPr>
          <a:xfrm>
            <a:off x="0" y="1021948"/>
            <a:ext cx="9144000" cy="5836052"/>
          </a:xfrm>
        </p:spPr>
        <p:txBody>
          <a:bodyPr>
            <a:normAutofit fontScale="62500" lnSpcReduction="20000"/>
          </a:bodyPr>
          <a:lstStyle/>
          <a:p>
            <a:pPr algn="ctr">
              <a:buNone/>
            </a:pPr>
            <a:r>
              <a:rPr lang="en-US" i="1" dirty="0" smtClean="0"/>
              <a:t>New Brunswick Public Service </a:t>
            </a:r>
            <a:r>
              <a:rPr lang="en-US" i="1" dirty="0" err="1" smtClean="0"/>
              <a:t>Labour</a:t>
            </a:r>
            <a:r>
              <a:rPr lang="en-US" i="1" dirty="0" smtClean="0"/>
              <a:t> Relations Act </a:t>
            </a:r>
            <a:r>
              <a:rPr lang="en-US" dirty="0" smtClean="0"/>
              <a:t>(AGAIN/STILL!)</a:t>
            </a:r>
            <a:endParaRPr lang="en-US" i="1" dirty="0" smtClean="0"/>
          </a:p>
          <a:p>
            <a:pPr>
              <a:buNone/>
            </a:pPr>
            <a:r>
              <a:rPr lang="en-US" dirty="0" smtClean="0"/>
              <a:t>1 [“Employee” does not include (</a:t>
            </a:r>
            <a:r>
              <a:rPr lang="en-US" i="1" dirty="0" err="1" smtClean="0"/>
              <a:t>g</a:t>
            </a:r>
            <a:r>
              <a:rPr lang="en-US" dirty="0" smtClean="0"/>
              <a:t>) a person employed in a </a:t>
            </a:r>
            <a:r>
              <a:rPr lang="en-US" dirty="0" smtClean="0">
                <a:solidFill>
                  <a:srgbClr val="FF0000"/>
                </a:solidFill>
              </a:rPr>
              <a:t>managerial </a:t>
            </a:r>
            <a:r>
              <a:rPr lang="en-US" dirty="0" smtClean="0"/>
              <a:t>or confidential capacity, nor (</a:t>
            </a:r>
            <a:r>
              <a:rPr lang="en-US" i="1" dirty="0" smtClean="0"/>
              <a:t>a</a:t>
            </a:r>
            <a:r>
              <a:rPr lang="en-US" dirty="0" smtClean="0"/>
              <a:t>) Order in Council appointments, (</a:t>
            </a:r>
            <a:r>
              <a:rPr lang="en-US" i="1" dirty="0" err="1" smtClean="0"/>
              <a:t>d</a:t>
            </a:r>
            <a:r>
              <a:rPr lang="en-US" dirty="0" smtClean="0"/>
              <a:t>) part-time employees, and (</a:t>
            </a:r>
            <a:r>
              <a:rPr lang="en-US" i="1" dirty="0" err="1" smtClean="0"/>
              <a:t>e</a:t>
            </a:r>
            <a:r>
              <a:rPr lang="en-US" dirty="0" smtClean="0"/>
              <a:t>) casual or temporary employees employed for less than six month)] </a:t>
            </a:r>
          </a:p>
          <a:p>
            <a:pPr>
              <a:buNone/>
            </a:pPr>
            <a:r>
              <a:rPr lang="en-US" dirty="0" smtClean="0"/>
              <a:t>6(1) Nothing in this Act affects the right of the employer to determine the </a:t>
            </a:r>
            <a:r>
              <a:rPr lang="en-US" dirty="0" smtClean="0">
                <a:solidFill>
                  <a:srgbClr val="FF0000"/>
                </a:solidFill>
              </a:rPr>
              <a:t>organization</a:t>
            </a:r>
            <a:r>
              <a:rPr lang="en-US" dirty="0" smtClean="0"/>
              <a:t> of the Public Service and to </a:t>
            </a:r>
            <a:r>
              <a:rPr lang="en-US" dirty="0" smtClean="0">
                <a:solidFill>
                  <a:srgbClr val="FF0000"/>
                </a:solidFill>
              </a:rPr>
              <a:t>assign duties </a:t>
            </a:r>
            <a:r>
              <a:rPr lang="en-US" dirty="0" smtClean="0"/>
              <a:t>to and </a:t>
            </a:r>
            <a:r>
              <a:rPr lang="en-US" dirty="0" smtClean="0">
                <a:solidFill>
                  <a:srgbClr val="FF0000"/>
                </a:solidFill>
              </a:rPr>
              <a:t>classify positions </a:t>
            </a:r>
            <a:r>
              <a:rPr lang="en-US" dirty="0" smtClean="0"/>
              <a:t>therein.</a:t>
            </a:r>
          </a:p>
          <a:p>
            <a:pPr>
              <a:buNone/>
            </a:pPr>
            <a:r>
              <a:rPr lang="en-US" dirty="0" smtClean="0"/>
              <a:t>6(2) Subject to paragraph </a:t>
            </a:r>
            <a:r>
              <a:rPr lang="en-US" dirty="0" smtClean="0">
                <a:solidFill>
                  <a:srgbClr val="FF0000"/>
                </a:solidFill>
              </a:rPr>
              <a:t>102(3)(a)</a:t>
            </a:r>
            <a:r>
              <a:rPr lang="en-US" dirty="0" smtClean="0"/>
              <a:t>, nothing in this Act affects the right of the employer to engage private </a:t>
            </a:r>
            <a:r>
              <a:rPr lang="en-US" dirty="0" smtClean="0">
                <a:solidFill>
                  <a:srgbClr val="FF0000"/>
                </a:solidFill>
              </a:rPr>
              <a:t>contractors </a:t>
            </a:r>
            <a:r>
              <a:rPr lang="en-US" dirty="0" smtClean="0"/>
              <a:t>or contract work out for any purpose whatsoever.</a:t>
            </a:r>
          </a:p>
          <a:p>
            <a:pPr>
              <a:buNone/>
            </a:pPr>
            <a:r>
              <a:rPr lang="en-US" dirty="0" smtClean="0"/>
              <a:t>101(1) [</a:t>
            </a:r>
            <a:r>
              <a:rPr lang="en-US" dirty="0" err="1" smtClean="0"/>
              <a:t>E]very</a:t>
            </a:r>
            <a:r>
              <a:rPr lang="en-US" dirty="0" smtClean="0"/>
              <a:t> order, award, direction, decision, declaration, or ruling of the Board, the Arbitration Tribunal or an adjudicator is </a:t>
            </a:r>
            <a:r>
              <a:rPr lang="en-US" dirty="0" smtClean="0">
                <a:solidFill>
                  <a:srgbClr val="FF0000"/>
                </a:solidFill>
              </a:rPr>
              <a:t>final </a:t>
            </a:r>
            <a:r>
              <a:rPr lang="en-US" dirty="0" smtClean="0"/>
              <a:t>and shall not be questioned or reviewed in any court.</a:t>
            </a:r>
          </a:p>
          <a:p>
            <a:pPr>
              <a:buNone/>
            </a:pPr>
            <a:r>
              <a:rPr lang="en-US" dirty="0" smtClean="0"/>
              <a:t>101(2) No order shall be made or process entered, and no proceedings shall be taken in any court, whether by way of injunction, </a:t>
            </a:r>
            <a:r>
              <a:rPr lang="en-US" i="1" dirty="0" smtClean="0"/>
              <a:t>certiorari</a:t>
            </a:r>
            <a:r>
              <a:rPr lang="en-US" dirty="0" smtClean="0"/>
              <a:t>, prohibition, </a:t>
            </a:r>
            <a:r>
              <a:rPr lang="en-US" i="1" dirty="0" smtClean="0"/>
              <a:t>quo </a:t>
            </a:r>
            <a:r>
              <a:rPr lang="en-US" i="1" dirty="0" err="1" smtClean="0"/>
              <a:t>warranto</a:t>
            </a:r>
            <a:r>
              <a:rPr lang="en-US" dirty="0" smtClean="0"/>
              <a:t>, or otherwise, to question, review, prohibit or restrain the Board, the Arbitration Tribunal or an adjudicator in any of its or his proceedings. </a:t>
            </a:r>
          </a:p>
          <a:p>
            <a:pPr>
              <a:buNone/>
            </a:pPr>
            <a:r>
              <a:rPr lang="en-US" dirty="0" smtClean="0"/>
              <a:t>102(3) … [</a:t>
            </a:r>
            <a:r>
              <a:rPr lang="en-US" dirty="0" err="1" smtClean="0"/>
              <a:t>E]mployees</a:t>
            </a:r>
            <a:r>
              <a:rPr lang="en-US" dirty="0" smtClean="0"/>
              <a:t> may strike and during the continuance of the strike  </a:t>
            </a:r>
          </a:p>
          <a:p>
            <a:pPr marL="514350" indent="-514350">
              <a:buAutoNum type="alphaLcParenBoth"/>
            </a:pPr>
            <a:r>
              <a:rPr lang="en-US" dirty="0" smtClean="0"/>
              <a:t>the employer shall not </a:t>
            </a:r>
            <a:r>
              <a:rPr lang="en-US" dirty="0" smtClean="0">
                <a:solidFill>
                  <a:srgbClr val="FF0000"/>
                </a:solidFill>
              </a:rPr>
              <a:t>replace </a:t>
            </a:r>
            <a:r>
              <a:rPr lang="en-US" dirty="0" smtClean="0"/>
              <a:t>the striking employees or </a:t>
            </a:r>
            <a:r>
              <a:rPr lang="en-US" dirty="0" smtClean="0">
                <a:solidFill>
                  <a:srgbClr val="FF0000"/>
                </a:solidFill>
              </a:rPr>
              <a:t>fill their position </a:t>
            </a:r>
            <a:r>
              <a:rPr lang="en-US" dirty="0" smtClean="0"/>
              <a:t>with </a:t>
            </a:r>
            <a:r>
              <a:rPr lang="en-US" dirty="0" smtClean="0">
                <a:solidFill>
                  <a:srgbClr val="FF0000"/>
                </a:solidFill>
              </a:rPr>
              <a:t>any other employee</a:t>
            </a:r>
            <a:r>
              <a:rPr lang="en-US" dirty="0" smtClean="0"/>
              <a:t>, and</a:t>
            </a:r>
          </a:p>
          <a:p>
            <a:pPr>
              <a:buNone/>
            </a:pPr>
            <a:r>
              <a:rPr lang="en-US" dirty="0" smtClean="0"/>
              <a:t>(</a:t>
            </a:r>
            <a:r>
              <a:rPr lang="en-US" dirty="0" err="1" smtClean="0"/>
              <a:t>b</a:t>
            </a:r>
            <a:r>
              <a:rPr lang="en-US" dirty="0" smtClean="0"/>
              <a:t>) no employee shall picket, parade or in any manner demonstrate in or near any place of business of the employer.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1296" y="184649"/>
            <a:ext cx="4435621" cy="6194366"/>
          </a:xfrm>
          <a:prstGeom prst="rect">
            <a:avLst/>
          </a:prstGeom>
        </p:spPr>
      </p:pic>
      <p:cxnSp>
        <p:nvCxnSpPr>
          <p:cNvPr id="7" name="Straight Connector 6"/>
          <p:cNvCxnSpPr/>
          <p:nvPr/>
        </p:nvCxnSpPr>
        <p:spPr>
          <a:xfrm flipV="1">
            <a:off x="321940" y="184649"/>
            <a:ext cx="8585076" cy="641620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1940" y="184649"/>
            <a:ext cx="8585076" cy="641620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CUPE 1: The Board</a:t>
            </a:r>
            <a:endParaRPr lang="en-US" dirty="0"/>
          </a:p>
        </p:txBody>
      </p:sp>
      <p:sp>
        <p:nvSpPr>
          <p:cNvPr id="3" name="Content Placeholder 2"/>
          <p:cNvSpPr>
            <a:spLocks noGrp="1"/>
          </p:cNvSpPr>
          <p:nvPr>
            <p:ph idx="1"/>
          </p:nvPr>
        </p:nvSpPr>
        <p:spPr>
          <a:xfrm>
            <a:off x="218974" y="1417638"/>
            <a:ext cx="8744372" cy="2494963"/>
          </a:xfrm>
        </p:spPr>
        <p:txBody>
          <a:bodyPr>
            <a:normAutofit fontScale="92500" lnSpcReduction="20000"/>
          </a:bodyPr>
          <a:lstStyle/>
          <a:p>
            <a:r>
              <a:rPr lang="en-US" dirty="0" smtClean="0"/>
              <a:t>Bitter </a:t>
            </a:r>
            <a:r>
              <a:rPr lang="en-US" dirty="0" err="1" smtClean="0"/>
              <a:t>labour</a:t>
            </a:r>
            <a:r>
              <a:rPr lang="en-US" dirty="0" smtClean="0"/>
              <a:t> dispute; no trust (or harmony); Board to the rescue to save/restore Industrial Peace, quickly (hearing Sept 8/19, decision Sept 20)!</a:t>
            </a:r>
          </a:p>
          <a:p>
            <a:r>
              <a:rPr lang="en-US" dirty="0" smtClean="0"/>
              <a:t>Employer complaint: picketing contra 102(3)(b)</a:t>
            </a:r>
          </a:p>
          <a:p>
            <a:r>
              <a:rPr lang="en-US" dirty="0" smtClean="0"/>
              <a:t>Union complaint: using management contra 102(3)(a)</a:t>
            </a:r>
          </a:p>
          <a:p>
            <a:endParaRPr lang="en-US" dirty="0" smtClean="0"/>
          </a:p>
        </p:txBody>
      </p:sp>
      <p:pic>
        <p:nvPicPr>
          <p:cNvPr id="4" name="Picture 3" descr="strikers.jpg"/>
          <p:cNvPicPr>
            <a:picLocks noChangeAspect="1"/>
          </p:cNvPicPr>
          <p:nvPr/>
        </p:nvPicPr>
        <p:blipFill>
          <a:blip r:embed="rId2"/>
          <a:stretch>
            <a:fillRect/>
          </a:stretch>
        </p:blipFill>
        <p:spPr>
          <a:xfrm>
            <a:off x="4408682" y="4042931"/>
            <a:ext cx="4278118" cy="2867675"/>
          </a:xfrm>
          <a:prstGeom prst="rect">
            <a:avLst/>
          </a:prstGeom>
        </p:spPr>
      </p:pic>
      <p:pic>
        <p:nvPicPr>
          <p:cNvPr id="5" name="Picture 4" descr="burns.jpg"/>
          <p:cNvPicPr>
            <a:picLocks noChangeAspect="1"/>
          </p:cNvPicPr>
          <p:nvPr/>
        </p:nvPicPr>
        <p:blipFill>
          <a:blip r:embed="rId3"/>
          <a:stretch>
            <a:fillRect/>
          </a:stretch>
        </p:blipFill>
        <p:spPr>
          <a:xfrm>
            <a:off x="1201712" y="3912601"/>
            <a:ext cx="2162269" cy="29453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complaint</a:t>
            </a:r>
            <a:endParaRPr lang="en-US" dirty="0"/>
          </a:p>
        </p:txBody>
      </p:sp>
      <p:sp>
        <p:nvSpPr>
          <p:cNvPr id="3" name="Content Placeholder 2"/>
          <p:cNvSpPr>
            <a:spLocks noGrp="1"/>
          </p:cNvSpPr>
          <p:nvPr>
            <p:ph idx="1"/>
          </p:nvPr>
        </p:nvSpPr>
        <p:spPr>
          <a:xfrm>
            <a:off x="189778" y="1600200"/>
            <a:ext cx="5492625" cy="5257800"/>
          </a:xfrm>
        </p:spPr>
        <p:txBody>
          <a:bodyPr/>
          <a:lstStyle/>
          <a:p>
            <a:r>
              <a:rPr lang="en-US" dirty="0" smtClean="0"/>
              <a:t>Easy: yes</a:t>
            </a:r>
          </a:p>
          <a:p>
            <a:pPr lvl="1"/>
            <a:r>
              <a:rPr lang="en-US" dirty="0" smtClean="0"/>
              <a:t>“information picket”</a:t>
            </a:r>
          </a:p>
          <a:p>
            <a:pPr lvl="1"/>
            <a:r>
              <a:rPr lang="en-US" dirty="0" smtClean="0"/>
              <a:t>“in or near any place of business of the employer”</a:t>
            </a:r>
          </a:p>
          <a:p>
            <a:pPr lvl="2"/>
            <a:r>
              <a:rPr lang="en-US" dirty="0" smtClean="0"/>
              <a:t>1500ft, but designed to block traffic, therefore “near” enough</a:t>
            </a:r>
            <a:endParaRPr lang="en-US" dirty="0"/>
          </a:p>
        </p:txBody>
      </p:sp>
      <p:pic>
        <p:nvPicPr>
          <p:cNvPr id="4" name="Picture 3" descr="strike32a.jpg"/>
          <p:cNvPicPr>
            <a:picLocks noChangeAspect="1"/>
          </p:cNvPicPr>
          <p:nvPr/>
        </p:nvPicPr>
        <p:blipFill>
          <a:blip r:embed="rId2"/>
          <a:stretch>
            <a:fillRect/>
          </a:stretch>
        </p:blipFill>
        <p:spPr>
          <a:xfrm>
            <a:off x="5445161" y="1777459"/>
            <a:ext cx="3698840" cy="50805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3169"/>
          </a:xfrm>
        </p:spPr>
        <p:txBody>
          <a:bodyPr>
            <a:normAutofit/>
          </a:bodyPr>
          <a:lstStyle/>
          <a:p>
            <a:r>
              <a:rPr lang="en-US" sz="3200" dirty="0" smtClean="0"/>
              <a:t>Union complaint</a:t>
            </a:r>
            <a:endParaRPr lang="en-US" sz="3200" dirty="0"/>
          </a:p>
        </p:txBody>
      </p:sp>
      <p:sp>
        <p:nvSpPr>
          <p:cNvPr id="3" name="Content Placeholder 2"/>
          <p:cNvSpPr>
            <a:spLocks noGrp="1"/>
          </p:cNvSpPr>
          <p:nvPr>
            <p:ph idx="1"/>
          </p:nvPr>
        </p:nvSpPr>
        <p:spPr>
          <a:xfrm>
            <a:off x="0" y="613170"/>
            <a:ext cx="9144000" cy="6244830"/>
          </a:xfrm>
        </p:spPr>
        <p:txBody>
          <a:bodyPr>
            <a:normAutofit fontScale="77500" lnSpcReduction="20000"/>
          </a:bodyPr>
          <a:lstStyle/>
          <a:p>
            <a:r>
              <a:rPr lang="en-US" dirty="0" smtClean="0"/>
              <a:t>Not so easy: but also yes</a:t>
            </a:r>
          </a:p>
          <a:p>
            <a:r>
              <a:rPr lang="en-US" dirty="0" smtClean="0"/>
              <a:t>102(3)(a): the employer shall not replace the striking employees or fill their position with any other employee</a:t>
            </a:r>
          </a:p>
          <a:p>
            <a:pPr lvl="1"/>
            <a:r>
              <a:rPr lang="en-US" dirty="0" err="1" smtClean="0"/>
              <a:t>Emp</a:t>
            </a:r>
            <a:r>
              <a:rPr lang="en-US" dirty="0" smtClean="0"/>
              <a:t>: “not (replace employees or fill their position) with any other employee”</a:t>
            </a:r>
          </a:p>
          <a:p>
            <a:pPr lvl="1"/>
            <a:r>
              <a:rPr lang="en-US" dirty="0" smtClean="0"/>
              <a:t>Union: “not (replace employees) or (fill their position with any other employee)</a:t>
            </a:r>
          </a:p>
          <a:p>
            <a:r>
              <a:rPr lang="en-US" dirty="0" smtClean="0"/>
              <a:t>Side issue (context…):</a:t>
            </a:r>
          </a:p>
          <a:p>
            <a:pPr lvl="1"/>
            <a:r>
              <a:rPr lang="en-US" dirty="0" smtClean="0"/>
              <a:t>6(1) Nothing in this Act affects the right of the employer to determine the organization of the Public Service and to </a:t>
            </a:r>
            <a:r>
              <a:rPr lang="en-US" dirty="0" smtClean="0">
                <a:solidFill>
                  <a:srgbClr val="FF0000"/>
                </a:solidFill>
              </a:rPr>
              <a:t>assign duties</a:t>
            </a:r>
            <a:r>
              <a:rPr lang="en-US" dirty="0" smtClean="0"/>
              <a:t> to and </a:t>
            </a:r>
            <a:r>
              <a:rPr lang="en-US" dirty="0" smtClean="0">
                <a:solidFill>
                  <a:srgbClr val="000000"/>
                </a:solidFill>
              </a:rPr>
              <a:t>classify positions </a:t>
            </a:r>
            <a:r>
              <a:rPr lang="en-US" dirty="0" smtClean="0"/>
              <a:t>therein.</a:t>
            </a:r>
          </a:p>
          <a:p>
            <a:pPr lvl="1"/>
            <a:r>
              <a:rPr lang="en-US" dirty="0" smtClean="0"/>
              <a:t>6(2) </a:t>
            </a:r>
            <a:r>
              <a:rPr lang="en-US" dirty="0" smtClean="0">
                <a:solidFill>
                  <a:srgbClr val="FF0000"/>
                </a:solidFill>
              </a:rPr>
              <a:t>Subject to paragraph 102(3)(a)</a:t>
            </a:r>
            <a:r>
              <a:rPr lang="en-US" dirty="0" smtClean="0"/>
              <a:t>, nothing in this Act affects the right of the employer to engage private contractors or contract work out for any purpose whatsoever.</a:t>
            </a:r>
          </a:p>
          <a:p>
            <a:pPr lvl="2"/>
            <a:r>
              <a:rPr lang="en-US" sz="2353" dirty="0" err="1" smtClean="0"/>
              <a:t>Emp</a:t>
            </a:r>
            <a:r>
              <a:rPr lang="en-US" sz="2353" dirty="0" smtClean="0"/>
              <a:t>: no reference to 102(3)(a) in 6(1): permits “assignment” of management, but not contracting out (see 6(2))</a:t>
            </a:r>
          </a:p>
          <a:p>
            <a:pPr lvl="2"/>
            <a:r>
              <a:rPr lang="en-US" sz="2353" dirty="0" smtClean="0"/>
              <a:t>Union (and Board): 6(1) refers to “the sort of head office activity that lays out organizational tables, job descriptions and matters of that sort”</a:t>
            </a:r>
          </a:p>
          <a:p>
            <a:pPr lvl="3"/>
            <a:r>
              <a:rPr lang="en-US" sz="2323" b="1" i="1" dirty="0" err="1" smtClean="0"/>
              <a:t>Noscitur</a:t>
            </a:r>
            <a:r>
              <a:rPr lang="en-US" sz="2323" b="1" i="1" dirty="0" smtClean="0"/>
              <a:t> a </a:t>
            </a:r>
            <a:r>
              <a:rPr lang="en-US" sz="2323" b="1" i="1" dirty="0" err="1" smtClean="0"/>
              <a:t>sociis</a:t>
            </a:r>
            <a:r>
              <a:rPr lang="en-US" sz="2323" dirty="0" smtClean="0"/>
              <a:t> !!!!! (Willis: </a:t>
            </a:r>
            <a:r>
              <a:rPr lang="en-US" sz="2323" dirty="0" err="1" smtClean="0"/>
              <a:t>Words“Words</a:t>
            </a:r>
            <a:r>
              <a:rPr lang="en-US" sz="2323" dirty="0" smtClean="0"/>
              <a:t>, like people</a:t>
            </a:r>
            <a:r>
              <a:rPr lang="en-US" sz="2323" dirty="0" smtClean="0">
                <a:solidFill>
                  <a:srgbClr val="000000"/>
                </a:solidFill>
              </a:rPr>
              <a:t>, take their </a:t>
            </a:r>
            <a:r>
              <a:rPr lang="en-US" sz="2323" dirty="0" err="1" smtClean="0">
                <a:solidFill>
                  <a:srgbClr val="000000"/>
                </a:solidFill>
              </a:rPr>
              <a:t>colour</a:t>
            </a:r>
            <a:r>
              <a:rPr lang="en-US" sz="2323" dirty="0" smtClean="0">
                <a:solidFill>
                  <a:srgbClr val="000000"/>
                </a:solidFill>
              </a:rPr>
              <a:t> from </a:t>
            </a:r>
            <a:r>
              <a:rPr lang="en-US" sz="2323" dirty="0" smtClean="0"/>
              <a:t>their surroundings.”)</a:t>
            </a:r>
          </a:p>
          <a:p>
            <a:endParaRPr lang="en-US" dirty="0" smtClean="0"/>
          </a:p>
          <a:p>
            <a:pPr lvl="1">
              <a:buNone/>
            </a:pPr>
            <a:endParaRPr lang="en-US" dirty="0" smtClean="0"/>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2920"/>
          </a:xfrm>
        </p:spPr>
        <p:txBody>
          <a:bodyPr>
            <a:normAutofit fontScale="90000"/>
          </a:bodyPr>
          <a:lstStyle/>
          <a:p>
            <a:r>
              <a:rPr lang="en-US" dirty="0" smtClean="0"/>
              <a:t>More stat </a:t>
            </a:r>
            <a:r>
              <a:rPr lang="en-US" dirty="0" err="1" smtClean="0"/>
              <a:t>int</a:t>
            </a:r>
            <a:r>
              <a:rPr lang="en-US" dirty="0" smtClean="0"/>
              <a:t>! hooray!</a:t>
            </a:r>
            <a:endParaRPr lang="en-US" dirty="0"/>
          </a:p>
        </p:txBody>
      </p:sp>
      <p:sp>
        <p:nvSpPr>
          <p:cNvPr id="3" name="Content Placeholder 2"/>
          <p:cNvSpPr>
            <a:spLocks noGrp="1"/>
          </p:cNvSpPr>
          <p:nvPr>
            <p:ph idx="1"/>
          </p:nvPr>
        </p:nvSpPr>
        <p:spPr>
          <a:xfrm>
            <a:off x="0" y="1124144"/>
            <a:ext cx="9144000" cy="3047630"/>
          </a:xfrm>
        </p:spPr>
        <p:txBody>
          <a:bodyPr>
            <a:normAutofit lnSpcReduction="10000"/>
          </a:bodyPr>
          <a:lstStyle/>
          <a:p>
            <a:r>
              <a:rPr lang="en-US" dirty="0" smtClean="0"/>
              <a:t>Prima facie, plain meaning, not enough—ambiguity!</a:t>
            </a:r>
          </a:p>
          <a:p>
            <a:pPr lvl="1"/>
            <a:r>
              <a:rPr lang="en-US" dirty="0" smtClean="0"/>
              <a:t>intention, intention, intention</a:t>
            </a:r>
          </a:p>
          <a:p>
            <a:pPr lvl="1"/>
            <a:r>
              <a:rPr lang="en-US" dirty="0" smtClean="0"/>
              <a:t>Balance, balance, balance in the public sector</a:t>
            </a:r>
          </a:p>
          <a:p>
            <a:pPr lvl="2"/>
            <a:r>
              <a:rPr lang="en-US" dirty="0" smtClean="0"/>
              <a:t>The legislature </a:t>
            </a:r>
            <a:r>
              <a:rPr lang="en-US" dirty="0" err="1" smtClean="0"/>
              <a:t>giveth</a:t>
            </a:r>
            <a:r>
              <a:rPr lang="en-US" dirty="0" smtClean="0"/>
              <a:t> and it </a:t>
            </a:r>
            <a:r>
              <a:rPr lang="en-US" dirty="0" err="1" smtClean="0"/>
              <a:t>taketh</a:t>
            </a:r>
            <a:r>
              <a:rPr lang="en-US" dirty="0" smtClean="0"/>
              <a:t> away, or rather </a:t>
            </a:r>
            <a:r>
              <a:rPr lang="en-US" dirty="0" err="1" smtClean="0"/>
              <a:t>taketh</a:t>
            </a:r>
            <a:r>
              <a:rPr lang="en-US" dirty="0" smtClean="0"/>
              <a:t> and </a:t>
            </a:r>
            <a:r>
              <a:rPr lang="en-US" dirty="0" err="1" smtClean="0"/>
              <a:t>taketh</a:t>
            </a:r>
            <a:r>
              <a:rPr lang="en-US" dirty="0" smtClean="0"/>
              <a:t>, from both sides</a:t>
            </a:r>
          </a:p>
          <a:p>
            <a:pPr lvl="3"/>
            <a:r>
              <a:rPr lang="en-US" dirty="0" smtClean="0"/>
              <a:t>No picketing = no replacement</a:t>
            </a:r>
          </a:p>
          <a:p>
            <a:pPr lvl="4"/>
            <a:r>
              <a:rPr lang="en-US" dirty="0" smtClean="0"/>
              <a:t>Replacing with any non-”employee”, incl. temps, part-timers</a:t>
            </a:r>
          </a:p>
          <a:p>
            <a:pPr lvl="1"/>
            <a:endParaRPr lang="en-US" dirty="0" smtClean="0"/>
          </a:p>
        </p:txBody>
      </p:sp>
      <p:pic>
        <p:nvPicPr>
          <p:cNvPr id="4" name="Picture 3" descr="balance-bw.jpg"/>
          <p:cNvPicPr>
            <a:picLocks noChangeAspect="1"/>
          </p:cNvPicPr>
          <p:nvPr/>
        </p:nvPicPr>
        <p:blipFill>
          <a:blip r:embed="rId2"/>
          <a:stretch>
            <a:fillRect/>
          </a:stretch>
        </p:blipFill>
        <p:spPr>
          <a:xfrm>
            <a:off x="2557539" y="4171774"/>
            <a:ext cx="3964909" cy="26862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917"/>
          </a:xfrm>
        </p:spPr>
        <p:txBody>
          <a:bodyPr>
            <a:normAutofit fontScale="90000"/>
          </a:bodyPr>
          <a:lstStyle/>
          <a:p>
            <a:r>
              <a:rPr lang="en-US" dirty="0" smtClean="0"/>
              <a:t>CUPE 2: NB COA </a:t>
            </a:r>
            <a:endParaRPr lang="en-US" dirty="0"/>
          </a:p>
        </p:txBody>
      </p:sp>
      <p:sp>
        <p:nvSpPr>
          <p:cNvPr id="3" name="Content Placeholder 2"/>
          <p:cNvSpPr>
            <a:spLocks noGrp="1"/>
          </p:cNvSpPr>
          <p:nvPr>
            <p:ph idx="1"/>
          </p:nvPr>
        </p:nvSpPr>
        <p:spPr>
          <a:xfrm>
            <a:off x="0" y="1109543"/>
            <a:ext cx="9144000" cy="5748457"/>
          </a:xfrm>
        </p:spPr>
        <p:txBody>
          <a:bodyPr/>
          <a:lstStyle/>
          <a:p>
            <a:r>
              <a:rPr lang="en-US" dirty="0" smtClean="0"/>
              <a:t>Limerick</a:t>
            </a:r>
          </a:p>
          <a:p>
            <a:pPr lvl="1"/>
            <a:r>
              <a:rPr lang="en-US" dirty="0" smtClean="0"/>
              <a:t>Side issue: 6(1)</a:t>
            </a:r>
          </a:p>
          <a:p>
            <a:pPr lvl="2"/>
            <a:r>
              <a:rPr lang="en-US" dirty="0" smtClean="0"/>
              <a:t>Board “did not err”</a:t>
            </a:r>
          </a:p>
          <a:p>
            <a:pPr lvl="1"/>
            <a:r>
              <a:rPr lang="en-US" dirty="0" smtClean="0"/>
              <a:t>Main issue: 102(3)</a:t>
            </a:r>
          </a:p>
          <a:p>
            <a:pPr lvl="2"/>
            <a:r>
              <a:rPr lang="en-US" dirty="0" smtClean="0"/>
              <a:t>Union argument: intra </a:t>
            </a:r>
            <a:r>
              <a:rPr lang="en-US" dirty="0" err="1" smtClean="0"/>
              <a:t>vires</a:t>
            </a:r>
            <a:endParaRPr lang="en-US" dirty="0" smtClean="0"/>
          </a:p>
          <a:p>
            <a:pPr lvl="3"/>
            <a:r>
              <a:rPr lang="en-US" dirty="0" smtClean="0"/>
              <a:t>Court not authorized to review interpretation of 102(3)</a:t>
            </a:r>
          </a:p>
          <a:p>
            <a:pPr lvl="2"/>
            <a:r>
              <a:rPr lang="en-US" dirty="0" smtClean="0"/>
              <a:t>Court: jurisdiction is preliminary question</a:t>
            </a:r>
          </a:p>
          <a:p>
            <a:pPr lvl="3"/>
            <a:r>
              <a:rPr lang="en-US" dirty="0" smtClean="0"/>
              <a:t>Intra or ultra </a:t>
            </a:r>
            <a:r>
              <a:rPr lang="en-US" dirty="0" err="1" smtClean="0"/>
              <a:t>vires</a:t>
            </a:r>
            <a:r>
              <a:rPr lang="en-US" dirty="0" smtClean="0"/>
              <a:t>?</a:t>
            </a:r>
          </a:p>
          <a:p>
            <a:pPr lvl="4"/>
            <a:r>
              <a:rPr lang="en-US" dirty="0" smtClean="0"/>
              <a:t>Interpretation of 102(3) determines jurisdiction</a:t>
            </a:r>
          </a:p>
          <a:p>
            <a:pPr lvl="5"/>
            <a:r>
              <a:rPr lang="en-US" dirty="0" smtClean="0"/>
              <a:t>Bootstrap: wrong interpretation of act generates jurisdiction</a:t>
            </a:r>
          </a:p>
          <a:p>
            <a:pPr lvl="4"/>
            <a:r>
              <a:rPr lang="en-US" dirty="0" smtClean="0"/>
              <a:t>Jurisdiction extends not to interpretation of act, but only to its application</a:t>
            </a:r>
          </a:p>
          <a:p>
            <a:pPr lvl="3"/>
            <a:r>
              <a:rPr lang="en-US" dirty="0" smtClean="0"/>
              <a:t>Correctness (of interpretation)</a:t>
            </a:r>
          </a:p>
          <a:p>
            <a:pPr lvl="1"/>
            <a:endParaRPr lang="en-US" dirty="0"/>
          </a:p>
        </p:txBody>
      </p:sp>
      <p:pic>
        <p:nvPicPr>
          <p:cNvPr id="4" name="Picture 3" descr="thumbs-up.jpeg"/>
          <p:cNvPicPr>
            <a:picLocks noChangeAspect="1"/>
          </p:cNvPicPr>
          <p:nvPr/>
        </p:nvPicPr>
        <p:blipFill>
          <a:blip r:embed="rId2"/>
          <a:stretch>
            <a:fillRect/>
          </a:stretch>
        </p:blipFill>
        <p:spPr>
          <a:xfrm>
            <a:off x="6571487" y="274638"/>
            <a:ext cx="2318867" cy="29871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2959"/>
          </a:xfrm>
        </p:spPr>
        <p:txBody>
          <a:bodyPr>
            <a:normAutofit/>
          </a:bodyPr>
          <a:lstStyle/>
          <a:p>
            <a:r>
              <a:rPr lang="en-US" sz="3200" dirty="0" smtClean="0"/>
              <a:t>Stat </a:t>
            </a:r>
            <a:r>
              <a:rPr lang="en-US" sz="3200" dirty="0" err="1" smtClean="0"/>
              <a:t>int</a:t>
            </a:r>
            <a:r>
              <a:rPr lang="en-US" sz="3200" dirty="0" smtClean="0"/>
              <a:t>, take 2	</a:t>
            </a:r>
            <a:endParaRPr lang="en-US" sz="3200" dirty="0"/>
          </a:p>
        </p:txBody>
      </p:sp>
      <p:sp>
        <p:nvSpPr>
          <p:cNvPr id="3" name="Content Placeholder 2"/>
          <p:cNvSpPr>
            <a:spLocks noGrp="1"/>
          </p:cNvSpPr>
          <p:nvPr>
            <p:ph idx="1"/>
          </p:nvPr>
        </p:nvSpPr>
        <p:spPr>
          <a:xfrm>
            <a:off x="0" y="802960"/>
            <a:ext cx="9144000" cy="6055040"/>
          </a:xfrm>
        </p:spPr>
        <p:txBody>
          <a:bodyPr>
            <a:normAutofit fontScale="92500" lnSpcReduction="10000"/>
          </a:bodyPr>
          <a:lstStyle/>
          <a:p>
            <a:r>
              <a:rPr lang="en-US" dirty="0" smtClean="0"/>
              <a:t>102(3)(a): “the employer </a:t>
            </a:r>
            <a:r>
              <a:rPr lang="en-US" dirty="0" smtClean="0">
                <a:solidFill>
                  <a:srgbClr val="FF0000"/>
                </a:solidFill>
              </a:rPr>
              <a:t>shall not replace </a:t>
            </a:r>
            <a:r>
              <a:rPr lang="en-US" dirty="0" smtClean="0"/>
              <a:t>the striking employees or fill their position with any other employee”</a:t>
            </a:r>
          </a:p>
          <a:p>
            <a:pPr lvl="1"/>
            <a:r>
              <a:rPr lang="en-US" dirty="0" smtClean="0"/>
              <a:t> Board correct: “the employer shall not replace the striking employees,” period (in other words, “any other employee” only qualifies “fill their position,” not the first clause, “replace”)</a:t>
            </a:r>
          </a:p>
          <a:p>
            <a:pPr lvl="2"/>
            <a:r>
              <a:rPr lang="en-US" sz="2162" dirty="0" smtClean="0"/>
              <a:t>But different rationale/rule of stat </a:t>
            </a:r>
            <a:r>
              <a:rPr lang="en-US" sz="2162" dirty="0" err="1" smtClean="0"/>
              <a:t>int</a:t>
            </a:r>
            <a:r>
              <a:rPr lang="en-US" sz="2162" dirty="0" smtClean="0"/>
              <a:t>: not </a:t>
            </a:r>
            <a:r>
              <a:rPr lang="en-US" sz="2162" dirty="0" err="1" smtClean="0"/>
              <a:t>noscitur</a:t>
            </a:r>
            <a:r>
              <a:rPr lang="en-US" sz="2162" dirty="0" smtClean="0"/>
              <a:t> a </a:t>
            </a:r>
            <a:r>
              <a:rPr lang="en-US" sz="2162" dirty="0" err="1" smtClean="0"/>
              <a:t>sociis</a:t>
            </a:r>
            <a:r>
              <a:rPr lang="en-US" sz="2162" dirty="0" smtClean="0"/>
              <a:t>, but “meaning should be given to all words used in a statute if a reasonable interpretation would result”</a:t>
            </a:r>
          </a:p>
          <a:p>
            <a:pPr lvl="3"/>
            <a:r>
              <a:rPr lang="en-US" sz="2162" dirty="0" smtClean="0"/>
              <a:t>6(2) </a:t>
            </a:r>
            <a:r>
              <a:rPr lang="en-US" sz="2162" dirty="0" smtClean="0">
                <a:solidFill>
                  <a:srgbClr val="FF0000"/>
                </a:solidFill>
              </a:rPr>
              <a:t>Subject to paragraph 102(3)(a)</a:t>
            </a:r>
            <a:r>
              <a:rPr lang="en-US" sz="2162" dirty="0" smtClean="0"/>
              <a:t>, nothing in this Act affects the right of the employer to engage private contractors or contract work out for any purpose whatsoever.</a:t>
            </a:r>
          </a:p>
          <a:p>
            <a:pPr lvl="4"/>
            <a:r>
              <a:rPr lang="en-US" sz="2162" dirty="0" smtClean="0"/>
              <a:t>If “shall not replace” referred only to replacement with “other employees,” and contract workers are not “employees,” then 102(3)(a) would not apply to contract workers; if so, then 6(2)’s reference to 102(3)(a) would be “</a:t>
            </a:r>
            <a:r>
              <a:rPr lang="en-US" sz="2162" dirty="0" smtClean="0">
                <a:solidFill>
                  <a:srgbClr val="FF0000"/>
                </a:solidFill>
              </a:rPr>
              <a:t>meaningless and </a:t>
            </a:r>
            <a:r>
              <a:rPr lang="en-US" sz="2162" dirty="0" err="1" smtClean="0">
                <a:solidFill>
                  <a:srgbClr val="FF0000"/>
                </a:solidFill>
              </a:rPr>
              <a:t>surplusage</a:t>
            </a:r>
            <a:r>
              <a:rPr lang="en-US" sz="2162" dirty="0" smtClean="0"/>
              <a:t>” </a:t>
            </a:r>
          </a:p>
          <a:p>
            <a:pPr lvl="3"/>
            <a:endParaRPr lang="en-US" dirty="0" smtClean="0"/>
          </a:p>
          <a:p>
            <a:pPr lvl="3"/>
            <a:endParaRPr lang="en-US" dirty="0"/>
          </a:p>
        </p:txBody>
      </p:sp>
      <p:pic>
        <p:nvPicPr>
          <p:cNvPr id="4" name="Picture 3" descr="thumbs-up.jpeg"/>
          <p:cNvPicPr>
            <a:picLocks noChangeAspect="1"/>
          </p:cNvPicPr>
          <p:nvPr/>
        </p:nvPicPr>
        <p:blipFill>
          <a:blip r:embed="rId2"/>
          <a:stretch>
            <a:fillRect/>
          </a:stretch>
        </p:blipFill>
        <p:spPr>
          <a:xfrm>
            <a:off x="229730" y="4927998"/>
            <a:ext cx="1319736" cy="17000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6757"/>
          </a:xfrm>
        </p:spPr>
        <p:txBody>
          <a:bodyPr>
            <a:normAutofit/>
          </a:bodyPr>
          <a:lstStyle/>
          <a:p>
            <a:r>
              <a:rPr lang="en-US" sz="3200" dirty="0" smtClean="0"/>
              <a:t>Stat </a:t>
            </a:r>
            <a:r>
              <a:rPr lang="en-US" sz="3200" dirty="0" err="1" smtClean="0"/>
              <a:t>int</a:t>
            </a:r>
            <a:r>
              <a:rPr lang="en-US" sz="3200" dirty="0" smtClean="0"/>
              <a:t>, take 2 cont’d</a:t>
            </a:r>
            <a:endParaRPr lang="en-US" sz="3200" dirty="0"/>
          </a:p>
        </p:txBody>
      </p:sp>
      <p:sp>
        <p:nvSpPr>
          <p:cNvPr id="3" name="Content Placeholder 2"/>
          <p:cNvSpPr>
            <a:spLocks noGrp="1"/>
          </p:cNvSpPr>
          <p:nvPr>
            <p:ph idx="1"/>
          </p:nvPr>
        </p:nvSpPr>
        <p:spPr>
          <a:xfrm>
            <a:off x="0" y="846758"/>
            <a:ext cx="9144000" cy="6011242"/>
          </a:xfrm>
        </p:spPr>
        <p:txBody>
          <a:bodyPr>
            <a:normAutofit fontScale="92500" lnSpcReduction="20000"/>
          </a:bodyPr>
          <a:lstStyle/>
          <a:p>
            <a:r>
              <a:rPr lang="en-US" dirty="0" smtClean="0"/>
              <a:t>102(3)(a) (simplified): “the employer </a:t>
            </a:r>
          </a:p>
          <a:p>
            <a:pPr>
              <a:buNone/>
            </a:pPr>
            <a:r>
              <a:rPr lang="en-US" dirty="0" smtClean="0"/>
              <a:t>shall not replace the striking employees”</a:t>
            </a:r>
          </a:p>
          <a:p>
            <a:pPr lvl="1"/>
            <a:r>
              <a:rPr lang="en-US" dirty="0" smtClean="0"/>
              <a:t>“replace” [vs. fill the position] </a:t>
            </a:r>
          </a:p>
          <a:p>
            <a:pPr lvl="2"/>
            <a:r>
              <a:rPr lang="en-US" sz="2162" dirty="0" smtClean="0"/>
              <a:t>Permanent vs. temporary</a:t>
            </a:r>
          </a:p>
          <a:p>
            <a:pPr lvl="2"/>
            <a:r>
              <a:rPr lang="en-US" sz="2162" dirty="0" smtClean="0"/>
              <a:t>OED!!: </a:t>
            </a:r>
          </a:p>
          <a:p>
            <a:pPr lvl="3"/>
            <a:r>
              <a:rPr lang="en-US" sz="2162" dirty="0" smtClean="0"/>
              <a:t>To take the place of another; to fill the place of another</a:t>
            </a:r>
          </a:p>
          <a:p>
            <a:pPr lvl="2"/>
            <a:r>
              <a:rPr lang="en-US" sz="2162" dirty="0" smtClean="0"/>
              <a:t>Ergo: replace = permanent [fill the position = temporary]</a:t>
            </a:r>
          </a:p>
          <a:p>
            <a:pPr lvl="3"/>
            <a:r>
              <a:rPr lang="en-US" sz="2162" dirty="0" smtClean="0"/>
              <a:t>Replace “intends to infer some degree of </a:t>
            </a:r>
            <a:r>
              <a:rPr lang="en-US" sz="2162" dirty="0" smtClean="0">
                <a:solidFill>
                  <a:srgbClr val="FF0000"/>
                </a:solidFill>
              </a:rPr>
              <a:t>fixed </a:t>
            </a:r>
            <a:r>
              <a:rPr lang="en-US" sz="2162" dirty="0" smtClean="0"/>
              <a:t>length of employment or contract of service, a concept antagonistic to the interpretation that the word ‘replace’ is intended to mean the temporary replacement or performing the function of the striking employee during the </a:t>
            </a:r>
            <a:r>
              <a:rPr lang="en-US" sz="2162" dirty="0" smtClean="0">
                <a:solidFill>
                  <a:srgbClr val="FF0000"/>
                </a:solidFill>
              </a:rPr>
              <a:t>indefinite </a:t>
            </a:r>
            <a:r>
              <a:rPr lang="en-US" sz="2162" dirty="0" smtClean="0"/>
              <a:t>period of the strike.  If ‘replace’ is to be deemed to mean have some other person do his work temporarily, such a meaning would render ‘fill their position’ </a:t>
            </a:r>
            <a:r>
              <a:rPr lang="en-US" sz="2162" dirty="0" smtClean="0">
                <a:solidFill>
                  <a:srgbClr val="FF0000"/>
                </a:solidFill>
              </a:rPr>
              <a:t>redundant and </a:t>
            </a:r>
            <a:r>
              <a:rPr lang="en-US" sz="2162" dirty="0" err="1" smtClean="0">
                <a:solidFill>
                  <a:srgbClr val="FF0000"/>
                </a:solidFill>
              </a:rPr>
              <a:t>surplusage</a:t>
            </a:r>
            <a:r>
              <a:rPr lang="en-US" sz="2162" dirty="0" smtClean="0"/>
              <a:t>.” [same rule, again…]</a:t>
            </a:r>
          </a:p>
          <a:p>
            <a:r>
              <a:rPr lang="en-US" dirty="0" smtClean="0"/>
              <a:t>Applied: no problem with </a:t>
            </a:r>
            <a:r>
              <a:rPr lang="en-US" dirty="0" smtClean="0">
                <a:solidFill>
                  <a:srgbClr val="FF0000"/>
                </a:solidFill>
              </a:rPr>
              <a:t>temporarily </a:t>
            </a:r>
            <a:r>
              <a:rPr lang="en-US" dirty="0" smtClean="0"/>
              <a:t>using management to do strikers’ job</a:t>
            </a:r>
          </a:p>
          <a:p>
            <a:pPr lvl="1"/>
            <a:r>
              <a:rPr lang="en-US" dirty="0" smtClean="0"/>
              <a:t>Since that wouldn’t amount to (permanently) “replacing” them</a:t>
            </a:r>
          </a:p>
          <a:p>
            <a:endParaRPr lang="en-US" dirty="0"/>
          </a:p>
        </p:txBody>
      </p:sp>
      <p:pic>
        <p:nvPicPr>
          <p:cNvPr id="4" name="Picture 3" descr="thumbs-down.jpg"/>
          <p:cNvPicPr>
            <a:picLocks noChangeAspect="1"/>
          </p:cNvPicPr>
          <p:nvPr/>
        </p:nvPicPr>
        <p:blipFill>
          <a:blip r:embed="rId2"/>
          <a:stretch>
            <a:fillRect/>
          </a:stretch>
        </p:blipFill>
        <p:spPr>
          <a:xfrm>
            <a:off x="6522423" y="210827"/>
            <a:ext cx="2621577" cy="22126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1359</TotalTime>
  <Words>2532</Words>
  <Application>Microsoft Macintosh PowerPoint</Application>
  <PresentationFormat>On-screen Show (4:3)</PresentationFormat>
  <Paragraphs>134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Administrative Law </vt:lpstr>
      <vt:lpstr>Canadian Union of Public Employees Local 963 v. NB Liquor Corp. ‘79 (Nicholson ’79’s classmate)</vt:lpstr>
      <vt:lpstr>CUPE 1: The Board</vt:lpstr>
      <vt:lpstr>Employer complaint</vt:lpstr>
      <vt:lpstr>Union complaint</vt:lpstr>
      <vt:lpstr>More stat int! hooray!</vt:lpstr>
      <vt:lpstr>CUPE 2: NB COA </vt:lpstr>
      <vt:lpstr>Stat int, take 2 </vt:lpstr>
      <vt:lpstr>Stat int, take 2 cont’d</vt:lpstr>
      <vt:lpstr>Concurrers </vt:lpstr>
      <vt:lpstr>SCC, Dickson J.</vt:lpstr>
      <vt:lpstr>Dickson cont’d</vt:lpstr>
      <vt:lpstr>(More) reasons for restraint</vt:lpstr>
      <vt:lpstr>Patent unreasonableness!?</vt:lpstr>
      <vt:lpstr>3 (or 4) Reasonablenesses </vt:lpstr>
      <vt:lpstr>CUPE Round-Up (Dickson, J.)</vt:lpstr>
      <vt:lpstr>Crevier v. Quèbec (Attorney General) [1981] 2 S.C.R. 220 (Laskin, C.J.)</vt:lpstr>
      <vt:lpstr>Laskin’s Limits</vt:lpstr>
      <vt:lpstr>Let’s not get carried away; no bootstrapping allowed</vt:lpstr>
      <vt:lpstr>PowerPoint Presentation</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 Court of Appeal I</dc:title>
  <dc:creator>Markus Dubber</dc:creator>
  <cp:lastModifiedBy>Markus Dubber</cp:lastModifiedBy>
  <cp:revision>452</cp:revision>
  <dcterms:created xsi:type="dcterms:W3CDTF">2011-12-23T19:45:13Z</dcterms:created>
  <dcterms:modified xsi:type="dcterms:W3CDTF">2013-01-31T13:31:13Z</dcterms:modified>
</cp:coreProperties>
</file>