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73" r:id="rId3"/>
    <p:sldId id="257" r:id="rId4"/>
    <p:sldId id="258" r:id="rId5"/>
    <p:sldId id="270" r:id="rId6"/>
    <p:sldId id="271" r:id="rId7"/>
    <p:sldId id="272" r:id="rId8"/>
    <p:sldId id="259" r:id="rId9"/>
    <p:sldId id="260" r:id="rId10"/>
    <p:sldId id="261" r:id="rId11"/>
    <p:sldId id="262" r:id="rId12"/>
    <p:sldId id="263" r:id="rId13"/>
    <p:sldId id="265" r:id="rId14"/>
    <p:sldId id="282" r:id="rId15"/>
    <p:sldId id="274" r:id="rId16"/>
    <p:sldId id="275" r:id="rId17"/>
    <p:sldId id="276" r:id="rId18"/>
    <p:sldId id="277" r:id="rId19"/>
    <p:sldId id="278" r:id="rId20"/>
    <p:sldId id="279" r:id="rId21"/>
    <p:sldId id="280" r:id="rId22"/>
    <p:sldId id="281" r:id="rId23"/>
    <p:sldId id="269" r:id="rId24"/>
    <p:sldId id="266" r:id="rId25"/>
    <p:sldId id="268" r:id="rId26"/>
    <p:sldId id="267" r:id="rId27"/>
    <p:sldId id="283" r:id="rId28"/>
    <p:sldId id="284" r:id="rId29"/>
    <p:sldId id="285" r:id="rId30"/>
    <p:sldId id="286" r:id="rId31"/>
    <p:sldId id="287" r:id="rId32"/>
    <p:sldId id="288" r:id="rId33"/>
    <p:sldId id="289" r:id="rId3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34545" autoAdjust="0"/>
    <p:restoredTop sz="86371" autoAdjust="0"/>
  </p:normalViewPr>
  <p:slideViewPr>
    <p:cSldViewPr snapToGrid="0" snapToObjects="1">
      <p:cViewPr>
        <p:scale>
          <a:sx n="100" d="100"/>
          <a:sy n="100" d="100"/>
        </p:scale>
        <p:origin x="-120" y="113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40D995-D46F-7946-9A60-16EB8FE4EC05}" type="datetimeFigureOut">
              <a:rPr lang="en-US" smtClean="0"/>
              <a:pPr/>
              <a:t>1/31/13</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45FACA-7EA6-C841-A96F-1E38BE8F9276}" type="slidenum">
              <a:rPr lang="en-US" smtClean="0"/>
              <a:pPr/>
              <a:t>‹#›</a:t>
            </a:fld>
            <a:endParaRPr lang="en-US"/>
          </a:p>
        </p:txBody>
      </p:sp>
    </p:spTree>
    <p:extLst>
      <p:ext uri="{BB962C8B-B14F-4D97-AF65-F5344CB8AC3E}">
        <p14:creationId xmlns:p14="http://schemas.microsoft.com/office/powerpoint/2010/main" val="24529391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45FACA-7EA6-C841-A96F-1E38BE8F927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45FACA-7EA6-C841-A96F-1E38BE8F9276}"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45FACA-7EA6-C841-A96F-1E38BE8F9276}"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45FACA-7EA6-C841-A96F-1E38BE8F9276}"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45FACA-7EA6-C841-A96F-1E38BE8F9276}" type="slidenum">
              <a:rPr lang="en-US" smtClean="0"/>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45FACA-7EA6-C841-A96F-1E38BE8F9276}"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45FACA-7EA6-C841-A96F-1E38BE8F9276}"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73"/>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BEE33A-CC7D-6C40-9271-971885ED3D6B}"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B4C1B-3D69-C141-BA4E-713A1D2047F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EE33A-CC7D-6C40-9271-971885ED3D6B}"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B4C1B-3D69-C141-BA4E-713A1D2047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90"/>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90"/>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EE33A-CC7D-6C40-9271-971885ED3D6B}"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B4C1B-3D69-C141-BA4E-713A1D2047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EE33A-CC7D-6C40-9271-971885ED3D6B}"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B4C1B-3D69-C141-BA4E-713A1D2047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24"/>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BEE33A-CC7D-6C40-9271-971885ED3D6B}"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B4C1B-3D69-C141-BA4E-713A1D2047F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6"/>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6"/>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BEE33A-CC7D-6C40-9271-971885ED3D6B}" type="datetimeFigureOut">
              <a:rPr lang="en-US" smtClean="0"/>
              <a:pPr/>
              <a:t>1/31/13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B4C1B-3D69-C141-BA4E-713A1D2047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3"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3"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BEE33A-CC7D-6C40-9271-971885ED3D6B}" type="datetimeFigureOut">
              <a:rPr lang="en-US" smtClean="0"/>
              <a:pPr/>
              <a:t>1/31/13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CB4C1B-3D69-C141-BA4E-713A1D2047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BEE33A-CC7D-6C40-9271-971885ED3D6B}" type="datetimeFigureOut">
              <a:rPr lang="en-US" smtClean="0"/>
              <a:pPr/>
              <a:t>1/31/13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CB4C1B-3D69-C141-BA4E-713A1D2047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BEE33A-CC7D-6C40-9271-971885ED3D6B}" type="datetimeFigureOut">
              <a:rPr lang="en-US" smtClean="0"/>
              <a:pPr/>
              <a:t>1/31/13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CB4C1B-3D69-C141-BA4E-713A1D2047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4"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91" y="364073"/>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4" y="1913473"/>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BEE33A-CC7D-6C40-9271-971885ED3D6B}" type="datetimeFigureOut">
              <a:rPr lang="en-US" smtClean="0"/>
              <a:pPr/>
              <a:t>1/31/13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B4C1B-3D69-C141-BA4E-713A1D2047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BEE33A-CC7D-6C40-9271-971885ED3D6B}" type="datetimeFigureOut">
              <a:rPr lang="en-US" smtClean="0"/>
              <a:pPr/>
              <a:t>1/31/13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B4C1B-3D69-C141-BA4E-713A1D2047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6"/>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40"/>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0BEE33A-CC7D-6C40-9271-971885ED3D6B}" type="datetimeFigureOut">
              <a:rPr lang="en-US" smtClean="0"/>
              <a:pPr/>
              <a:t>1/31/13</a:t>
            </a:fld>
            <a:endParaRPr lang="en-US"/>
          </a:p>
        </p:txBody>
      </p:sp>
      <p:sp>
        <p:nvSpPr>
          <p:cNvPr id="5" name="Footer Placeholder 4"/>
          <p:cNvSpPr>
            <a:spLocks noGrp="1"/>
          </p:cNvSpPr>
          <p:nvPr>
            <p:ph type="ftr" sz="quarter" idx="3"/>
          </p:nvPr>
        </p:nvSpPr>
        <p:spPr>
          <a:xfrm>
            <a:off x="2343150" y="8475140"/>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40"/>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3CB4C1B-3D69-C141-BA4E-713A1D2047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jpeg"/><Relationship Id="rId5" Type="http://schemas.openxmlformats.org/officeDocument/2006/relationships/image" Target="../media/image4.png"/><Relationship Id="rId1" Type="http://schemas.microsoft.com/office/2007/relationships/media" Target="file://localhost/Users/mdubber/Desktop/C%20from%20PC/Documents%20and%20Settings/dubber.LAW/Desktop/IBM%20harddrive/disk%202-DATA%201/COURSES/Toronto/Administrative%20Law%2010/my%20stuff/video-1.mov" TargetMode="External"/><Relationship Id="rId2" Type="http://schemas.openxmlformats.org/officeDocument/2006/relationships/video" Target="file://localhost/Users/mdubber/Desktop/C%20from%20PC/Documents%20and%20Settings/dubber.LAW/Desktop/IBM%20harddrive/disk%202-DATA%201/COURSES/Toronto/Administrative%20Law%2010/my%20stuff/video-1.m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Administrative Law	</a:t>
            </a:r>
            <a:endParaRPr lang="en-US" dirty="0"/>
          </a:p>
        </p:txBody>
      </p:sp>
      <p:sp>
        <p:nvSpPr>
          <p:cNvPr id="3" name="Subtitle 2"/>
          <p:cNvSpPr>
            <a:spLocks noGrp="1"/>
          </p:cNvSpPr>
          <p:nvPr>
            <p:ph type="subTitle" idx="1"/>
          </p:nvPr>
        </p:nvSpPr>
        <p:spPr/>
        <p:txBody>
          <a:bodyPr/>
          <a:lstStyle/>
          <a:p>
            <a:r>
              <a:rPr lang="en-US" smtClean="0"/>
              <a:t>Markus </a:t>
            </a:r>
            <a:r>
              <a:rPr lang="en-US" smtClean="0"/>
              <a:t>Dubber</a:t>
            </a:r>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frameworks/themes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Administrative law vs. administration</a:t>
            </a:r>
          </a:p>
          <a:p>
            <a:pPr marL="514350" indent="-514350">
              <a:buFont typeface="+mj-lt"/>
              <a:buAutoNum type="arabicPeriod"/>
            </a:pPr>
            <a:r>
              <a:rPr lang="en-US" dirty="0" smtClean="0"/>
              <a:t>Administrative law vs. regulation</a:t>
            </a:r>
          </a:p>
          <a:p>
            <a:pPr marL="514350" indent="-514350">
              <a:buFont typeface="+mj-lt"/>
              <a:buAutoNum type="arabicPeriod"/>
            </a:pPr>
            <a:r>
              <a:rPr lang="en-US" dirty="0" smtClean="0"/>
              <a:t>Public vs. private law </a:t>
            </a:r>
          </a:p>
          <a:p>
            <a:pPr marL="514350" indent="-514350">
              <a:buFont typeface="+mj-lt"/>
              <a:buAutoNum type="arabicPeriod"/>
            </a:pPr>
            <a:r>
              <a:rPr lang="en-US" dirty="0" smtClean="0"/>
              <a:t>Law vs. police</a:t>
            </a:r>
          </a:p>
          <a:p>
            <a:pPr marL="514350" indent="-514350">
              <a:buFont typeface="+mj-lt"/>
              <a:buAutoNum type="arabicPeriod"/>
            </a:pPr>
            <a:r>
              <a:rPr lang="en-US" dirty="0" smtClean="0"/>
              <a:t>Managerial direction vs. law (Fuller)</a:t>
            </a:r>
          </a:p>
          <a:p>
            <a:pPr marL="514350" indent="-514350">
              <a:buFont typeface="+mj-lt"/>
              <a:buAutoNum type="arabicPeriod"/>
            </a:pPr>
            <a:r>
              <a:rPr lang="en-US" dirty="0" smtClean="0"/>
              <a:t>Rule of law vs. rule of men (experts, bureaucrats, civil servants)</a:t>
            </a:r>
          </a:p>
          <a:p>
            <a:pPr marL="514350" indent="-514350">
              <a:buFont typeface="+mj-lt"/>
              <a:buAutoNum type="arabicPeriod"/>
            </a:pPr>
            <a:r>
              <a:rPr lang="en-US" dirty="0" smtClean="0"/>
              <a:t>Goldilocks (too hot vs. too cold vs. just right)/ Respect-</a:t>
            </a:r>
            <a:r>
              <a:rPr lang="en-US" dirty="0" err="1" smtClean="0"/>
              <a:t>o</a:t>
            </a:r>
            <a:r>
              <a:rPr lang="en-US" dirty="0" smtClean="0"/>
              <a:t>-meter (too much vs. too little vs. just enough)</a:t>
            </a:r>
          </a:p>
          <a:p>
            <a:pPr marL="514350" indent="-514350">
              <a:buFont typeface="+mj-lt"/>
              <a:buAutoNum type="arabicPeriod"/>
            </a:pPr>
            <a:r>
              <a:rPr lang="en-US" dirty="0" smtClean="0"/>
              <a:t>Three Approaches (Willis)</a:t>
            </a:r>
          </a:p>
          <a:p>
            <a:pPr marL="514350" indent="-514350">
              <a:buNone/>
            </a:pP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Administrative law vs. administration</a:t>
            </a:r>
            <a:endParaRPr lang="en-US" dirty="0"/>
          </a:p>
        </p:txBody>
      </p:sp>
      <p:sp>
        <p:nvSpPr>
          <p:cNvPr id="3" name="Content Placeholder 2"/>
          <p:cNvSpPr>
            <a:spLocks noGrp="1"/>
          </p:cNvSpPr>
          <p:nvPr>
            <p:ph idx="1"/>
          </p:nvPr>
        </p:nvSpPr>
        <p:spPr/>
        <p:txBody>
          <a:bodyPr/>
          <a:lstStyle/>
          <a:p>
            <a:r>
              <a:rPr lang="en-US" dirty="0" smtClean="0"/>
              <a:t>Act vs. Limits</a:t>
            </a:r>
          </a:p>
          <a:p>
            <a:pPr lvl="1"/>
            <a:r>
              <a:rPr lang="en-US" dirty="0" smtClean="0"/>
              <a:t>What? vs. Whether?</a:t>
            </a:r>
          </a:p>
          <a:p>
            <a:r>
              <a:rPr lang="en-US" dirty="0" smtClean="0"/>
              <a:t>Effectiveness vs. Legitimacy</a:t>
            </a:r>
          </a:p>
          <a:p>
            <a:r>
              <a:rPr lang="en-US" dirty="0" smtClean="0"/>
              <a:t>Executive/Legislature vs. Judiciary</a:t>
            </a:r>
          </a:p>
          <a:p>
            <a:r>
              <a:rPr lang="en-US" dirty="0" smtClean="0"/>
              <a:t>Executive vs. Legislature/Judiciary</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Administrative law/administration vs. regulation</a:t>
            </a:r>
          </a:p>
        </p:txBody>
      </p:sp>
      <p:sp>
        <p:nvSpPr>
          <p:cNvPr id="3" name="Content Placeholder 2"/>
          <p:cNvSpPr>
            <a:spLocks noGrp="1"/>
          </p:cNvSpPr>
          <p:nvPr>
            <p:ph idx="1"/>
          </p:nvPr>
        </p:nvSpPr>
        <p:spPr/>
        <p:txBody>
          <a:bodyPr>
            <a:normAutofit fontScale="85000" lnSpcReduction="10000"/>
          </a:bodyPr>
          <a:lstStyle/>
          <a:p>
            <a:r>
              <a:rPr lang="en-US" dirty="0" smtClean="0"/>
              <a:t>Regulation:</a:t>
            </a:r>
          </a:p>
          <a:p>
            <a:pPr lvl="1"/>
            <a:r>
              <a:rPr lang="en-US" dirty="0" smtClean="0"/>
              <a:t>“improving the efficiency of the economy by correcting specific forms of market failure such as monopoly, imperfect information, and negative externalities” </a:t>
            </a:r>
          </a:p>
          <a:p>
            <a:pPr lvl="1"/>
            <a:r>
              <a:rPr lang="en-US" dirty="0" smtClean="0"/>
              <a:t>“sustained and focused control exercised by a public agency over activities that are socially valued”</a:t>
            </a:r>
          </a:p>
          <a:p>
            <a:pPr lvl="1"/>
            <a:r>
              <a:rPr lang="en-US" dirty="0" smtClean="0"/>
              <a:t>“the intentional activity of attempting to control, order or influence the behavior of others” </a:t>
            </a:r>
          </a:p>
          <a:p>
            <a:pPr lvl="1"/>
            <a:r>
              <a:rPr lang="en-US" dirty="0" smtClean="0"/>
              <a:t>“influencing the flow of events”</a:t>
            </a:r>
          </a:p>
          <a:p>
            <a:r>
              <a:rPr lang="en-US" dirty="0" smtClean="0"/>
              <a:t>Hard vs. soft; rowing vs. steering; formal vs. informal; rules vs. incentives, “by moral suasion, by shaming, and even by architecture”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Public vs. private law</a:t>
            </a:r>
          </a:p>
        </p:txBody>
      </p:sp>
      <p:sp>
        <p:nvSpPr>
          <p:cNvPr id="3" name="Content Placeholder 2"/>
          <p:cNvSpPr>
            <a:spLocks noGrp="1"/>
          </p:cNvSpPr>
          <p:nvPr>
            <p:ph idx="1"/>
          </p:nvPr>
        </p:nvSpPr>
        <p:spPr/>
        <p:txBody>
          <a:bodyPr>
            <a:normAutofit fontScale="85000" lnSpcReduction="20000"/>
          </a:bodyPr>
          <a:lstStyle/>
          <a:p>
            <a:r>
              <a:rPr lang="en-US" dirty="0" smtClean="0"/>
              <a:t>Roman Law, still (6th </a:t>
            </a:r>
            <a:r>
              <a:rPr lang="en-US" dirty="0" err="1" smtClean="0"/>
              <a:t>c</a:t>
            </a:r>
            <a:r>
              <a:rPr lang="en-US" dirty="0" smtClean="0"/>
              <a:t>.)</a:t>
            </a:r>
          </a:p>
          <a:p>
            <a:pPr lvl="1"/>
            <a:r>
              <a:rPr lang="en-US" dirty="0" err="1" smtClean="0"/>
              <a:t>Publicum</a:t>
            </a:r>
            <a:r>
              <a:rPr lang="en-US" dirty="0" smtClean="0"/>
              <a:t> </a:t>
            </a:r>
            <a:r>
              <a:rPr lang="en-US" dirty="0" err="1" smtClean="0"/>
              <a:t>ius</a:t>
            </a:r>
            <a:r>
              <a:rPr lang="en-US" dirty="0" smtClean="0"/>
              <a:t> </a:t>
            </a:r>
            <a:r>
              <a:rPr lang="en-US" dirty="0" err="1" smtClean="0"/>
              <a:t>est</a:t>
            </a:r>
            <a:r>
              <a:rPr lang="en-US" dirty="0" smtClean="0"/>
              <a:t>, quod ad </a:t>
            </a:r>
            <a:r>
              <a:rPr lang="en-US" dirty="0" err="1" smtClean="0"/>
              <a:t>statum</a:t>
            </a:r>
            <a:r>
              <a:rPr lang="en-US" dirty="0" smtClean="0"/>
              <a:t> </a:t>
            </a:r>
            <a:r>
              <a:rPr lang="en-US" dirty="0" err="1" smtClean="0"/>
              <a:t>rei</a:t>
            </a:r>
            <a:r>
              <a:rPr lang="en-US" dirty="0" smtClean="0"/>
              <a:t> </a:t>
            </a:r>
            <a:r>
              <a:rPr lang="en-US" dirty="0" err="1" smtClean="0"/>
              <a:t>Romanae</a:t>
            </a:r>
            <a:r>
              <a:rPr lang="en-US" dirty="0" smtClean="0"/>
              <a:t> </a:t>
            </a:r>
            <a:r>
              <a:rPr lang="en-US" dirty="0" err="1" smtClean="0"/>
              <a:t>spectat</a:t>
            </a:r>
            <a:r>
              <a:rPr lang="en-US" dirty="0" smtClean="0"/>
              <a:t>, </a:t>
            </a:r>
            <a:r>
              <a:rPr lang="en-US" dirty="0" err="1" smtClean="0"/>
              <a:t>privatum</a:t>
            </a:r>
            <a:r>
              <a:rPr lang="en-US" dirty="0" smtClean="0"/>
              <a:t>, quod ad </a:t>
            </a:r>
            <a:r>
              <a:rPr lang="en-US" dirty="0" err="1" smtClean="0"/>
              <a:t>singulorum</a:t>
            </a:r>
            <a:r>
              <a:rPr lang="en-US" dirty="0" smtClean="0"/>
              <a:t> </a:t>
            </a:r>
            <a:r>
              <a:rPr lang="en-US" dirty="0" err="1" smtClean="0"/>
              <a:t>utilitatem</a:t>
            </a:r>
            <a:r>
              <a:rPr lang="en-US" dirty="0" smtClean="0"/>
              <a:t>. (“the government of the Roman empire” vs. “the welfare of individuals”).  </a:t>
            </a:r>
          </a:p>
          <a:p>
            <a:pPr lvl="1"/>
            <a:r>
              <a:rPr lang="en-US" dirty="0" err="1" smtClean="0"/>
              <a:t>Publicum</a:t>
            </a:r>
            <a:r>
              <a:rPr lang="en-US" dirty="0" smtClean="0"/>
              <a:t> </a:t>
            </a:r>
            <a:r>
              <a:rPr lang="en-US" dirty="0" err="1" smtClean="0"/>
              <a:t>ius</a:t>
            </a:r>
            <a:r>
              <a:rPr lang="en-US" dirty="0" smtClean="0"/>
              <a:t> in </a:t>
            </a:r>
            <a:r>
              <a:rPr lang="en-US" dirty="0" err="1" smtClean="0"/>
              <a:t>sacris</a:t>
            </a:r>
            <a:r>
              <a:rPr lang="en-US" dirty="0" smtClean="0"/>
              <a:t>, in </a:t>
            </a:r>
            <a:r>
              <a:rPr lang="en-US" dirty="0" err="1" smtClean="0"/>
              <a:t>sacerdotibus</a:t>
            </a:r>
            <a:r>
              <a:rPr lang="en-US" dirty="0" smtClean="0"/>
              <a:t>, in </a:t>
            </a:r>
            <a:r>
              <a:rPr lang="en-US" dirty="0" err="1" smtClean="0"/>
              <a:t>magistratibus</a:t>
            </a:r>
            <a:r>
              <a:rPr lang="en-US" dirty="0" smtClean="0"/>
              <a:t> </a:t>
            </a:r>
            <a:r>
              <a:rPr lang="en-US" dirty="0" err="1" smtClean="0"/>
              <a:t>consistit</a:t>
            </a:r>
            <a:r>
              <a:rPr lang="en-US" dirty="0" smtClean="0"/>
              <a:t>.  (“sacred rites, with priests, with public officers”) </a:t>
            </a:r>
          </a:p>
          <a:p>
            <a:r>
              <a:rPr lang="en-US" dirty="0" smtClean="0"/>
              <a:t>Martin </a:t>
            </a:r>
            <a:r>
              <a:rPr lang="en-US" dirty="0" err="1" smtClean="0"/>
              <a:t>Loughlin</a:t>
            </a:r>
            <a:r>
              <a:rPr lang="en-US" dirty="0" smtClean="0"/>
              <a:t> (2005)</a:t>
            </a:r>
          </a:p>
          <a:p>
            <a:pPr lvl="1"/>
            <a:r>
              <a:rPr lang="en-US" dirty="0" smtClean="0"/>
              <a:t>“a set of practices concerned with the establishment, maintenance and regulation of the activity of governing the state … the nature of [which] can be grasped only once that activity has been </a:t>
            </a:r>
            <a:r>
              <a:rPr lang="en-US" dirty="0" err="1" smtClean="0"/>
              <a:t>conceptualised</a:t>
            </a:r>
            <a:r>
              <a:rPr lang="en-US" dirty="0" smtClean="0"/>
              <a:t> as constituting an autonomous sphere; the political realm”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Law vs. Police</a:t>
            </a:r>
            <a:endParaRPr lang="en-US" dirty="0"/>
          </a:p>
        </p:txBody>
      </p:sp>
      <p:sp>
        <p:nvSpPr>
          <p:cNvPr id="3" name="Content Placeholder 2"/>
          <p:cNvSpPr>
            <a:spLocks noGrp="1"/>
          </p:cNvSpPr>
          <p:nvPr>
            <p:ph idx="1"/>
          </p:nvPr>
        </p:nvSpPr>
        <p:spPr>
          <a:xfrm>
            <a:off x="124246" y="2133600"/>
            <a:ext cx="6574568" cy="6665256"/>
          </a:xfrm>
        </p:spPr>
        <p:txBody>
          <a:bodyPr numCol="2">
            <a:normAutofit fontScale="62500" lnSpcReduction="20000"/>
          </a:bodyPr>
          <a:lstStyle/>
          <a:p>
            <a:r>
              <a:rPr lang="en-US" sz="3368" dirty="0" smtClean="0">
                <a:solidFill>
                  <a:srgbClr val="FF0000"/>
                </a:solidFill>
              </a:rPr>
              <a:t>Ideal types, modes, approaches, frameworks</a:t>
            </a:r>
          </a:p>
          <a:p>
            <a:pPr lvl="1"/>
            <a:r>
              <a:rPr lang="en-US" sz="2968" dirty="0" smtClean="0">
                <a:solidFill>
                  <a:srgbClr val="FF0000"/>
                </a:solidFill>
              </a:rPr>
              <a:t>analysis, critique</a:t>
            </a:r>
          </a:p>
          <a:p>
            <a:r>
              <a:rPr lang="en-US" sz="3368" dirty="0" smtClean="0"/>
              <a:t>Conduct vs. status</a:t>
            </a:r>
          </a:p>
          <a:p>
            <a:pPr lvl="1"/>
            <a:r>
              <a:rPr lang="en-US" sz="2968" dirty="0" smtClean="0"/>
              <a:t>conduct vs. character</a:t>
            </a:r>
          </a:p>
          <a:p>
            <a:pPr lvl="1"/>
            <a:r>
              <a:rPr lang="en-US" sz="2968" dirty="0" smtClean="0"/>
              <a:t>of governor and governed</a:t>
            </a:r>
            <a:endParaRPr lang="en-US" sz="2568" dirty="0" smtClean="0"/>
          </a:p>
          <a:p>
            <a:r>
              <a:rPr lang="en-US" sz="3368" dirty="0" smtClean="0">
                <a:solidFill>
                  <a:srgbClr val="FF0000"/>
                </a:solidFill>
              </a:rPr>
              <a:t>Person vs. (human) resource</a:t>
            </a:r>
          </a:p>
          <a:p>
            <a:pPr lvl="1"/>
            <a:r>
              <a:rPr lang="en-US" sz="2968" dirty="0" smtClean="0">
                <a:solidFill>
                  <a:srgbClr val="FF0000"/>
                </a:solidFill>
              </a:rPr>
              <a:t>power to “govern men and things” </a:t>
            </a:r>
          </a:p>
          <a:p>
            <a:r>
              <a:rPr lang="en-US" sz="3368" dirty="0" smtClean="0"/>
              <a:t>Defense vs. exemption</a:t>
            </a:r>
          </a:p>
          <a:p>
            <a:r>
              <a:rPr lang="en-US" sz="3368" dirty="0" smtClean="0"/>
              <a:t>Rule vs. standard</a:t>
            </a:r>
          </a:p>
          <a:p>
            <a:r>
              <a:rPr lang="en-US" sz="3368" dirty="0" smtClean="0"/>
              <a:t>Norm vs. measure</a:t>
            </a:r>
          </a:p>
          <a:p>
            <a:pPr lvl="1"/>
            <a:r>
              <a:rPr lang="en-US" sz="2968" dirty="0" smtClean="0"/>
              <a:t>Norm vs. prerogative</a:t>
            </a:r>
          </a:p>
          <a:p>
            <a:r>
              <a:rPr lang="en-US" sz="3368" dirty="0" smtClean="0"/>
              <a:t>Formal vs. informal</a:t>
            </a:r>
          </a:p>
          <a:p>
            <a:r>
              <a:rPr lang="en-US" sz="3368" dirty="0" smtClean="0">
                <a:solidFill>
                  <a:srgbClr val="FF0000"/>
                </a:solidFill>
              </a:rPr>
              <a:t>Principles/rules vs. guidelines/maxims</a:t>
            </a:r>
          </a:p>
          <a:p>
            <a:r>
              <a:rPr lang="en-US" sz="3368" dirty="0" smtClean="0"/>
              <a:t>Rigid vs. flexible</a:t>
            </a:r>
          </a:p>
          <a:p>
            <a:r>
              <a:rPr lang="en-US" sz="3368" dirty="0" smtClean="0"/>
              <a:t>Constraint vs. discretion</a:t>
            </a:r>
          </a:p>
          <a:p>
            <a:r>
              <a:rPr lang="en-US" sz="3368" dirty="0" smtClean="0">
                <a:solidFill>
                  <a:srgbClr val="FF0000"/>
                </a:solidFill>
              </a:rPr>
              <a:t>Justice vs. efficiency/welfare</a:t>
            </a:r>
          </a:p>
          <a:p>
            <a:r>
              <a:rPr lang="en-US" sz="3368" dirty="0" smtClean="0"/>
              <a:t>Right vs. good</a:t>
            </a:r>
          </a:p>
          <a:p>
            <a:r>
              <a:rPr lang="en-US" sz="3368" dirty="0" smtClean="0"/>
              <a:t>Legitimacy vs. prudence</a:t>
            </a:r>
          </a:p>
          <a:p>
            <a:r>
              <a:rPr lang="en-US" sz="3368" dirty="0" smtClean="0"/>
              <a:t>Rights vs. interests</a:t>
            </a:r>
          </a:p>
          <a:p>
            <a:r>
              <a:rPr lang="en-US" sz="3368" dirty="0" smtClean="0"/>
              <a:t>Private vs. public</a:t>
            </a:r>
          </a:p>
          <a:p>
            <a:pPr lvl="1"/>
            <a:r>
              <a:rPr lang="en-US" sz="2968" dirty="0" smtClean="0"/>
              <a:t>Public vs. private</a:t>
            </a:r>
          </a:p>
          <a:p>
            <a:r>
              <a:rPr lang="en-US" sz="3368" dirty="0" smtClean="0">
                <a:solidFill>
                  <a:srgbClr val="FF0000"/>
                </a:solidFill>
              </a:rPr>
              <a:t>Autonomy vs. heteronomy</a:t>
            </a:r>
          </a:p>
          <a:p>
            <a:r>
              <a:rPr lang="en-US" sz="3368" dirty="0" smtClean="0">
                <a:solidFill>
                  <a:srgbClr val="FF0000"/>
                </a:solidFill>
              </a:rPr>
              <a:t>Government vs. management</a:t>
            </a:r>
          </a:p>
          <a:p>
            <a:r>
              <a:rPr lang="en-US" sz="3368" dirty="0" smtClean="0">
                <a:solidFill>
                  <a:srgbClr val="FF0000"/>
                </a:solidFill>
              </a:rPr>
              <a:t>Equality vs. hierarchy</a:t>
            </a:r>
          </a:p>
          <a:p>
            <a:r>
              <a:rPr lang="en-US" sz="3368" dirty="0" smtClean="0"/>
              <a:t>Judiciary vs. executive</a:t>
            </a:r>
          </a:p>
          <a:p>
            <a:r>
              <a:rPr lang="en-US" sz="3368" dirty="0" smtClean="0"/>
              <a:t>Legislature vs. executive</a:t>
            </a:r>
          </a:p>
          <a:p>
            <a:r>
              <a:rPr lang="en-US" sz="3368" dirty="0" smtClean="0"/>
              <a:t>Fiction vs. fact</a:t>
            </a:r>
          </a:p>
          <a:p>
            <a:pPr lvl="1"/>
            <a:r>
              <a:rPr lang="en-US" sz="2968" dirty="0" smtClean="0"/>
              <a:t>Ideology vs. reality</a:t>
            </a:r>
          </a:p>
          <a:p>
            <a:pPr lvl="1"/>
            <a:r>
              <a:rPr lang="en-US" sz="2968" dirty="0" smtClean="0"/>
              <a:t>Ideal vs. actual</a:t>
            </a:r>
          </a:p>
          <a:p>
            <a:pPr lvl="1"/>
            <a:r>
              <a:rPr lang="en-US" sz="2968" dirty="0" smtClean="0"/>
              <a:t>Theory vs. practice</a:t>
            </a:r>
            <a:endParaRPr lang="en-US" sz="3368" dirty="0" smtClean="0"/>
          </a:p>
          <a:p>
            <a:pPr>
              <a:buNone/>
            </a:pPr>
            <a:endParaRPr lang="en-US" dirty="0" smtClean="0"/>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Police (Rousseau)</a:t>
            </a:r>
            <a:endParaRPr lang="en-US" dirty="0"/>
          </a:p>
        </p:txBody>
      </p:sp>
      <p:sp>
        <p:nvSpPr>
          <p:cNvPr id="3" name="Content Placeholder 2"/>
          <p:cNvSpPr>
            <a:spLocks noGrp="1"/>
          </p:cNvSpPr>
          <p:nvPr>
            <p:ph idx="1"/>
          </p:nvPr>
        </p:nvSpPr>
        <p:spPr/>
        <p:txBody>
          <a:bodyPr>
            <a:normAutofit lnSpcReduction="10000"/>
          </a:bodyPr>
          <a:lstStyle/>
          <a:p>
            <a:r>
              <a:rPr lang="en-US" dirty="0" smtClean="0"/>
              <a:t>“The word Economy, or </a:t>
            </a:r>
            <a:r>
              <a:rPr lang="en-US" dirty="0" err="1" smtClean="0"/>
              <a:t>Oeconomy</a:t>
            </a:r>
            <a:r>
              <a:rPr lang="en-US" dirty="0" smtClean="0"/>
              <a:t>, comes from </a:t>
            </a:r>
            <a:r>
              <a:rPr lang="en-US" dirty="0" err="1" smtClean="0"/>
              <a:t>oikos</a:t>
            </a:r>
            <a:r>
              <a:rPr lang="en-US" dirty="0" smtClean="0"/>
              <a:t>, house, and </a:t>
            </a:r>
            <a:r>
              <a:rPr lang="en-US" dirty="0" err="1" smtClean="0"/>
              <a:t>nomos</a:t>
            </a:r>
            <a:r>
              <a:rPr lang="en-US" dirty="0" smtClean="0"/>
              <a:t>, law, and originally signified only the wise and legitimate government of the household for the common good of the whole family. The meaning of the term was subsequently extended to the government of the large family which is the State.” Jean-Jacques Rousseau, “Discourse on Political Economy,” (1755).</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Police (Blackstone)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king, as the “father” of his people, and “</a:t>
            </a:r>
            <a:r>
              <a:rPr lang="en-US" dirty="0" err="1" smtClean="0"/>
              <a:t>pater-familias</a:t>
            </a:r>
            <a:r>
              <a:rPr lang="en-US" dirty="0" smtClean="0"/>
              <a:t> of the nation,” is charged with “the public police and economy[, i.e.,] the due regulation and domestic order of the kingdom: whereby the individuals of the state, like members of a well-governed family, are bound to conform their general </a:t>
            </a:r>
            <a:r>
              <a:rPr lang="en-US" dirty="0" err="1" smtClean="0"/>
              <a:t>behaviour</a:t>
            </a:r>
            <a:r>
              <a:rPr lang="en-US" dirty="0" smtClean="0"/>
              <a:t> to the rules of propriety, good </a:t>
            </a:r>
            <a:r>
              <a:rPr lang="en-US" dirty="0" err="1" smtClean="0"/>
              <a:t>neighbourhood</a:t>
            </a:r>
            <a:r>
              <a:rPr lang="en-US" dirty="0" smtClean="0"/>
              <a:t>, and good manners: and to be decent, industrious, and inoffensive in their respective stations.” 4 William Blackstone, Commentaries on the Laws of England 162 (1769).  </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Police </a:t>
            </a:r>
            <a:br>
              <a:rPr lang="en-US" dirty="0" smtClean="0"/>
            </a:br>
            <a:r>
              <a:rPr lang="en-US" sz="2222" dirty="0" smtClean="0"/>
              <a:t>(</a:t>
            </a:r>
            <a:r>
              <a:rPr lang="en-US" sz="2222" dirty="0" err="1" smtClean="0"/>
              <a:t>Cyclopaedia</a:t>
            </a:r>
            <a:r>
              <a:rPr lang="en-US" sz="2222" dirty="0" smtClean="0"/>
              <a:t> of Political Science, Political Economy, and the Political History of the United States, New York 1899)</a:t>
            </a:r>
            <a:endParaRPr lang="en-US" sz="2222" dirty="0"/>
          </a:p>
        </p:txBody>
      </p:sp>
      <p:sp>
        <p:nvSpPr>
          <p:cNvPr id="3" name="Content Placeholder 2"/>
          <p:cNvSpPr>
            <a:spLocks noGrp="1"/>
          </p:cNvSpPr>
          <p:nvPr>
            <p:ph idx="1"/>
          </p:nvPr>
        </p:nvSpPr>
        <p:spPr/>
        <p:txBody>
          <a:bodyPr>
            <a:normAutofit fontScale="47500" lnSpcReduction="20000"/>
          </a:bodyPr>
          <a:lstStyle/>
          <a:p>
            <a:pPr>
              <a:buNone/>
            </a:pPr>
            <a:r>
              <a:rPr lang="en-US" sz="3789" dirty="0" smtClean="0"/>
              <a:t>“The police power of the state is an authority conferred by the American constitutional system upon the individual states, through which they are enabled to establish a special department of police; adopt such regulations as tend to prevent the commission of fraud, violence, or other offenses against the state; aid in the arrest of criminals, and secure generally the comfort, health and prosperity of the state, by preserving the public order, preventing a conflict of rights in the common intercourse of the citizen, and insuring to each an uninterrupted enjoyment of all the privileges conferred upon him by the laws of his country. The organization of a state police, which shall fulfill its functions effectively, and yet leave to the individual unimpaired freedom under the liberal laws of a republican form of government, is one of the most delicate tasks ever </a:t>
            </a:r>
            <a:r>
              <a:rPr lang="en-US" sz="3789" dirty="0" err="1" smtClean="0"/>
              <a:t>intrusted</a:t>
            </a:r>
            <a:r>
              <a:rPr lang="en-US" sz="3789" dirty="0" smtClean="0"/>
              <a:t> to the lawgiver.</a:t>
            </a:r>
          </a:p>
          <a:p>
            <a:pPr>
              <a:buNone/>
            </a:pPr>
            <a:r>
              <a:rPr lang="en-US" sz="3789" dirty="0" smtClean="0"/>
              <a:t>Blackstone defines the system to be ‘the due regulation and domestic order of the kingdom, whereby the inhabitants of a state, like members of a well-governed family, are bound to conform their general behavior to the rules of propriety, good neighborhood and good manners, and to be decent, industrious and inoffensive in their respective stations.’ (4 Bl. Com., 162.)”</a:t>
            </a:r>
          </a:p>
          <a:p>
            <a:pPr>
              <a:buNone/>
            </a:pPr>
            <a:endParaRPr lang="en-US" sz="3789" dirty="0" smtClean="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Police (POGG)</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Constitution Act (British North America Act), 1867</a:t>
            </a:r>
          </a:p>
          <a:p>
            <a:pPr>
              <a:buNone/>
            </a:pPr>
            <a:r>
              <a:rPr lang="en-US" dirty="0" smtClean="0"/>
              <a:t>Sec. 91. It shall be lawful for the Queen, by and with the Advice and Consent of the Senate and House of Commons, to make Laws for the Peace, Order, and good Government of Canada, in relation to all Matters not coming within the Classes of Subjects by this Act assigned exclusively to the Legislatures of the Provinces </a:t>
            </a:r>
          </a:p>
          <a:p>
            <a:pPr lvl="1"/>
            <a:r>
              <a:rPr lang="en-US" dirty="0" smtClean="0"/>
              <a:t>residual, emergency, national interest</a:t>
            </a:r>
          </a:p>
          <a:p>
            <a:pPr>
              <a:buNone/>
            </a:pPr>
            <a:r>
              <a:rPr lang="en-US" sz="2353" dirty="0" smtClean="0"/>
              <a:t>[See also New Zealand Constitution Act 1852, Commonwealth of Australia Constitution Act 1900, West Indies Act 1962]</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does it come from?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Act of Government</a:t>
            </a:r>
          </a:p>
          <a:p>
            <a:pPr lvl="1"/>
            <a:r>
              <a:rPr lang="en-US" dirty="0" smtClean="0"/>
              <a:t>Family/Household (</a:t>
            </a:r>
            <a:r>
              <a:rPr lang="en-US" i="1" dirty="0" err="1" smtClean="0"/>
              <a:t>oikos</a:t>
            </a:r>
            <a:r>
              <a:rPr lang="en-US" dirty="0" smtClean="0"/>
              <a:t>)</a:t>
            </a:r>
          </a:p>
          <a:p>
            <a:pPr lvl="1"/>
            <a:r>
              <a:rPr lang="en-US" dirty="0" smtClean="0"/>
              <a:t>Great Family of the State (micro/macro)</a:t>
            </a:r>
          </a:p>
          <a:p>
            <a:r>
              <a:rPr lang="en-US" dirty="0" smtClean="0"/>
              <a:t>Rationalization: Police Science &amp; Police Power</a:t>
            </a:r>
          </a:p>
          <a:p>
            <a:pPr lvl="1"/>
            <a:r>
              <a:rPr lang="en-US" dirty="0" smtClean="0"/>
              <a:t>Economy/Political Economy</a:t>
            </a:r>
          </a:p>
          <a:p>
            <a:r>
              <a:rPr lang="en-US" dirty="0" smtClean="0"/>
              <a:t>Expansion and diversification of police power</a:t>
            </a:r>
          </a:p>
          <a:p>
            <a:r>
              <a:rPr lang="en-US" dirty="0" smtClean="0"/>
              <a:t>Administrative Law</a:t>
            </a:r>
          </a:p>
          <a:p>
            <a:pPr lvl="1"/>
            <a:r>
              <a:rPr lang="en-US" dirty="0" smtClean="0"/>
              <a:t>Disappearance/</a:t>
            </a:r>
            <a:r>
              <a:rPr lang="en-US" dirty="0" err="1" smtClean="0"/>
              <a:t>minimalization</a:t>
            </a:r>
            <a:r>
              <a:rPr lang="en-US" dirty="0" smtClean="0"/>
              <a:t> of police</a:t>
            </a:r>
          </a:p>
          <a:p>
            <a:pPr lvl="2"/>
            <a:r>
              <a:rPr lang="en-US" dirty="0" smtClean="0"/>
              <a:t>Police as security/institution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Cognitive Style </a:t>
            </a:r>
            <a:r>
              <a:rPr lang="en-US" smtClean="0"/>
              <a:t>of PowerPoint</a:t>
            </a:r>
            <a:endParaRPr lang="en-US" dirty="0"/>
          </a:p>
        </p:txBody>
      </p:sp>
      <p:pic>
        <p:nvPicPr>
          <p:cNvPr id="6" name="Content Placeholder 5" descr="Cognitive Style of Powerpoint book_pp_cover.jpg"/>
          <p:cNvPicPr>
            <a:picLocks noGrp="1" noChangeAspect="1"/>
          </p:cNvPicPr>
          <p:nvPr>
            <p:ph idx="1"/>
          </p:nvPr>
        </p:nvPicPr>
        <p:blipFill>
          <a:blip r:embed="rId2"/>
          <a:srcRect l="-20192" r="-20192"/>
          <a:stretch>
            <a:fillRect/>
          </a:stretch>
        </p:blipFill>
        <p:spPr>
          <a:xfrm>
            <a:off x="-157183" y="1890184"/>
            <a:ext cx="7170229" cy="70104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Mannori</a:t>
            </a:r>
            <a:r>
              <a:rPr lang="en-US" dirty="0" smtClean="0"/>
              <a:t> &amp; </a:t>
            </a:r>
            <a:r>
              <a:rPr lang="en-US" dirty="0" err="1" smtClean="0"/>
              <a:t>Sordi</a:t>
            </a:r>
            <a:r>
              <a:rPr lang="en-US" dirty="0" smtClean="0"/>
              <a:t>: Administration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Administration</a:t>
            </a:r>
          </a:p>
          <a:p>
            <a:pPr lvl="1"/>
            <a:r>
              <a:rPr lang="en-US" dirty="0" smtClean="0"/>
              <a:t>household</a:t>
            </a:r>
          </a:p>
          <a:p>
            <a:pPr lvl="2"/>
            <a:r>
              <a:rPr lang="en-US" dirty="0" smtClean="0"/>
              <a:t>micro/macro</a:t>
            </a:r>
          </a:p>
          <a:p>
            <a:pPr lvl="1"/>
            <a:r>
              <a:rPr lang="en-US" dirty="0" smtClean="0"/>
              <a:t>16th </a:t>
            </a:r>
            <a:r>
              <a:rPr lang="en-US" dirty="0" err="1" smtClean="0"/>
              <a:t>c</a:t>
            </a:r>
            <a:r>
              <a:rPr lang="en-US" dirty="0" smtClean="0"/>
              <a:t>.:  police/</a:t>
            </a:r>
            <a:r>
              <a:rPr lang="en-US" dirty="0" err="1" smtClean="0"/>
              <a:t>polizia/Policey</a:t>
            </a:r>
            <a:endParaRPr lang="en-US" dirty="0" smtClean="0"/>
          </a:p>
          <a:p>
            <a:pPr lvl="2"/>
            <a:r>
              <a:rPr lang="en-US" dirty="0" smtClean="0"/>
              <a:t>king as shepherd/tutor</a:t>
            </a:r>
          </a:p>
          <a:p>
            <a:pPr lvl="1"/>
            <a:r>
              <a:rPr lang="en-US" dirty="0" smtClean="0"/>
              <a:t>good order/common </a:t>
            </a:r>
            <a:r>
              <a:rPr lang="en-US" dirty="0" err="1" smtClean="0"/>
              <a:t>weal(th</a:t>
            </a:r>
            <a:r>
              <a:rPr lang="en-US" dirty="0" smtClean="0"/>
              <a:t>)/welfare</a:t>
            </a:r>
          </a:p>
          <a:p>
            <a:pPr lvl="2"/>
            <a:r>
              <a:rPr lang="en-US" dirty="0" smtClean="0"/>
              <a:t>(human) resource</a:t>
            </a:r>
          </a:p>
          <a:p>
            <a:pPr lvl="2"/>
            <a:r>
              <a:rPr lang="en-US" dirty="0" smtClean="0"/>
              <a:t>discipline</a:t>
            </a:r>
          </a:p>
          <a:p>
            <a:pPr lvl="2"/>
            <a:r>
              <a:rPr lang="en-US" dirty="0" smtClean="0"/>
              <a:t>(“king’s/public”) peace</a:t>
            </a:r>
          </a:p>
          <a:p>
            <a:pPr lvl="2"/>
            <a:r>
              <a:rPr lang="en-US" dirty="0" smtClean="0"/>
              <a:t>prerogative</a:t>
            </a:r>
          </a:p>
          <a:p>
            <a:pPr lvl="1"/>
            <a:r>
              <a:rPr lang="en-US" dirty="0" smtClean="0"/>
              <a:t>police science</a:t>
            </a:r>
          </a:p>
          <a:p>
            <a:pPr lvl="2"/>
            <a:r>
              <a:rPr lang="en-US" dirty="0" smtClean="0"/>
              <a:t>analysis: “complete knowledge of the state”</a:t>
            </a:r>
          </a:p>
          <a:p>
            <a:pPr lvl="2"/>
            <a:r>
              <a:rPr lang="en-US" dirty="0" smtClean="0"/>
              <a:t>England: denial of the state; Scotland: Adam Smith, Patrick Colquhoun</a:t>
            </a:r>
          </a:p>
          <a:p>
            <a:pPr lvl="1"/>
            <a:r>
              <a:rPr lang="en-US" dirty="0" smtClean="0"/>
              <a:t>police state vs. law state (</a:t>
            </a:r>
            <a:r>
              <a:rPr lang="en-US" i="1" dirty="0" err="1" smtClean="0"/>
              <a:t>Rechtsstaat</a:t>
            </a:r>
            <a:r>
              <a:rPr lang="en-US" dirty="0" smtClean="0"/>
              <a:t>)</a:t>
            </a:r>
          </a:p>
          <a:p>
            <a:pPr lvl="2"/>
            <a:r>
              <a:rPr lang="en-US" dirty="0" smtClean="0"/>
              <a:t>England: rule of law without a state</a:t>
            </a:r>
          </a:p>
          <a:p>
            <a:pPr lvl="1"/>
            <a:r>
              <a:rPr lang="en-US" dirty="0" smtClean="0"/>
              <a:t>French Revolution-Napoleon</a:t>
            </a:r>
          </a:p>
          <a:p>
            <a:pPr lvl="2"/>
            <a:r>
              <a:rPr lang="en-US" dirty="0" smtClean="0"/>
              <a:t>centralization</a:t>
            </a:r>
          </a:p>
          <a:p>
            <a:pPr lvl="2"/>
            <a:r>
              <a:rPr lang="en-US" dirty="0" smtClean="0"/>
              <a:t>elimination of micro householders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Mannori</a:t>
            </a:r>
            <a:r>
              <a:rPr lang="en-US" dirty="0" smtClean="0"/>
              <a:t> &amp; </a:t>
            </a:r>
            <a:r>
              <a:rPr lang="en-US" dirty="0" err="1" smtClean="0"/>
              <a:t>Sordi</a:t>
            </a:r>
            <a:r>
              <a:rPr lang="en-US" dirty="0" smtClean="0"/>
              <a:t>: Administrative Law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Administrative Law</a:t>
            </a:r>
          </a:p>
          <a:p>
            <a:pPr lvl="1"/>
            <a:r>
              <a:rPr lang="en-US" dirty="0" smtClean="0"/>
              <a:t>classification, facilitation (France, 1789+)</a:t>
            </a:r>
          </a:p>
          <a:p>
            <a:pPr lvl="1"/>
            <a:r>
              <a:rPr lang="en-US" dirty="0" smtClean="0"/>
              <a:t>reciprocity of administration and administered</a:t>
            </a:r>
          </a:p>
          <a:p>
            <a:pPr lvl="2"/>
            <a:r>
              <a:rPr lang="en-US" dirty="0" smtClean="0"/>
              <a:t>oath of fealty (support/loyalty) (allegiance)</a:t>
            </a:r>
          </a:p>
          <a:p>
            <a:pPr lvl="1"/>
            <a:r>
              <a:rPr lang="en-US" dirty="0" smtClean="0"/>
              <a:t>Rule of law (</a:t>
            </a:r>
            <a:r>
              <a:rPr lang="en-US" i="1" dirty="0" err="1" smtClean="0"/>
              <a:t>Rechtsstaat</a:t>
            </a:r>
            <a:r>
              <a:rPr lang="en-US" dirty="0" smtClean="0"/>
              <a:t>)</a:t>
            </a:r>
          </a:p>
          <a:p>
            <a:pPr lvl="2"/>
            <a:r>
              <a:rPr lang="en-US" dirty="0" smtClean="0"/>
              <a:t>“well-ordered administrative law” (Mayer 1924)</a:t>
            </a:r>
          </a:p>
          <a:p>
            <a:pPr lvl="2"/>
            <a:r>
              <a:rPr lang="en-US" dirty="0" smtClean="0"/>
              <a:t>administrative courts, “judges” (internal/external)</a:t>
            </a:r>
          </a:p>
          <a:p>
            <a:pPr lvl="1"/>
            <a:r>
              <a:rPr lang="en-US" dirty="0" smtClean="0"/>
              <a:t>“From sovereignty to service”</a:t>
            </a:r>
          </a:p>
          <a:p>
            <a:pPr lvl="2"/>
            <a:r>
              <a:rPr lang="en-US" dirty="0" smtClean="0"/>
              <a:t>from police to welfare (public-service state)</a:t>
            </a:r>
          </a:p>
          <a:p>
            <a:pPr lvl="2"/>
            <a:r>
              <a:rPr lang="en-US" dirty="0" smtClean="0"/>
              <a:t>from Police to police</a:t>
            </a:r>
          </a:p>
          <a:p>
            <a:pPr lvl="2"/>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vs. Police</a:t>
            </a:r>
            <a:endParaRPr lang="en-US" dirty="0"/>
          </a:p>
        </p:txBody>
      </p:sp>
      <p:sp>
        <p:nvSpPr>
          <p:cNvPr id="3" name="Content Placeholder 2"/>
          <p:cNvSpPr>
            <a:spLocks noGrp="1"/>
          </p:cNvSpPr>
          <p:nvPr>
            <p:ph idx="1"/>
          </p:nvPr>
        </p:nvSpPr>
        <p:spPr>
          <a:xfrm>
            <a:off x="124246" y="2133600"/>
            <a:ext cx="6574568" cy="6665256"/>
          </a:xfrm>
        </p:spPr>
        <p:txBody>
          <a:bodyPr numCol="2">
            <a:normAutofit fontScale="62500" lnSpcReduction="20000"/>
          </a:bodyPr>
          <a:lstStyle/>
          <a:p>
            <a:r>
              <a:rPr lang="en-US" sz="3368" dirty="0" smtClean="0"/>
              <a:t>Ideal types, modes, approaches, frameworks</a:t>
            </a:r>
          </a:p>
          <a:p>
            <a:pPr lvl="1"/>
            <a:r>
              <a:rPr lang="en-US" sz="2968" dirty="0" smtClean="0"/>
              <a:t>analysis, critique</a:t>
            </a:r>
          </a:p>
          <a:p>
            <a:r>
              <a:rPr lang="en-US" sz="3368" dirty="0" smtClean="0"/>
              <a:t>Conduct vs. status</a:t>
            </a:r>
          </a:p>
          <a:p>
            <a:pPr lvl="1"/>
            <a:r>
              <a:rPr lang="en-US" sz="2968" dirty="0" smtClean="0"/>
              <a:t>conduct vs. character</a:t>
            </a:r>
          </a:p>
          <a:p>
            <a:pPr lvl="1"/>
            <a:r>
              <a:rPr lang="en-US" sz="2968" dirty="0" smtClean="0"/>
              <a:t>of governor and governed</a:t>
            </a:r>
            <a:endParaRPr lang="en-US" sz="2568" dirty="0" smtClean="0"/>
          </a:p>
          <a:p>
            <a:r>
              <a:rPr lang="en-US" sz="3368" dirty="0" smtClean="0"/>
              <a:t>Person vs. (human) resource</a:t>
            </a:r>
          </a:p>
          <a:p>
            <a:pPr lvl="1"/>
            <a:r>
              <a:rPr lang="en-US" sz="2968" dirty="0" smtClean="0"/>
              <a:t>power to “govern men and things” </a:t>
            </a:r>
          </a:p>
          <a:p>
            <a:r>
              <a:rPr lang="en-US" sz="3368" dirty="0" smtClean="0"/>
              <a:t>Defense vs. exemption</a:t>
            </a:r>
          </a:p>
          <a:p>
            <a:r>
              <a:rPr lang="en-US" sz="3368" dirty="0" smtClean="0"/>
              <a:t>Rule vs. standard</a:t>
            </a:r>
          </a:p>
          <a:p>
            <a:r>
              <a:rPr lang="en-US" sz="3368" dirty="0" smtClean="0"/>
              <a:t>Norm vs. measure</a:t>
            </a:r>
          </a:p>
          <a:p>
            <a:pPr lvl="1"/>
            <a:r>
              <a:rPr lang="en-US" sz="2968" dirty="0" smtClean="0"/>
              <a:t>Norm vs. prerogative</a:t>
            </a:r>
          </a:p>
          <a:p>
            <a:r>
              <a:rPr lang="en-US" sz="3368" dirty="0" smtClean="0"/>
              <a:t>Formal vs. informal</a:t>
            </a:r>
          </a:p>
          <a:p>
            <a:r>
              <a:rPr lang="en-US" sz="3368" dirty="0" smtClean="0"/>
              <a:t>Principles/rules vs. guidelines/maxims</a:t>
            </a:r>
          </a:p>
          <a:p>
            <a:r>
              <a:rPr lang="en-US" sz="3368" dirty="0" smtClean="0"/>
              <a:t>Rigid vs. flexible</a:t>
            </a:r>
          </a:p>
          <a:p>
            <a:r>
              <a:rPr lang="en-US" sz="3368" dirty="0" smtClean="0"/>
              <a:t>Constraint vs. discretion</a:t>
            </a:r>
          </a:p>
          <a:p>
            <a:r>
              <a:rPr lang="en-US" sz="3368" dirty="0" smtClean="0"/>
              <a:t>Justice vs. efficiency/welfare</a:t>
            </a:r>
          </a:p>
          <a:p>
            <a:r>
              <a:rPr lang="en-US" sz="3368" dirty="0" smtClean="0"/>
              <a:t>Right vs. good</a:t>
            </a:r>
          </a:p>
          <a:p>
            <a:r>
              <a:rPr lang="en-US" sz="3368" dirty="0" smtClean="0"/>
              <a:t>Legitimacy vs. prudence</a:t>
            </a:r>
          </a:p>
          <a:p>
            <a:r>
              <a:rPr lang="en-US" sz="3368" dirty="0" smtClean="0"/>
              <a:t>Rights vs. interests</a:t>
            </a:r>
          </a:p>
          <a:p>
            <a:r>
              <a:rPr lang="en-US" sz="3368" dirty="0" smtClean="0"/>
              <a:t>Private vs. public</a:t>
            </a:r>
          </a:p>
          <a:p>
            <a:pPr lvl="1"/>
            <a:r>
              <a:rPr lang="en-US" sz="2968" dirty="0" smtClean="0"/>
              <a:t>Public vs. private</a:t>
            </a:r>
          </a:p>
          <a:p>
            <a:r>
              <a:rPr lang="en-US" sz="3368" dirty="0" smtClean="0"/>
              <a:t>Autonomy vs. heteronomy</a:t>
            </a:r>
          </a:p>
          <a:p>
            <a:r>
              <a:rPr lang="en-US" sz="3368" dirty="0" smtClean="0"/>
              <a:t>Government vs. management</a:t>
            </a:r>
          </a:p>
          <a:p>
            <a:r>
              <a:rPr lang="en-US" sz="3368" dirty="0" smtClean="0"/>
              <a:t>Equality vs. hierarchy</a:t>
            </a:r>
          </a:p>
          <a:p>
            <a:r>
              <a:rPr lang="en-US" sz="3368" dirty="0" smtClean="0"/>
              <a:t>Judiciary vs. executive</a:t>
            </a:r>
          </a:p>
          <a:p>
            <a:r>
              <a:rPr lang="en-US" sz="3368" dirty="0" smtClean="0"/>
              <a:t>Legislature vs. executive</a:t>
            </a:r>
          </a:p>
          <a:p>
            <a:r>
              <a:rPr lang="en-US" sz="3368" dirty="0" smtClean="0"/>
              <a:t>Fiction vs. fact</a:t>
            </a:r>
          </a:p>
          <a:p>
            <a:pPr lvl="1"/>
            <a:r>
              <a:rPr lang="en-US" sz="2968" dirty="0" smtClean="0"/>
              <a:t>Ideology vs. reality</a:t>
            </a:r>
          </a:p>
          <a:p>
            <a:pPr lvl="1"/>
            <a:r>
              <a:rPr lang="en-US" sz="2968" dirty="0" smtClean="0"/>
              <a:t>Ideal vs. actual</a:t>
            </a:r>
          </a:p>
          <a:p>
            <a:pPr lvl="1"/>
            <a:r>
              <a:rPr lang="en-US" sz="2968" dirty="0" smtClean="0"/>
              <a:t>Theory vs. practice</a:t>
            </a:r>
            <a:endParaRPr lang="en-US" sz="3368" dirty="0" smtClean="0"/>
          </a:p>
          <a:p>
            <a:pPr>
              <a:buNone/>
            </a:pPr>
            <a:endParaRPr lang="en-US" dirty="0" smtClean="0"/>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Managerial direction vs. law</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welfare state brought an expansion of government and a proliferation of regulation.  Much of the new regulation does not resemble legislation so much as what Fuller terms “managerial direction,” imperatives directed by government agencies to its employees or to those dependent on its services.  Managerial direction is the art of efficient command structures, and of coordinated activity directed toward a general interest.  Fuller himself notes that managerial direction can mask as legislation, that the commands may look very much like general rules.</a:t>
            </a:r>
          </a:p>
          <a:p>
            <a:pPr lvl="1"/>
            <a:r>
              <a:rPr lang="en-US" dirty="0" err="1" smtClean="0"/>
              <a:t>Witteveen</a:t>
            </a:r>
            <a:r>
              <a:rPr lang="en-US" dirty="0" smtClean="0"/>
              <a:t>, “Laws of Lawmaking,” in Rediscovering Fuller (1999) (discussing Lon Fuller, The Morality of Law)</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 Rule of law vs. rule of men (experts, bureaucrats, civil servants)</a:t>
            </a:r>
          </a:p>
        </p:txBody>
      </p:sp>
      <p:sp>
        <p:nvSpPr>
          <p:cNvPr id="3" name="Content Placeholder 2"/>
          <p:cNvSpPr>
            <a:spLocks noGrp="1"/>
          </p:cNvSpPr>
          <p:nvPr>
            <p:ph idx="1"/>
          </p:nvPr>
        </p:nvSpPr>
        <p:spPr/>
        <p:txBody>
          <a:bodyPr>
            <a:normAutofit fontScale="92500" lnSpcReduction="10000"/>
          </a:bodyPr>
          <a:lstStyle/>
          <a:p>
            <a:r>
              <a:rPr lang="en-US" dirty="0" smtClean="0"/>
              <a:t>Rule </a:t>
            </a:r>
            <a:r>
              <a:rPr lang="en-US" smtClean="0"/>
              <a:t>of Law:</a:t>
            </a:r>
            <a:endParaRPr lang="en-US" dirty="0" smtClean="0"/>
          </a:p>
          <a:p>
            <a:pPr marL="1028700" lvl="1" indent="-571500"/>
            <a:r>
              <a:rPr lang="en-US" dirty="0" smtClean="0"/>
              <a:t>We [i.e., the English] mean, in the first place, that no man is punishable or can be lawfully made to suffer in body or goods except for a distinct breach of law established in the ordinary legal manner before the ordinary Courts of the land. In this sense the rule of law is contrasted with every system of government based on the exercise by persons in authority of wide, arbitrary, or discretionary powers of constraint. (Dicey, An Introduction to the Study of the Law of the Constitution 1885)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7. Goldilocks/Respect-</a:t>
            </a:r>
            <a:r>
              <a:rPr lang="en-US" dirty="0" err="1" smtClean="0"/>
              <a:t>o</a:t>
            </a:r>
            <a:r>
              <a:rPr lang="en-US" dirty="0" smtClean="0"/>
              <a:t>-meter</a:t>
            </a:r>
          </a:p>
        </p:txBody>
      </p:sp>
      <p:sp>
        <p:nvSpPr>
          <p:cNvPr id="3" name="Content Placeholder 2"/>
          <p:cNvSpPr>
            <a:spLocks noGrp="1"/>
          </p:cNvSpPr>
          <p:nvPr>
            <p:ph idx="1"/>
          </p:nvPr>
        </p:nvSpPr>
        <p:spPr/>
        <p:txBody>
          <a:bodyPr/>
          <a:lstStyle/>
          <a:p>
            <a:r>
              <a:rPr lang="en-US" dirty="0" smtClean="0"/>
              <a:t>too hot </a:t>
            </a:r>
          </a:p>
          <a:p>
            <a:r>
              <a:rPr lang="en-US" dirty="0" smtClean="0"/>
              <a:t>too cold </a:t>
            </a:r>
          </a:p>
          <a:p>
            <a:r>
              <a:rPr lang="en-US" dirty="0" smtClean="0"/>
              <a:t>just right</a:t>
            </a:r>
          </a:p>
          <a:p>
            <a:endParaRPr lang="en-US" dirty="0" smtClean="0"/>
          </a:p>
          <a:p>
            <a:r>
              <a:rPr lang="en-US" dirty="0" smtClean="0"/>
              <a:t>deference as submission = too much</a:t>
            </a:r>
          </a:p>
          <a:p>
            <a:r>
              <a:rPr lang="en-US" dirty="0" smtClean="0"/>
              <a:t>deference as disrespect = too little</a:t>
            </a:r>
          </a:p>
          <a:p>
            <a:r>
              <a:rPr lang="en-US" dirty="0" smtClean="0"/>
              <a:t>deference as respect = just right</a:t>
            </a:r>
          </a:p>
          <a:p>
            <a:pPr>
              <a:buNone/>
            </a:pPr>
            <a:endParaRPr lang="en-US" dirty="0" smtClean="0"/>
          </a:p>
          <a:p>
            <a:endParaRPr lang="en-US"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 Three Approaches (Willis)</a:t>
            </a:r>
            <a:br>
              <a:rPr lang="en-US" dirty="0" smtClean="0"/>
            </a:br>
            <a:endParaRPr lang="en-US" dirty="0"/>
          </a:p>
        </p:txBody>
      </p:sp>
      <p:sp>
        <p:nvSpPr>
          <p:cNvPr id="3" name="Content Placeholder 2"/>
          <p:cNvSpPr>
            <a:spLocks noGrp="1"/>
          </p:cNvSpPr>
          <p:nvPr>
            <p:ph idx="1"/>
          </p:nvPr>
        </p:nvSpPr>
        <p:spPr/>
        <p:txBody>
          <a:bodyPr/>
          <a:lstStyle/>
          <a:p>
            <a:r>
              <a:rPr lang="en-US" dirty="0" smtClean="0"/>
              <a:t>Judicial</a:t>
            </a:r>
          </a:p>
          <a:p>
            <a:r>
              <a:rPr lang="en-US" dirty="0" smtClean="0"/>
              <a:t>Conceptual</a:t>
            </a:r>
          </a:p>
          <a:p>
            <a:r>
              <a:rPr lang="en-US" dirty="0" smtClean="0"/>
              <a:t>Functional</a:t>
            </a:r>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Three Approaches (Willis)</a:t>
            </a:r>
            <a:br>
              <a:rPr lang="en-US" dirty="0" smtClean="0"/>
            </a:br>
            <a:endParaRPr lang="en-US" dirty="0"/>
          </a:p>
        </p:txBody>
      </p:sp>
      <p:sp>
        <p:nvSpPr>
          <p:cNvPr id="3" name="Content Placeholder 2"/>
          <p:cNvSpPr>
            <a:spLocks noGrp="1"/>
          </p:cNvSpPr>
          <p:nvPr>
            <p:ph idx="1"/>
          </p:nvPr>
        </p:nvSpPr>
        <p:spPr/>
        <p:txBody>
          <a:bodyPr/>
          <a:lstStyle/>
          <a:p>
            <a:r>
              <a:rPr lang="en-US" dirty="0" smtClean="0"/>
              <a:t>The Situation</a:t>
            </a:r>
          </a:p>
          <a:p>
            <a:r>
              <a:rPr lang="en-US" dirty="0" smtClean="0"/>
              <a:t>The Challenge</a:t>
            </a:r>
          </a:p>
          <a:p>
            <a:r>
              <a:rPr lang="en-US" dirty="0" smtClean="0"/>
              <a:t>The Solution</a:t>
            </a:r>
          </a:p>
          <a:p>
            <a:pPr lvl="1"/>
            <a:r>
              <a:rPr lang="en-US" dirty="0" smtClean="0"/>
              <a:t>Judicial</a:t>
            </a:r>
          </a:p>
          <a:p>
            <a:pPr lvl="1"/>
            <a:r>
              <a:rPr lang="en-US" dirty="0" smtClean="0"/>
              <a:t>Conceptual</a:t>
            </a:r>
          </a:p>
          <a:p>
            <a:pPr lvl="1"/>
            <a:r>
              <a:rPr lang="en-US" dirty="0" smtClean="0"/>
              <a:t>Functional</a:t>
            </a:r>
          </a:p>
          <a:p>
            <a:pPr>
              <a:buNone/>
            </a:pPr>
            <a:endParaRPr lang="en-US" dirty="0"/>
          </a:p>
        </p:txBody>
      </p:sp>
      <p:pic>
        <p:nvPicPr>
          <p:cNvPr id="4" name="Picture 3" descr="willis pic.jpg"/>
          <p:cNvPicPr>
            <a:picLocks noChangeAspect="1"/>
          </p:cNvPicPr>
          <p:nvPr/>
        </p:nvPicPr>
        <p:blipFill>
          <a:blip r:embed="rId2"/>
          <a:stretch>
            <a:fillRect/>
          </a:stretch>
        </p:blipFill>
        <p:spPr>
          <a:xfrm>
            <a:off x="3553210" y="4391717"/>
            <a:ext cx="2961891" cy="4278287"/>
          </a:xfrm>
          <a:prstGeom prst="rect">
            <a:avLst/>
          </a:prstGeom>
        </p:spPr>
      </p:pic>
      <p:sp>
        <p:nvSpPr>
          <p:cNvPr id="6" name="Oval Callout 5"/>
          <p:cNvSpPr/>
          <p:nvPr/>
        </p:nvSpPr>
        <p:spPr>
          <a:xfrm>
            <a:off x="4325368" y="3983283"/>
            <a:ext cx="685800" cy="816864"/>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Hi, I’m John Willis.</a:t>
            </a:r>
            <a:endParaRPr lang="en-US" sz="1400" dirty="0"/>
          </a:p>
        </p:txBody>
      </p:sp>
      <p:sp>
        <p:nvSpPr>
          <p:cNvPr id="7" name="Oval Callout 6"/>
          <p:cNvSpPr/>
          <p:nvPr/>
        </p:nvSpPr>
        <p:spPr>
          <a:xfrm>
            <a:off x="5924943" y="2739275"/>
            <a:ext cx="1180316" cy="165244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And I’m Cecil Wright.  Friends call me Caesar.</a:t>
            </a:r>
            <a:endParaRPr lang="en-US" sz="1400" dirty="0"/>
          </a:p>
        </p:txBody>
      </p:sp>
      <p:sp>
        <p:nvSpPr>
          <p:cNvPr id="8" name="Oval Callout 7"/>
          <p:cNvSpPr/>
          <p:nvPr/>
        </p:nvSpPr>
        <p:spPr>
          <a:xfrm>
            <a:off x="4826710" y="3147707"/>
            <a:ext cx="1085227" cy="148646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Bora </a:t>
            </a:r>
            <a:r>
              <a:rPr lang="en-US" sz="1400" dirty="0" err="1" smtClean="0"/>
              <a:t>Laskin</a:t>
            </a:r>
            <a:r>
              <a:rPr lang="en-US" sz="1400" dirty="0" smtClean="0"/>
              <a:t>, yes, that Bora </a:t>
            </a:r>
            <a:r>
              <a:rPr lang="en-US" sz="1400" dirty="0" err="1" smtClean="0"/>
              <a:t>Laskin</a:t>
            </a:r>
            <a:r>
              <a:rPr lang="en-US" sz="1400" dirty="0" smtClean="0"/>
              <a:t>.</a:t>
            </a:r>
            <a:endParaRPr lang="en-US" sz="1400" dirty="0"/>
          </a:p>
        </p:txBody>
      </p:sp>
      <p:sp>
        <p:nvSpPr>
          <p:cNvPr id="9" name="Oval Callout 8"/>
          <p:cNvSpPr/>
          <p:nvPr/>
        </p:nvSpPr>
        <p:spPr>
          <a:xfrm>
            <a:off x="3383739" y="3490134"/>
            <a:ext cx="1086581" cy="98630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Max </a:t>
            </a:r>
            <a:r>
              <a:rPr lang="en-US" sz="1400" dirty="0" err="1" smtClean="0"/>
              <a:t>Schmeling</a:t>
            </a:r>
            <a:r>
              <a:rPr lang="en-US" sz="1400" dirty="0" smtClean="0"/>
              <a:t>?</a:t>
            </a:r>
            <a:endParaRPr lang="en-US" sz="1400" dirty="0"/>
          </a:p>
        </p:txBody>
      </p:sp>
    </p:spTree>
    <p:extLst>
      <p:ext uri="{BB962C8B-B14F-4D97-AF65-F5344CB8AC3E}">
        <p14:creationId xmlns:p14="http://schemas.microsoft.com/office/powerpoint/2010/main" val="32206567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Situation</a:t>
            </a:r>
            <a:endParaRPr lang="en-US" dirty="0"/>
          </a:p>
        </p:txBody>
      </p:sp>
      <p:sp>
        <p:nvSpPr>
          <p:cNvPr id="3" name="Content Placeholder 2"/>
          <p:cNvSpPr>
            <a:spLocks noGrp="1"/>
          </p:cNvSpPr>
          <p:nvPr>
            <p:ph idx="1"/>
          </p:nvPr>
        </p:nvSpPr>
        <p:spPr>
          <a:xfrm>
            <a:off x="176014" y="2133602"/>
            <a:ext cx="6533153" cy="6034617"/>
          </a:xfrm>
        </p:spPr>
        <p:txBody>
          <a:bodyPr>
            <a:normAutofit fontScale="77500" lnSpcReduction="20000"/>
          </a:bodyPr>
          <a:lstStyle/>
          <a:p>
            <a:r>
              <a:rPr lang="en-US" dirty="0" smtClean="0"/>
              <a:t>Discretionary administration or “rule of law”?</a:t>
            </a:r>
          </a:p>
          <a:p>
            <a:pPr lvl="1"/>
            <a:r>
              <a:rPr lang="en-US" dirty="0" smtClean="0"/>
              <a:t>Discretion = POGG (Relief Act of Canada, 1931: governor-in-council [the Crown’s representative] to “make all such orders and regulations as may be deemed necessary for maintaining peace, order, and good government”)</a:t>
            </a:r>
          </a:p>
          <a:p>
            <a:pPr lvl="1"/>
            <a:r>
              <a:rPr lang="en-US" dirty="0" smtClean="0"/>
              <a:t>Rule of law = “a prejudice against clothing public authorities with large powers” (Dicey)</a:t>
            </a:r>
          </a:p>
          <a:p>
            <a:r>
              <a:rPr lang="en-US" dirty="0" smtClean="0"/>
              <a:t>Discretionary administration!! </a:t>
            </a:r>
          </a:p>
          <a:p>
            <a:pPr lvl="1"/>
            <a:r>
              <a:rPr lang="en-US" dirty="0" smtClean="0"/>
              <a:t>Delegation of legislation = “practical necessity”</a:t>
            </a:r>
          </a:p>
          <a:p>
            <a:pPr lvl="2"/>
            <a:r>
              <a:rPr lang="en-US" dirty="0" smtClean="0"/>
              <a:t>Privative clauses (excluding judicial review) = “haphazard interference by a court armed with a defective technique of statutory interpretation is not likely to further the social purpose of the statute”</a:t>
            </a:r>
          </a:p>
          <a:p>
            <a:pPr lvl="2"/>
            <a:r>
              <a:rPr lang="en-US" dirty="0" smtClean="0"/>
              <a:t>More on statutory interpretation later…</a:t>
            </a:r>
          </a:p>
          <a:p>
            <a:pPr lvl="1"/>
            <a:r>
              <a:rPr lang="en-US" dirty="0" smtClean="0"/>
              <a:t>Delegation of legislation </a:t>
            </a:r>
            <a:r>
              <a:rPr lang="en-US" i="1" dirty="0" smtClean="0"/>
              <a:t>and </a:t>
            </a:r>
            <a:r>
              <a:rPr lang="en-US" dirty="0" smtClean="0"/>
              <a:t>adjudication (and execution) (“government in miniature”) (administrative/regulatory tribunal) (utilities)</a:t>
            </a:r>
          </a:p>
          <a:p>
            <a:pPr lvl="1"/>
            <a:r>
              <a:rPr lang="en-US" dirty="0" smtClean="0"/>
              <a:t>Delegation of adjudication (workers’ compensation)</a:t>
            </a:r>
            <a:endParaRPr lang="en-US" dirty="0"/>
          </a:p>
        </p:txBody>
      </p:sp>
    </p:spTree>
    <p:extLst>
      <p:ext uri="{BB962C8B-B14F-4D97-AF65-F5344CB8AC3E}">
        <p14:creationId xmlns:p14="http://schemas.microsoft.com/office/powerpoint/2010/main" val="305792354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normAutofit/>
          </a:bodyPr>
          <a:lstStyle/>
          <a:p>
            <a:r>
              <a:rPr lang="en-US" dirty="0" smtClean="0"/>
              <a:t>Challenge &amp; Solution</a:t>
            </a:r>
            <a:endParaRPr lang="en-US" dirty="0"/>
          </a:p>
        </p:txBody>
      </p:sp>
      <p:sp>
        <p:nvSpPr>
          <p:cNvPr id="3" name="Content Placeholder 2"/>
          <p:cNvSpPr>
            <a:spLocks noGrp="1"/>
          </p:cNvSpPr>
          <p:nvPr>
            <p:ph idx="1"/>
          </p:nvPr>
        </p:nvSpPr>
        <p:spPr/>
        <p:txBody>
          <a:bodyPr>
            <a:normAutofit/>
          </a:bodyPr>
          <a:lstStyle/>
          <a:p>
            <a:r>
              <a:rPr lang="en-US" sz="2400" dirty="0" smtClean="0"/>
              <a:t>Fait accompli: “The practical problem is how to fit into our constitutional structure these new institutions whose growth seems inevitable.”</a:t>
            </a:r>
          </a:p>
          <a:p>
            <a:r>
              <a:rPr lang="en-US" sz="2400" dirty="0" smtClean="0"/>
              <a:t>The solution:</a:t>
            </a:r>
          </a:p>
          <a:p>
            <a:pPr lvl="1"/>
            <a:r>
              <a:rPr lang="en-US" sz="2400" dirty="0" smtClean="0"/>
              <a:t>The Functional</a:t>
            </a:r>
          </a:p>
          <a:p>
            <a:pPr lvl="1"/>
            <a:endParaRPr lang="en-US" sz="2400" dirty="0" smtClean="0"/>
          </a:p>
          <a:p>
            <a:pPr lvl="1"/>
            <a:endParaRPr lang="en-US" sz="2400" dirty="0" smtClean="0"/>
          </a:p>
          <a:p>
            <a:pPr lvl="1"/>
            <a:r>
              <a:rPr lang="en-US" sz="2400" dirty="0" smtClean="0"/>
              <a:t>The Conceptual	</a:t>
            </a:r>
          </a:p>
          <a:p>
            <a:pPr lvl="1"/>
            <a:endParaRPr lang="en-US" sz="2400" dirty="0" smtClean="0"/>
          </a:p>
          <a:p>
            <a:pPr lvl="1"/>
            <a:endParaRPr lang="en-US" sz="2400" dirty="0" smtClean="0"/>
          </a:p>
          <a:p>
            <a:pPr lvl="1"/>
            <a:r>
              <a:rPr lang="en-US" sz="2400" dirty="0" smtClean="0"/>
              <a:t>The Judicial</a:t>
            </a:r>
          </a:p>
          <a:p>
            <a:pPr lvl="1">
              <a:buNone/>
            </a:pPr>
            <a:endParaRPr lang="en-US" dirty="0"/>
          </a:p>
        </p:txBody>
      </p:sp>
      <p:pic>
        <p:nvPicPr>
          <p:cNvPr id="4" name="Picture 3" descr="goodbaduglyset.jpg"/>
          <p:cNvPicPr>
            <a:picLocks noChangeAspect="1"/>
          </p:cNvPicPr>
          <p:nvPr/>
        </p:nvPicPr>
        <p:blipFill>
          <a:blip r:embed="rId4"/>
          <a:stretch>
            <a:fillRect/>
          </a:stretch>
        </p:blipFill>
        <p:spPr>
          <a:xfrm>
            <a:off x="2500734" y="3832684"/>
            <a:ext cx="4014366" cy="4869533"/>
          </a:xfrm>
          <a:prstGeom prst="rect">
            <a:avLst/>
          </a:prstGeom>
        </p:spPr>
      </p:pic>
      <p:pic>
        <p:nvPicPr>
          <p:cNvPr id="7" name="video-1.mov">
            <a:hlinkClick r:id="" action="ppaction://media"/>
          </p:cNvPr>
          <p:cNvPicPr/>
          <p:nvPr>
            <a:videoFile r:link="rId2"/>
            <p:extLst>
              <p:ext uri="{DAA4B4D4-6D71-4841-9C94-3DE7FCFB9230}">
                <p14:media xmlns:p14="http://schemas.microsoft.com/office/powerpoint/2010/main" r:link="rId1"/>
              </p:ext>
            </p:extLst>
          </p:nvPr>
        </p:nvPicPr>
        <p:blipFill>
          <a:blip r:embed="rId5"/>
          <a:stretch>
            <a:fillRect/>
          </a:stretch>
        </p:blipFill>
        <p:spPr>
          <a:xfrm>
            <a:off x="5818754" y="578153"/>
            <a:ext cx="900767" cy="1060128"/>
          </a:xfrm>
          <a:prstGeom prst="rect">
            <a:avLst/>
          </a:prstGeom>
        </p:spPr>
      </p:pic>
    </p:spTree>
    <p:extLst>
      <p:ext uri="{BB962C8B-B14F-4D97-AF65-F5344CB8AC3E}">
        <p14:creationId xmlns:p14="http://schemas.microsoft.com/office/powerpoint/2010/main" val="1484209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88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Introduction and focus</a:t>
            </a:r>
            <a:endParaRPr lang="en-US" dirty="0"/>
          </a:p>
        </p:txBody>
      </p:sp>
      <p:sp>
        <p:nvSpPr>
          <p:cNvPr id="3" name="Content Placeholder 2"/>
          <p:cNvSpPr>
            <a:spLocks noGrp="1"/>
          </p:cNvSpPr>
          <p:nvPr>
            <p:ph idx="1"/>
          </p:nvPr>
        </p:nvSpPr>
        <p:spPr/>
        <p:txBody>
          <a:bodyPr>
            <a:normAutofit/>
          </a:bodyPr>
          <a:lstStyle/>
          <a:p>
            <a:pPr marL="514350" indent="-514350"/>
            <a:r>
              <a:rPr lang="en-US" dirty="0" smtClean="0"/>
              <a:t>Introduction</a:t>
            </a:r>
          </a:p>
          <a:p>
            <a:pPr marL="914400" lvl="1" indent="-514350"/>
            <a:r>
              <a:rPr lang="en-US" dirty="0" smtClean="0"/>
              <a:t>General approach</a:t>
            </a:r>
          </a:p>
          <a:p>
            <a:pPr marL="914400" lvl="1" indent="-514350"/>
            <a:r>
              <a:rPr lang="en-US" dirty="0" smtClean="0"/>
              <a:t>What is administrative law?</a:t>
            </a:r>
          </a:p>
          <a:p>
            <a:pPr marL="914400" lvl="1" indent="-514350"/>
            <a:r>
              <a:rPr lang="en-US" dirty="0" smtClean="0"/>
              <a:t>Where does it come from?</a:t>
            </a:r>
          </a:p>
          <a:p>
            <a:pPr marL="914400" lvl="1" indent="-514350"/>
            <a:r>
              <a:rPr lang="en-US" dirty="0" smtClean="0"/>
              <a:t>Conceptual frameworks/themes</a:t>
            </a:r>
          </a:p>
          <a:p>
            <a:pPr marL="514350" indent="-514350"/>
            <a:r>
              <a:rPr lang="en-US" dirty="0" smtClean="0"/>
              <a:t>Focus</a:t>
            </a:r>
          </a:p>
          <a:p>
            <a:pPr marL="914400" lvl="1" indent="-514350"/>
            <a:r>
              <a:rPr lang="en-US" dirty="0" smtClean="0"/>
              <a:t>Crime victim compensation</a:t>
            </a:r>
          </a:p>
          <a:p>
            <a:pPr marL="914400" lvl="1" indent="-514350"/>
            <a:r>
              <a:rPr lang="en-US" dirty="0" smtClean="0"/>
              <a:t>Administration/administrative law in action</a:t>
            </a:r>
          </a:p>
          <a:p>
            <a:pPr marL="914400" lvl="1" indent="-514350"/>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Judicial (The Ugly)</a:t>
            </a:r>
            <a:endParaRPr lang="en-US" dirty="0"/>
          </a:p>
        </p:txBody>
      </p:sp>
      <p:sp>
        <p:nvSpPr>
          <p:cNvPr id="3" name="Content Placeholder 2"/>
          <p:cNvSpPr>
            <a:spLocks noGrp="1"/>
          </p:cNvSpPr>
          <p:nvPr>
            <p:ph idx="1"/>
          </p:nvPr>
        </p:nvSpPr>
        <p:spPr>
          <a:xfrm>
            <a:off x="134599" y="1890186"/>
            <a:ext cx="6584923" cy="6835041"/>
          </a:xfrm>
        </p:spPr>
        <p:txBody>
          <a:bodyPr>
            <a:normAutofit fontScale="70000" lnSpcReduction="20000"/>
          </a:bodyPr>
          <a:lstStyle/>
          <a:p>
            <a:r>
              <a:rPr lang="en-US" dirty="0" smtClean="0"/>
              <a:t>Judicial prejudices</a:t>
            </a:r>
          </a:p>
          <a:p>
            <a:pPr marL="971550" lvl="1" indent="-514350">
              <a:buFont typeface="+mj-lt"/>
              <a:buAutoNum type="arabicPeriod"/>
            </a:pPr>
            <a:r>
              <a:rPr lang="en-US" dirty="0" smtClean="0"/>
              <a:t>Cases over statutes (judges over legislators); strict construction; common law over statutory law (</a:t>
            </a:r>
            <a:r>
              <a:rPr lang="en-US" dirty="0" smtClean="0">
                <a:solidFill>
                  <a:srgbClr val="FF0000"/>
                </a:solidFill>
              </a:rPr>
              <a:t>formal</a:t>
            </a:r>
            <a:r>
              <a:rPr lang="en-US" dirty="0" smtClean="0"/>
              <a:t>)</a:t>
            </a:r>
          </a:p>
          <a:p>
            <a:pPr marL="1371600" lvl="2" indent="-514350"/>
            <a:r>
              <a:rPr lang="en-US" dirty="0" smtClean="0"/>
              <a:t>Amateurs and professionals</a:t>
            </a:r>
          </a:p>
          <a:p>
            <a:pPr marL="971550" lvl="1" indent="-514350">
              <a:buFont typeface="+mj-lt"/>
              <a:buAutoNum type="arabicPeriod"/>
            </a:pPr>
            <a:r>
              <a:rPr lang="en-US" dirty="0" smtClean="0"/>
              <a:t>Private rights over public welfare; common law over statutory law (</a:t>
            </a:r>
            <a:r>
              <a:rPr lang="en-US" dirty="0" smtClean="0">
                <a:solidFill>
                  <a:srgbClr val="FF0000"/>
                </a:solidFill>
              </a:rPr>
              <a:t>substantive</a:t>
            </a:r>
            <a:r>
              <a:rPr lang="en-US" dirty="0" smtClean="0"/>
              <a:t>)</a:t>
            </a:r>
          </a:p>
          <a:p>
            <a:pPr marL="1371600" lvl="2" indent="-514350"/>
            <a:r>
              <a:rPr lang="en-US" dirty="0" smtClean="0"/>
              <a:t>From localized agriculture to centralized modern society</a:t>
            </a:r>
          </a:p>
          <a:p>
            <a:pPr marL="1371600" lvl="2" indent="-514350"/>
            <a:r>
              <a:rPr lang="en-US" dirty="0" err="1" smtClean="0"/>
              <a:t>Horwitz</a:t>
            </a:r>
            <a:r>
              <a:rPr lang="en-US" dirty="0" smtClean="0"/>
              <a:t> re: private/public distinction</a:t>
            </a:r>
          </a:p>
          <a:p>
            <a:pPr marL="971550" lvl="1" indent="-514350">
              <a:buFont typeface="+mj-lt"/>
              <a:buAutoNum type="arabicPeriod"/>
            </a:pPr>
            <a:r>
              <a:rPr lang="en-US" dirty="0" smtClean="0"/>
              <a:t>Judges and legislature over executive (</a:t>
            </a:r>
            <a:r>
              <a:rPr lang="en-US" dirty="0" smtClean="0">
                <a:solidFill>
                  <a:srgbClr val="FF0000"/>
                </a:solidFill>
              </a:rPr>
              <a:t>personal</a:t>
            </a:r>
            <a:r>
              <a:rPr lang="en-US" dirty="0" smtClean="0"/>
              <a:t>)</a:t>
            </a:r>
          </a:p>
          <a:p>
            <a:pPr marL="1371600" lvl="2" indent="-514350"/>
            <a:r>
              <a:rPr lang="en-US" dirty="0" smtClean="0"/>
              <a:t>“judges are also men”</a:t>
            </a:r>
          </a:p>
          <a:p>
            <a:pPr marL="571500" indent="-514350"/>
            <a:r>
              <a:rPr lang="en-US" dirty="0" smtClean="0"/>
              <a:t>“growing hostility to administrative tribunals” manifests itself in various ways (less deference, stricter review, from “easy-going air of tolerance” to “suspicious distrust”)</a:t>
            </a:r>
          </a:p>
          <a:p>
            <a:pPr marL="971550" lvl="1" indent="-514350"/>
            <a:r>
              <a:rPr lang="en-US" dirty="0" smtClean="0"/>
              <a:t>Compared to what? What has changed?</a:t>
            </a:r>
          </a:p>
          <a:p>
            <a:pPr marL="571500" indent="-514350"/>
            <a:r>
              <a:rPr lang="en-US" dirty="0" smtClean="0"/>
              <a:t>The truth is that … where the legal concepts to be applied are vague and indeterminate, and strong feelings are aroused, the replacement of one attitude by another produces a different result in a similar situation.</a:t>
            </a:r>
          </a:p>
          <a:p>
            <a:pPr marL="971550" lvl="1" indent="-514350"/>
            <a:r>
              <a:rPr lang="en-US" dirty="0" smtClean="0"/>
              <a:t>Legal Realism</a:t>
            </a:r>
          </a:p>
          <a:p>
            <a:pPr lvl="1"/>
            <a:endParaRPr lang="en-US" dirty="0"/>
          </a:p>
        </p:txBody>
      </p:sp>
      <p:pic>
        <p:nvPicPr>
          <p:cNvPr id="4" name="Picture 3" descr="The Ugly.png"/>
          <p:cNvPicPr>
            <a:picLocks noChangeAspect="1"/>
          </p:cNvPicPr>
          <p:nvPr/>
        </p:nvPicPr>
        <p:blipFill>
          <a:blip r:embed="rId2"/>
          <a:stretch>
            <a:fillRect/>
          </a:stretch>
        </p:blipFill>
        <p:spPr>
          <a:xfrm>
            <a:off x="3211573" y="2"/>
            <a:ext cx="2700362" cy="2337287"/>
          </a:xfrm>
          <a:prstGeom prst="rect">
            <a:avLst/>
          </a:prstGeom>
        </p:spPr>
      </p:pic>
    </p:spTree>
    <p:extLst>
      <p:ext uri="{BB962C8B-B14F-4D97-AF65-F5344CB8AC3E}">
        <p14:creationId xmlns:p14="http://schemas.microsoft.com/office/powerpoint/2010/main" val="155993729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Ugly (cont’d)</a:t>
            </a:r>
            <a:endParaRPr lang="en-US" dirty="0"/>
          </a:p>
        </p:txBody>
      </p:sp>
      <p:sp>
        <p:nvSpPr>
          <p:cNvPr id="3" name="Content Placeholder 2"/>
          <p:cNvSpPr>
            <a:spLocks noGrp="1"/>
          </p:cNvSpPr>
          <p:nvPr>
            <p:ph idx="1"/>
          </p:nvPr>
        </p:nvSpPr>
        <p:spPr>
          <a:xfrm>
            <a:off x="165658" y="2133602"/>
            <a:ext cx="6522800" cy="6034617"/>
          </a:xfrm>
        </p:spPr>
        <p:txBody>
          <a:bodyPr>
            <a:normAutofit fontScale="70000" lnSpcReduction="20000"/>
          </a:bodyPr>
          <a:lstStyle/>
          <a:p>
            <a:r>
              <a:rPr lang="en-US" dirty="0" err="1" smtClean="0"/>
              <a:t>Horwitz</a:t>
            </a:r>
            <a:r>
              <a:rPr lang="en-US" dirty="0" smtClean="0"/>
              <a:t>: </a:t>
            </a:r>
          </a:p>
          <a:p>
            <a:pPr lvl="1"/>
            <a:r>
              <a:rPr lang="en-US" dirty="0" smtClean="0"/>
              <a:t>19th </a:t>
            </a:r>
            <a:r>
              <a:rPr lang="en-US" dirty="0" err="1" smtClean="0"/>
              <a:t>c</a:t>
            </a:r>
            <a:r>
              <a:rPr lang="en-US" dirty="0" smtClean="0"/>
              <a:t>.: “One of the goals of nineteenth century legal thought was to create a clear separation between constitutional, criminal, and regulatory law—public law—and the law of private transactions—torts, contracts, property, and commercial law.”</a:t>
            </a:r>
          </a:p>
          <a:p>
            <a:pPr lvl="2"/>
            <a:r>
              <a:rPr lang="en-US" dirty="0" smtClean="0"/>
              <a:t>Why? separate law from redistributive politics; “state regulation of private relations was a dangerous and unnatural public intrusion into a system based on private rights”</a:t>
            </a:r>
          </a:p>
          <a:p>
            <a:pPr lvl="1"/>
            <a:r>
              <a:rPr lang="en-US" dirty="0" smtClean="0"/>
              <a:t>early 20th </a:t>
            </a:r>
            <a:r>
              <a:rPr lang="en-US" dirty="0" err="1" smtClean="0"/>
              <a:t>c</a:t>
            </a:r>
            <a:r>
              <a:rPr lang="en-US" dirty="0" smtClean="0"/>
              <a:t>.: progressivism and legal realism: “All law [is] a delegation of coercive public power to individuals, and could only be justified by public policies.”</a:t>
            </a:r>
          </a:p>
          <a:p>
            <a:pPr lvl="1"/>
            <a:r>
              <a:rPr lang="en-US" dirty="0" smtClean="0"/>
              <a:t>After 1945: “[</a:t>
            </a:r>
            <a:r>
              <a:rPr lang="en-US" dirty="0" err="1" smtClean="0"/>
              <a:t>R]evival</a:t>
            </a:r>
            <a:r>
              <a:rPr lang="en-US" dirty="0" smtClean="0"/>
              <a:t> of natural-rights individualism … is a symptom of the collapse of a belief in a distinctively public realm standing above private self-interest.  It is not only a dangerous symptom of the </a:t>
            </a:r>
            <a:r>
              <a:rPr lang="en-US" dirty="0" err="1" smtClean="0"/>
              <a:t>unravelling</a:t>
            </a:r>
            <a:r>
              <a:rPr lang="en-US" dirty="0" smtClean="0"/>
              <a:t> of all sense of community, but also a relapse into a predatory and vicious conception of politics.”</a:t>
            </a:r>
            <a:endParaRPr lang="en-US" dirty="0"/>
          </a:p>
        </p:txBody>
      </p:sp>
    </p:spTree>
    <p:extLst>
      <p:ext uri="{BB962C8B-B14F-4D97-AF65-F5344CB8AC3E}">
        <p14:creationId xmlns:p14="http://schemas.microsoft.com/office/powerpoint/2010/main" val="22354429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(The Bad)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Doctrinal distinctions/labels</a:t>
            </a:r>
          </a:p>
          <a:p>
            <a:pPr lvl="1"/>
            <a:r>
              <a:rPr lang="en-US" dirty="0" smtClean="0"/>
              <a:t>E.g., judicial vs. administrative function</a:t>
            </a:r>
          </a:p>
          <a:p>
            <a:r>
              <a:rPr lang="en-US" dirty="0" smtClean="0"/>
              <a:t>Constitutional beliefs:</a:t>
            </a:r>
          </a:p>
          <a:p>
            <a:pPr lvl="1"/>
            <a:r>
              <a:rPr lang="en-US" dirty="0" smtClean="0"/>
              <a:t>Separation of powers</a:t>
            </a:r>
          </a:p>
          <a:p>
            <a:pPr lvl="1"/>
            <a:r>
              <a:rPr lang="en-US" dirty="0" smtClean="0"/>
              <a:t>Rule of law</a:t>
            </a:r>
          </a:p>
          <a:p>
            <a:pPr lvl="1"/>
            <a:r>
              <a:rPr lang="en-US" dirty="0" smtClean="0"/>
              <a:t>“internal limit”</a:t>
            </a:r>
          </a:p>
          <a:p>
            <a:r>
              <a:rPr lang="en-US" dirty="0" smtClean="0"/>
              <a:t>“Modern necessities”/”public expediency”</a:t>
            </a:r>
          </a:p>
          <a:p>
            <a:pPr lvl="1"/>
            <a:r>
              <a:rPr lang="en-US" dirty="0" smtClean="0"/>
              <a:t>Use labels (e.g., “administrative” acts) to achieve desired result</a:t>
            </a:r>
          </a:p>
          <a:p>
            <a:r>
              <a:rPr lang="en-US" dirty="0" smtClean="0"/>
              <a:t>(Administrative) experts vs. (judicial) amateurs</a:t>
            </a:r>
          </a:p>
          <a:p>
            <a:r>
              <a:rPr lang="en-US" dirty="0" smtClean="0"/>
              <a:t>Indeterminate and outdated</a:t>
            </a:r>
          </a:p>
          <a:p>
            <a:pPr lvl="1"/>
            <a:r>
              <a:rPr lang="en-US" dirty="0" smtClean="0"/>
              <a:t>Separation of powers: so “eighteenth-century”</a:t>
            </a:r>
          </a:p>
          <a:p>
            <a:pPr lvl="1"/>
            <a:r>
              <a:rPr lang="en-US" dirty="0" smtClean="0"/>
              <a:t>Rule of law: so “nineteenth-century” </a:t>
            </a:r>
          </a:p>
          <a:p>
            <a:endParaRPr lang="en-US" dirty="0"/>
          </a:p>
        </p:txBody>
      </p:sp>
      <p:pic>
        <p:nvPicPr>
          <p:cNvPr id="4" name="Picture 3" descr="The Bad.png"/>
          <p:cNvPicPr>
            <a:picLocks noChangeAspect="1"/>
          </p:cNvPicPr>
          <p:nvPr/>
        </p:nvPicPr>
        <p:blipFill>
          <a:blip r:embed="rId2"/>
          <a:stretch>
            <a:fillRect/>
          </a:stretch>
        </p:blipFill>
        <p:spPr>
          <a:xfrm>
            <a:off x="3540950" y="77553"/>
            <a:ext cx="2498919" cy="2304479"/>
          </a:xfrm>
          <a:prstGeom prst="rect">
            <a:avLst/>
          </a:prstGeom>
        </p:spPr>
      </p:pic>
    </p:spTree>
    <p:extLst>
      <p:ext uri="{BB962C8B-B14F-4D97-AF65-F5344CB8AC3E}">
        <p14:creationId xmlns:p14="http://schemas.microsoft.com/office/powerpoint/2010/main" val="287078507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(The Good)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Institutional competence</a:t>
            </a:r>
          </a:p>
          <a:p>
            <a:pPr lvl="1"/>
            <a:r>
              <a:rPr lang="en-US" dirty="0" smtClean="0"/>
              <a:t>“The problem is neither one of law nor of formal logic, but of expediency.”</a:t>
            </a:r>
          </a:p>
          <a:p>
            <a:pPr lvl="1"/>
            <a:r>
              <a:rPr lang="en-US" dirty="0" smtClean="0"/>
              <a:t>Fact: “work is assigned to the person best fitted to do it”</a:t>
            </a:r>
          </a:p>
          <a:p>
            <a:pPr lvl="2"/>
            <a:r>
              <a:rPr lang="en-US" dirty="0" smtClean="0"/>
              <a:t>Legal rights are normally decided by a court for the reason, and no other, that they are best fitted for the work of finding facts and absorbing new interests into the existing social structure.</a:t>
            </a:r>
          </a:p>
          <a:p>
            <a:pPr lvl="1"/>
            <a:r>
              <a:rPr lang="en-US" dirty="0" smtClean="0"/>
              <a:t>Norm: and that’s the way it should be</a:t>
            </a:r>
          </a:p>
          <a:p>
            <a:r>
              <a:rPr lang="en-US" dirty="0" smtClean="0"/>
              <a:t>“All three existing arms of government being found inadequate to achieve the social purpose aimed at, a new type of body, called a commission, a government in miniature, is set up.”</a:t>
            </a:r>
          </a:p>
          <a:p>
            <a:pPr lvl="1"/>
            <a:r>
              <a:rPr lang="en-US" dirty="0" smtClean="0"/>
              <a:t>Deference as recruitment tool: “</a:t>
            </a:r>
            <a:r>
              <a:rPr lang="en-US" dirty="0" err="1" smtClean="0"/>
              <a:t>attract[ing</a:t>
            </a:r>
            <a:r>
              <a:rPr lang="en-US" dirty="0" smtClean="0"/>
              <a:t>] men of first-class </a:t>
            </a:r>
            <a:r>
              <a:rPr lang="en-US" dirty="0" err="1" smtClean="0"/>
              <a:t>calibre</a:t>
            </a:r>
            <a:r>
              <a:rPr lang="en-US" dirty="0" smtClean="0"/>
              <a:t>”</a:t>
            </a:r>
          </a:p>
          <a:p>
            <a:r>
              <a:rPr lang="en-US" dirty="0" smtClean="0"/>
              <a:t>Move beyond “pure law” to deal with the […] (messiness, complexity, dangers, interconnectedness, exigencies, etc.) of modern life</a:t>
            </a:r>
          </a:p>
        </p:txBody>
      </p:sp>
      <p:pic>
        <p:nvPicPr>
          <p:cNvPr id="4" name="Picture 3" descr="The Good.png"/>
          <p:cNvPicPr>
            <a:picLocks noChangeAspect="1"/>
          </p:cNvPicPr>
          <p:nvPr/>
        </p:nvPicPr>
        <p:blipFill>
          <a:blip r:embed="rId2"/>
          <a:stretch>
            <a:fillRect/>
          </a:stretch>
        </p:blipFill>
        <p:spPr>
          <a:xfrm>
            <a:off x="3370797" y="3"/>
            <a:ext cx="2965638" cy="2558661"/>
          </a:xfrm>
          <a:prstGeom prst="rect">
            <a:avLst/>
          </a:prstGeom>
        </p:spPr>
      </p:pic>
    </p:spTree>
    <p:extLst>
      <p:ext uri="{BB962C8B-B14F-4D97-AF65-F5344CB8AC3E}">
        <p14:creationId xmlns:p14="http://schemas.microsoft.com/office/powerpoint/2010/main" val="17674979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approach</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Non-constitutional constitutional law</a:t>
            </a:r>
          </a:p>
          <a:p>
            <a:pPr lvl="1"/>
            <a:r>
              <a:rPr lang="en-US" dirty="0" smtClean="0"/>
              <a:t>Structure of government; individual vs. state (common law “fairness”; rule of law)</a:t>
            </a:r>
          </a:p>
          <a:p>
            <a:pPr lvl="1"/>
            <a:r>
              <a:rPr lang="en-US" dirty="0" smtClean="0"/>
              <a:t>Everyday/soft constitutional law</a:t>
            </a:r>
          </a:p>
          <a:p>
            <a:r>
              <a:rPr lang="en-US" dirty="0" smtClean="0"/>
              <a:t>Public law (vs. private law)</a:t>
            </a:r>
          </a:p>
          <a:p>
            <a:r>
              <a:rPr lang="en-US" dirty="0" smtClean="0"/>
              <a:t>Modern (administrative/regulatory) state</a:t>
            </a:r>
          </a:p>
          <a:p>
            <a:pPr lvl="1"/>
            <a:r>
              <a:rPr lang="en-US" dirty="0" smtClean="0"/>
              <a:t>Discretion, discretion, discretion</a:t>
            </a:r>
          </a:p>
          <a:p>
            <a:pPr lvl="1"/>
            <a:r>
              <a:rPr lang="en-US" dirty="0" smtClean="0"/>
              <a:t>Agencies, commissions, tribunals, boards, departments … (BC Directory!)</a:t>
            </a:r>
          </a:p>
          <a:p>
            <a:r>
              <a:rPr lang="en-US" dirty="0" smtClean="0"/>
              <a:t>Statutes/statutory interpretation</a:t>
            </a:r>
          </a:p>
          <a:p>
            <a:pPr lvl="1"/>
            <a:r>
              <a:rPr lang="en-US" dirty="0" smtClean="0"/>
              <a:t>vs.</a:t>
            </a:r>
            <a:r>
              <a:rPr lang="en-US" i="1" dirty="0" smtClean="0"/>
              <a:t> </a:t>
            </a:r>
            <a:r>
              <a:rPr lang="en-US" dirty="0" smtClean="0"/>
              <a:t>common law (judiciary)</a:t>
            </a:r>
          </a:p>
          <a:p>
            <a:pPr lvl="1"/>
            <a:r>
              <a:rPr lang="en-US" dirty="0" smtClean="0"/>
              <a:t>Enabling statutes vs. directive statutes (e.g., criminal law)</a:t>
            </a:r>
          </a:p>
          <a:p>
            <a:r>
              <a:rPr lang="en-US" dirty="0" smtClean="0"/>
              <a:t>The State! (vs. government)</a:t>
            </a:r>
          </a:p>
          <a:p>
            <a:pPr lvl="1"/>
            <a:r>
              <a:rPr lang="en-US" dirty="0" smtClean="0"/>
              <a:t>State functions (officials)/branches of government</a:t>
            </a:r>
          </a:p>
          <a:p>
            <a:pPr lvl="1"/>
            <a:r>
              <a:rPr lang="en-US" dirty="0" smtClean="0"/>
              <a:t>Interrelation, deference, coordination, control, supremacy</a:t>
            </a:r>
          </a:p>
          <a:p>
            <a:r>
              <a:rPr lang="en-US" dirty="0" smtClean="0"/>
              <a:t>Significance of executive (vs. judiciary, legislature)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approach (general vs. special part)</a:t>
            </a:r>
            <a:endParaRPr lang="en-US" dirty="0"/>
          </a:p>
        </p:txBody>
      </p:sp>
      <p:sp>
        <p:nvSpPr>
          <p:cNvPr id="3" name="Content Placeholder 2"/>
          <p:cNvSpPr>
            <a:spLocks noGrp="1"/>
          </p:cNvSpPr>
          <p:nvPr>
            <p:ph idx="1"/>
          </p:nvPr>
        </p:nvSpPr>
        <p:spPr/>
        <p:txBody>
          <a:bodyPr>
            <a:normAutofit lnSpcReduction="10000"/>
          </a:bodyPr>
          <a:lstStyle/>
          <a:p>
            <a:r>
              <a:rPr lang="en-US" dirty="0" smtClean="0"/>
              <a:t>General principles, not doctrinal details </a:t>
            </a:r>
          </a:p>
          <a:p>
            <a:pPr lvl="1"/>
            <a:r>
              <a:rPr lang="en-US" dirty="0" smtClean="0"/>
              <a:t>vs. environmental law, tax law, immigration law, labor law/workers’ compensation, securities law/regulation, public utilities, health (assistance, control), professions/trades/licensing, prison law, human rights (!) </a:t>
            </a:r>
          </a:p>
          <a:p>
            <a:pPr lvl="1"/>
            <a:r>
              <a:rPr lang="en-US" dirty="0" smtClean="0"/>
              <a:t>General part of administrative law</a:t>
            </a:r>
          </a:p>
          <a:p>
            <a:pPr lvl="1"/>
            <a:r>
              <a:rPr lang="en-US" dirty="0" smtClean="0"/>
              <a:t>Special part (focus)</a:t>
            </a:r>
          </a:p>
          <a:p>
            <a:pPr lvl="2"/>
            <a:r>
              <a:rPr lang="en-US" dirty="0" smtClean="0"/>
              <a:t>victim compensation law</a:t>
            </a:r>
          </a:p>
          <a:p>
            <a:pPr lvl="2"/>
            <a:r>
              <a:rPr lang="en-US" dirty="0" smtClean="0"/>
              <a:t>vs. private law (torts), other public law (criminal)</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approach (scope) </a:t>
            </a:r>
            <a:endParaRPr lang="en-US" dirty="0"/>
          </a:p>
        </p:txBody>
      </p:sp>
      <p:sp>
        <p:nvSpPr>
          <p:cNvPr id="3" name="Content Placeholder 2"/>
          <p:cNvSpPr>
            <a:spLocks noGrp="1"/>
          </p:cNvSpPr>
          <p:nvPr>
            <p:ph idx="1"/>
          </p:nvPr>
        </p:nvSpPr>
        <p:spPr/>
        <p:txBody>
          <a:bodyPr numCol="2">
            <a:normAutofit fontScale="55000" lnSpcReduction="20000"/>
          </a:bodyPr>
          <a:lstStyle/>
          <a:p>
            <a:pPr marL="164592" lvl="0" indent="-256032">
              <a:spcBef>
                <a:spcPts val="0"/>
              </a:spcBef>
            </a:pPr>
            <a:r>
              <a:rPr lang="en-US" dirty="0" smtClean="0"/>
              <a:t>lotteries</a:t>
            </a:r>
          </a:p>
          <a:p>
            <a:pPr marL="164592" lvl="0" indent="-256032">
              <a:spcBef>
                <a:spcPts val="0"/>
              </a:spcBef>
            </a:pPr>
            <a:r>
              <a:rPr lang="en-US" dirty="0" smtClean="0"/>
              <a:t>hawkers and peddlers</a:t>
            </a:r>
          </a:p>
          <a:p>
            <a:pPr marL="164592" lvl="0" indent="-256032">
              <a:spcBef>
                <a:spcPts val="0"/>
              </a:spcBef>
            </a:pPr>
            <a:r>
              <a:rPr lang="en-US" dirty="0" smtClean="0"/>
              <a:t>firing of guns</a:t>
            </a:r>
          </a:p>
          <a:p>
            <a:pPr marL="164592" lvl="0" indent="-256032">
              <a:spcBef>
                <a:spcPts val="0"/>
              </a:spcBef>
            </a:pPr>
            <a:r>
              <a:rPr lang="en-US" dirty="0" smtClean="0"/>
              <a:t>usury</a:t>
            </a:r>
          </a:p>
          <a:p>
            <a:pPr marL="164592" lvl="0" indent="-256032">
              <a:spcBef>
                <a:spcPts val="0"/>
              </a:spcBef>
            </a:pPr>
            <a:r>
              <a:rPr lang="en-US" dirty="0" smtClean="0"/>
              <a:t>Frauds</a:t>
            </a:r>
          </a:p>
          <a:p>
            <a:pPr marL="164592" lvl="0" indent="-256032">
              <a:spcBef>
                <a:spcPts val="0"/>
              </a:spcBef>
            </a:pPr>
            <a:r>
              <a:rPr lang="en-US" dirty="0" smtClean="0"/>
              <a:t>buying and selling of offices</a:t>
            </a:r>
          </a:p>
          <a:p>
            <a:pPr marL="164592" lvl="0" indent="-256032">
              <a:spcBef>
                <a:spcPts val="0"/>
              </a:spcBef>
            </a:pPr>
            <a:r>
              <a:rPr lang="en-US" dirty="0" smtClean="0"/>
              <a:t>beggars and disorderly persons</a:t>
            </a:r>
          </a:p>
          <a:p>
            <a:pPr marL="164592" lvl="0" indent="-256032">
              <a:spcBef>
                <a:spcPts val="0"/>
              </a:spcBef>
            </a:pPr>
            <a:r>
              <a:rPr lang="en-US" dirty="0" smtClean="0"/>
              <a:t>rents and leases</a:t>
            </a:r>
          </a:p>
          <a:p>
            <a:pPr marL="164592" lvl="0" indent="-256032">
              <a:spcBef>
                <a:spcPts val="0"/>
              </a:spcBef>
            </a:pPr>
            <a:r>
              <a:rPr lang="en-US" dirty="0" smtClean="0"/>
              <a:t>firing woods</a:t>
            </a:r>
          </a:p>
          <a:p>
            <a:pPr marL="164592" lvl="0" indent="-256032">
              <a:spcBef>
                <a:spcPts val="0"/>
              </a:spcBef>
            </a:pPr>
            <a:r>
              <a:rPr lang="en-US" dirty="0" smtClean="0"/>
              <a:t>destruction of deer</a:t>
            </a:r>
          </a:p>
          <a:p>
            <a:pPr marL="164592" lvl="0" indent="-256032">
              <a:spcBef>
                <a:spcPts val="0"/>
              </a:spcBef>
            </a:pPr>
            <a:r>
              <a:rPr lang="en-US" dirty="0" smtClean="0"/>
              <a:t>stray cattle and sheep</a:t>
            </a:r>
          </a:p>
          <a:p>
            <a:pPr marL="164592" lvl="0" indent="-256032">
              <a:spcBef>
                <a:spcPts val="0"/>
              </a:spcBef>
            </a:pPr>
            <a:r>
              <a:rPr lang="en-US" dirty="0" smtClean="0"/>
              <a:t>mines</a:t>
            </a:r>
          </a:p>
          <a:p>
            <a:pPr marL="164592" lvl="0" indent="-256032">
              <a:spcBef>
                <a:spcPts val="0"/>
              </a:spcBef>
            </a:pPr>
            <a:r>
              <a:rPr lang="en-US" dirty="0" smtClean="0"/>
              <a:t>ferries</a:t>
            </a:r>
          </a:p>
          <a:p>
            <a:pPr marL="164592" lvl="0" indent="-256032">
              <a:spcBef>
                <a:spcPts val="0"/>
              </a:spcBef>
            </a:pPr>
            <a:r>
              <a:rPr lang="en-US" dirty="0" smtClean="0"/>
              <a:t>apprentices and servants</a:t>
            </a:r>
          </a:p>
          <a:p>
            <a:pPr marL="164592" lvl="0" indent="-256032">
              <a:spcBef>
                <a:spcPts val="0"/>
              </a:spcBef>
            </a:pPr>
            <a:r>
              <a:rPr lang="en-US" dirty="0" smtClean="0"/>
              <a:t>bastards</a:t>
            </a:r>
          </a:p>
          <a:p>
            <a:pPr marL="164592" lvl="0" indent="-256032">
              <a:spcBef>
                <a:spcPts val="0"/>
              </a:spcBef>
            </a:pPr>
            <a:r>
              <a:rPr lang="en-US" dirty="0" smtClean="0"/>
              <a:t>idiots and lunatics</a:t>
            </a:r>
          </a:p>
          <a:p>
            <a:pPr marL="164592" lvl="0" indent="-256032">
              <a:spcBef>
                <a:spcPts val="0"/>
              </a:spcBef>
            </a:pPr>
            <a:r>
              <a:rPr lang="en-US" dirty="0" err="1" smtClean="0"/>
              <a:t>counsellors</a:t>
            </a:r>
            <a:r>
              <a:rPr lang="en-US" dirty="0" smtClean="0"/>
              <a:t>, attorneys and solicitors</a:t>
            </a:r>
          </a:p>
          <a:p>
            <a:pPr marL="164592" lvl="0" indent="-256032">
              <a:spcBef>
                <a:spcPts val="0"/>
              </a:spcBef>
            </a:pPr>
            <a:r>
              <a:rPr lang="en-US" dirty="0" smtClean="0"/>
              <a:t>travel, labor, or play on Sunday</a:t>
            </a:r>
          </a:p>
          <a:p>
            <a:pPr marL="164592" lvl="0" indent="-256032">
              <a:spcBef>
                <a:spcPts val="0"/>
              </a:spcBef>
            </a:pPr>
            <a:r>
              <a:rPr lang="en-US" dirty="0" smtClean="0"/>
              <a:t>cursing and swearing</a:t>
            </a:r>
          </a:p>
          <a:p>
            <a:pPr marL="164592" lvl="0" indent="-256032">
              <a:spcBef>
                <a:spcPts val="0"/>
              </a:spcBef>
            </a:pPr>
            <a:r>
              <a:rPr lang="en-US" dirty="0" smtClean="0"/>
              <a:t>drunkenness	</a:t>
            </a:r>
          </a:p>
          <a:p>
            <a:pPr marL="164592" lvl="0" indent="-256032">
              <a:spcBef>
                <a:spcPts val="0"/>
              </a:spcBef>
            </a:pPr>
            <a:r>
              <a:rPr lang="en-US" dirty="0" smtClean="0"/>
              <a:t>exportation of flaxseed</a:t>
            </a:r>
          </a:p>
          <a:p>
            <a:pPr marL="164592" lvl="0" indent="-256032">
              <a:spcBef>
                <a:spcPts val="0"/>
              </a:spcBef>
            </a:pPr>
            <a:r>
              <a:rPr lang="en-US" dirty="0" smtClean="0"/>
              <a:t>Gaming</a:t>
            </a:r>
          </a:p>
          <a:p>
            <a:pPr marL="164592" lvl="0" indent="-256032">
              <a:spcBef>
                <a:spcPts val="0"/>
              </a:spcBef>
            </a:pPr>
            <a:r>
              <a:rPr lang="en-US" dirty="0" smtClean="0"/>
              <a:t>inspection of lumber</a:t>
            </a:r>
          </a:p>
          <a:p>
            <a:pPr marL="164592" lvl="0" indent="-256032">
              <a:spcBef>
                <a:spcPts val="0"/>
              </a:spcBef>
            </a:pPr>
            <a:r>
              <a:rPr lang="en-US" dirty="0" smtClean="0"/>
              <a:t>Dogs</a:t>
            </a:r>
          </a:p>
          <a:p>
            <a:pPr marL="164592" lvl="0" indent="-256032">
              <a:spcBef>
                <a:spcPts val="0"/>
              </a:spcBef>
            </a:pPr>
            <a:r>
              <a:rPr lang="en-US" dirty="0" smtClean="0"/>
              <a:t>culling of staves and heading</a:t>
            </a:r>
          </a:p>
          <a:p>
            <a:pPr marL="164592" lvl="0" indent="-256032">
              <a:spcBef>
                <a:spcPts val="0"/>
              </a:spcBef>
            </a:pPr>
            <a:r>
              <a:rPr lang="en-US" dirty="0" smtClean="0"/>
              <a:t>debtors and creditors</a:t>
            </a:r>
          </a:p>
          <a:p>
            <a:pPr marL="164592" lvl="0" indent="-256032">
              <a:spcBef>
                <a:spcPts val="0"/>
              </a:spcBef>
            </a:pPr>
            <a:r>
              <a:rPr lang="en-US" dirty="0" smtClean="0"/>
              <a:t>quarantining of ships</a:t>
            </a:r>
          </a:p>
          <a:p>
            <a:pPr marL="164592" lvl="0" indent="-256032">
              <a:spcBef>
                <a:spcPts val="0"/>
              </a:spcBef>
            </a:pPr>
            <a:r>
              <a:rPr lang="en-US" dirty="0" smtClean="0"/>
              <a:t>sales by public auction</a:t>
            </a:r>
          </a:p>
          <a:p>
            <a:pPr marL="164592" lvl="0" indent="-256032">
              <a:spcBef>
                <a:spcPts val="0"/>
              </a:spcBef>
            </a:pPr>
            <a:r>
              <a:rPr lang="en-US" dirty="0" smtClean="0"/>
              <a:t>stock jobbing</a:t>
            </a:r>
          </a:p>
          <a:p>
            <a:pPr marL="164592" lvl="0" indent="-256032">
              <a:spcBef>
                <a:spcPts val="0"/>
              </a:spcBef>
            </a:pPr>
            <a:r>
              <a:rPr lang="en-US" dirty="0" smtClean="0"/>
              <a:t>Fisheries</a:t>
            </a:r>
          </a:p>
          <a:p>
            <a:pPr marL="164592" lvl="0" indent="-256032">
              <a:spcBef>
                <a:spcPts val="0"/>
              </a:spcBef>
            </a:pPr>
            <a:r>
              <a:rPr lang="en-US" dirty="0" smtClean="0"/>
              <a:t>inspection of flour and meal</a:t>
            </a:r>
          </a:p>
          <a:p>
            <a:pPr marL="164592" lvl="0" indent="-256032">
              <a:spcBef>
                <a:spcPts val="0"/>
              </a:spcBef>
            </a:pPr>
            <a:r>
              <a:rPr lang="en-US" dirty="0" smtClean="0"/>
              <a:t>practice of physic and surgery</a:t>
            </a:r>
          </a:p>
          <a:p>
            <a:pPr marL="164592" lvl="0" indent="-256032">
              <a:spcBef>
                <a:spcPts val="0"/>
              </a:spcBef>
            </a:pPr>
            <a:r>
              <a:rPr lang="en-US" dirty="0" smtClean="0"/>
              <a:t>packing and inspection of beef and pork</a:t>
            </a:r>
          </a:p>
          <a:p>
            <a:pPr marL="164592" lvl="0" indent="-256032">
              <a:spcBef>
                <a:spcPts val="0"/>
              </a:spcBef>
            </a:pPr>
            <a:r>
              <a:rPr lang="en-US" dirty="0" smtClean="0"/>
              <a:t>sole leather</a:t>
            </a:r>
          </a:p>
          <a:p>
            <a:pPr marL="164592" lvl="0" indent="-256032">
              <a:spcBef>
                <a:spcPts val="0"/>
              </a:spcBef>
            </a:pPr>
            <a:r>
              <a:rPr lang="en-US" dirty="0" smtClean="0"/>
              <a:t>strong liquors, inns, and taverns</a:t>
            </a:r>
          </a:p>
          <a:p>
            <a:pPr marL="164592" lvl="0" indent="-256032">
              <a:spcBef>
                <a:spcPts val="0"/>
              </a:spcBef>
            </a:pPr>
            <a:r>
              <a:rPr lang="en-US" dirty="0" smtClean="0"/>
              <a:t>pot and pearl ashes</a:t>
            </a:r>
          </a:p>
          <a:p>
            <a:pPr marL="164592" lvl="0" indent="-256032">
              <a:spcBef>
                <a:spcPts val="0"/>
              </a:spcBef>
            </a:pPr>
            <a:r>
              <a:rPr lang="en-US" dirty="0" smtClean="0"/>
              <a:t>poor relief</a:t>
            </a:r>
          </a:p>
          <a:p>
            <a:pPr marL="164592" lvl="0" indent="-256032">
              <a:spcBef>
                <a:spcPts val="0"/>
              </a:spcBef>
            </a:pPr>
            <a:r>
              <a:rPr lang="en-US" dirty="0" smtClean="0"/>
              <a:t>Highways</a:t>
            </a:r>
          </a:p>
          <a:p>
            <a:pPr marL="564642" lvl="1" indent="-256032">
              <a:spcBef>
                <a:spcPts val="0"/>
              </a:spcBef>
              <a:buNone/>
            </a:pPr>
            <a:endParaRPr lang="en-US" sz="2545" dirty="0" smtClean="0"/>
          </a:p>
          <a:p>
            <a:pPr marL="564642" lvl="1" indent="-256032">
              <a:spcBef>
                <a:spcPts val="0"/>
              </a:spcBef>
              <a:buNone/>
            </a:pPr>
            <a:r>
              <a:rPr lang="en-US" sz="2909" dirty="0" smtClean="0"/>
              <a:t>(NY State Police Regulations 1781-1801)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approach (scope cont’d)</a:t>
            </a:r>
            <a:endParaRPr lang="en-US" dirty="0"/>
          </a:p>
        </p:txBody>
      </p:sp>
      <p:sp>
        <p:nvSpPr>
          <p:cNvPr id="3" name="Content Placeholder 2"/>
          <p:cNvSpPr>
            <a:spLocks noGrp="1"/>
          </p:cNvSpPr>
          <p:nvPr>
            <p:ph idx="1"/>
          </p:nvPr>
        </p:nvSpPr>
        <p:spPr/>
        <p:txBody>
          <a:bodyPr numCol="2">
            <a:noAutofit/>
          </a:bodyPr>
          <a:lstStyle/>
          <a:p>
            <a:pPr lvl="0"/>
            <a:r>
              <a:rPr lang="en-US" sz="1800" dirty="0" smtClean="0"/>
              <a:t>Of blasphemy and oaths</a:t>
            </a:r>
          </a:p>
          <a:p>
            <a:pPr lvl="0"/>
            <a:r>
              <a:rPr lang="en-US" sz="1800" dirty="0" smtClean="0"/>
              <a:t>Of drunkenness</a:t>
            </a:r>
          </a:p>
          <a:p>
            <a:pPr lvl="0"/>
            <a:r>
              <a:rPr lang="en-US" sz="1800" dirty="0" smtClean="0"/>
              <a:t>Of disorderly and Christian dress</a:t>
            </a:r>
          </a:p>
          <a:p>
            <a:pPr lvl="0"/>
            <a:r>
              <a:rPr lang="en-US" sz="1800" dirty="0" smtClean="0"/>
              <a:t>Of excessive expenses for weddings, baptisms, and funerals </a:t>
            </a:r>
          </a:p>
          <a:p>
            <a:pPr lvl="0"/>
            <a:r>
              <a:rPr lang="en-US" sz="1800" dirty="0" smtClean="0"/>
              <a:t>Of day laborers, workers, and messengers</a:t>
            </a:r>
          </a:p>
          <a:p>
            <a:pPr lvl="0"/>
            <a:r>
              <a:rPr lang="en-US" sz="1800" dirty="0" smtClean="0"/>
              <a:t>Of expensive eating in inns</a:t>
            </a:r>
          </a:p>
          <a:p>
            <a:pPr lvl="0"/>
            <a:r>
              <a:rPr lang="en-US" sz="1800" dirty="0" smtClean="0"/>
              <a:t>Of civil contracts</a:t>
            </a:r>
          </a:p>
          <a:p>
            <a:pPr lvl="0"/>
            <a:r>
              <a:rPr lang="en-US" sz="1800" dirty="0" smtClean="0"/>
              <a:t>Of Jews and their usury</a:t>
            </a:r>
          </a:p>
          <a:p>
            <a:pPr lvl="0"/>
            <a:r>
              <a:rPr lang="en-US" sz="1800" dirty="0" smtClean="0"/>
              <a:t>Of the sale of wool cloth</a:t>
            </a:r>
          </a:p>
          <a:p>
            <a:pPr lvl="0"/>
            <a:r>
              <a:rPr lang="en-US" sz="1800" dirty="0" smtClean="0"/>
              <a:t>Of sale of ginger</a:t>
            </a:r>
          </a:p>
          <a:p>
            <a:pPr lvl="0"/>
            <a:r>
              <a:rPr lang="en-US" sz="1800" dirty="0" smtClean="0"/>
              <a:t>Of measures and weights</a:t>
            </a:r>
          </a:p>
          <a:p>
            <a:pPr lvl="0"/>
            <a:r>
              <a:rPr lang="en-US" sz="1800" dirty="0" smtClean="0"/>
              <a:t>Of servants </a:t>
            </a:r>
          </a:p>
          <a:p>
            <a:pPr lvl="0"/>
            <a:r>
              <a:rPr lang="en-US" sz="1800" dirty="0" smtClean="0"/>
              <a:t>Of carrying weapons on horse and on foot</a:t>
            </a:r>
          </a:p>
          <a:p>
            <a:pPr lvl="0"/>
            <a:r>
              <a:rPr lang="en-US" sz="1800" dirty="0" smtClean="0"/>
              <a:t>Of beggars and idle persons</a:t>
            </a:r>
          </a:p>
          <a:p>
            <a:pPr lvl="0"/>
            <a:r>
              <a:rPr lang="en-US" sz="1800" dirty="0" smtClean="0"/>
              <a:t>Of gypsies</a:t>
            </a:r>
          </a:p>
          <a:p>
            <a:pPr lvl="0"/>
            <a:r>
              <a:rPr lang="en-US" sz="1800" dirty="0" smtClean="0"/>
              <a:t>Of jesters</a:t>
            </a:r>
          </a:p>
          <a:p>
            <a:pPr lvl="0"/>
            <a:r>
              <a:rPr lang="en-US" sz="1800" dirty="0" smtClean="0"/>
              <a:t>Of flute players</a:t>
            </a:r>
          </a:p>
          <a:p>
            <a:pPr lvl="0"/>
            <a:r>
              <a:rPr lang="en-US" sz="1800" dirty="0" smtClean="0"/>
              <a:t>Of vagrants and singers</a:t>
            </a:r>
          </a:p>
          <a:p>
            <a:r>
              <a:rPr lang="en-US" sz="1800" dirty="0" smtClean="0"/>
              <a:t>Of sons of craftsmen and apprentices</a:t>
            </a:r>
          </a:p>
          <a:p>
            <a:endParaRPr lang="en-US" sz="1800" dirty="0" smtClean="0"/>
          </a:p>
          <a:p>
            <a:pPr>
              <a:buNone/>
            </a:pPr>
            <a:endParaRPr lang="en-US" sz="1800" dirty="0" smtClean="0"/>
          </a:p>
          <a:p>
            <a:pPr marL="342900" lvl="1" indent="-342900">
              <a:buNone/>
            </a:pPr>
            <a:r>
              <a:rPr lang="en-US" sz="1600" dirty="0" smtClean="0"/>
              <a:t>(First Imperial Police Ordinance 1530, Holy Roman Empire of the German Nation)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administrative law?</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administration of law, the law of administration, administration + law</a:t>
            </a:r>
          </a:p>
          <a:p>
            <a:r>
              <a:rPr lang="en-US" dirty="0" smtClean="0"/>
              <a:t>Administration</a:t>
            </a:r>
          </a:p>
          <a:p>
            <a:pPr lvl="1"/>
            <a:r>
              <a:rPr lang="en-US" dirty="0" smtClean="0"/>
              <a:t>Government, executive, regulation</a:t>
            </a:r>
          </a:p>
          <a:p>
            <a:pPr lvl="2"/>
            <a:r>
              <a:rPr lang="en-US" dirty="0" smtClean="0"/>
              <a:t>What government does/how government does</a:t>
            </a:r>
          </a:p>
          <a:p>
            <a:r>
              <a:rPr lang="en-US" dirty="0" smtClean="0"/>
              <a:t>Law</a:t>
            </a:r>
          </a:p>
          <a:p>
            <a:pPr lvl="1"/>
            <a:r>
              <a:rPr lang="en-US" dirty="0" smtClean="0"/>
              <a:t>Positive (green-light)</a:t>
            </a:r>
          </a:p>
          <a:p>
            <a:pPr lvl="2"/>
            <a:r>
              <a:rPr lang="en-US" dirty="0" smtClean="0"/>
              <a:t>What government does</a:t>
            </a:r>
          </a:p>
          <a:p>
            <a:pPr lvl="1"/>
            <a:r>
              <a:rPr lang="en-US" dirty="0" smtClean="0"/>
              <a:t>Negative (red-light)</a:t>
            </a:r>
          </a:p>
          <a:p>
            <a:pPr lvl="2"/>
            <a:r>
              <a:rPr lang="en-US" dirty="0" smtClean="0"/>
              <a:t>What government may</a:t>
            </a:r>
          </a:p>
          <a:p>
            <a:pPr lvl="2"/>
            <a:r>
              <a:rPr lang="en-US" dirty="0" smtClean="0"/>
              <a:t>Negative (red-light)</a:t>
            </a:r>
          </a:p>
          <a:p>
            <a:r>
              <a:rPr lang="en-US" dirty="0" smtClean="0"/>
              <a:t>Internal/External</a:t>
            </a:r>
          </a:p>
          <a:p>
            <a:pPr lvl="1"/>
            <a:r>
              <a:rPr lang="en-US" dirty="0" smtClean="0"/>
              <a:t>Review</a:t>
            </a:r>
          </a:p>
          <a:p>
            <a:pPr lvl="2"/>
            <a:r>
              <a:rPr lang="en-US" dirty="0" smtClean="0"/>
              <a:t>Government in miniature (Willis)</a:t>
            </a:r>
          </a:p>
          <a:p>
            <a:pPr lvl="1"/>
            <a:r>
              <a:rPr lang="en-US" dirty="0" smtClean="0"/>
              <a:t>Good/Efficient vs. Right/Just</a:t>
            </a:r>
          </a:p>
          <a:p>
            <a:pPr lvl="2"/>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does it come from?</a:t>
            </a:r>
            <a:endParaRPr lang="en-US" dirty="0"/>
          </a:p>
        </p:txBody>
      </p:sp>
      <p:sp>
        <p:nvSpPr>
          <p:cNvPr id="3" name="Content Placeholder 2"/>
          <p:cNvSpPr>
            <a:spLocks noGrp="1"/>
          </p:cNvSpPr>
          <p:nvPr>
            <p:ph idx="1"/>
          </p:nvPr>
        </p:nvSpPr>
        <p:spPr/>
        <p:txBody>
          <a:bodyPr>
            <a:normAutofit lnSpcReduction="10000"/>
          </a:bodyPr>
          <a:lstStyle/>
          <a:p>
            <a:r>
              <a:rPr lang="en-US" dirty="0" smtClean="0"/>
              <a:t>The Act of Government</a:t>
            </a:r>
          </a:p>
          <a:p>
            <a:pPr lvl="1"/>
            <a:r>
              <a:rPr lang="en-US" dirty="0" smtClean="0"/>
              <a:t>Family/Household</a:t>
            </a:r>
          </a:p>
          <a:p>
            <a:pPr lvl="1"/>
            <a:r>
              <a:rPr lang="en-US" dirty="0" smtClean="0"/>
              <a:t>Great Family of the State</a:t>
            </a:r>
          </a:p>
          <a:p>
            <a:r>
              <a:rPr lang="en-US" dirty="0" smtClean="0"/>
              <a:t>Rationalization: Police Science &amp; Police Power</a:t>
            </a:r>
          </a:p>
          <a:p>
            <a:pPr lvl="1"/>
            <a:r>
              <a:rPr lang="en-US" dirty="0" smtClean="0"/>
              <a:t>Economy/Political Economy</a:t>
            </a:r>
          </a:p>
          <a:p>
            <a:r>
              <a:rPr lang="en-US" dirty="0" smtClean="0"/>
              <a:t>Expansion and diversification of police power</a:t>
            </a:r>
          </a:p>
          <a:p>
            <a:r>
              <a:rPr lang="en-US" dirty="0" smtClean="0"/>
              <a:t>Administrative Law</a:t>
            </a:r>
          </a:p>
          <a:p>
            <a:pPr lvl="1"/>
            <a:r>
              <a:rPr lang="en-US" dirty="0" smtClean="0"/>
              <a:t>Disappearance/</a:t>
            </a:r>
            <a:r>
              <a:rPr lang="en-US" dirty="0" err="1" smtClean="0"/>
              <a:t>minimalization</a:t>
            </a:r>
            <a:r>
              <a:rPr lang="en-US" dirty="0" smtClean="0"/>
              <a:t> of police</a:t>
            </a:r>
          </a:p>
          <a:p>
            <a:pPr lvl="2"/>
            <a:r>
              <a:rPr lang="en-US" dirty="0" smtClean="0"/>
              <a:t>Police as security/institution</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1069</TotalTime>
  <Words>3094</Words>
  <Application>Microsoft Macintosh PowerPoint</Application>
  <PresentationFormat>On-screen Show (4:3)</PresentationFormat>
  <Paragraphs>365</Paragraphs>
  <Slides>33</Slides>
  <Notes>7</Notes>
  <HiddenSlides>0</HiddenSlides>
  <MMClips>1</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Administrative Law </vt:lpstr>
      <vt:lpstr>The Cognitive Style of PowerPoint</vt:lpstr>
      <vt:lpstr>1. Introduction and focus</vt:lpstr>
      <vt:lpstr>General approach</vt:lpstr>
      <vt:lpstr>General approach (general vs. special part)</vt:lpstr>
      <vt:lpstr>General approach (scope) </vt:lpstr>
      <vt:lpstr>General approach (scope cont’d)</vt:lpstr>
      <vt:lpstr>What is administrative law?</vt:lpstr>
      <vt:lpstr>Where does it come from?</vt:lpstr>
      <vt:lpstr>Conceptual frameworks/themes</vt:lpstr>
      <vt:lpstr>1. Administrative law vs. administration</vt:lpstr>
      <vt:lpstr>2. Administrative law/administration vs. regulation</vt:lpstr>
      <vt:lpstr>3. Public vs. private law</vt:lpstr>
      <vt:lpstr>4. Law vs. Police</vt:lpstr>
      <vt:lpstr>Police (Rousseau)</vt:lpstr>
      <vt:lpstr>Police (Blackstone)</vt:lpstr>
      <vt:lpstr>Police  (Cyclopaedia of Political Science, Political Economy, and the Political History of the United States, New York 1899)</vt:lpstr>
      <vt:lpstr>Police (POGG)</vt:lpstr>
      <vt:lpstr>Where does it come from?</vt:lpstr>
      <vt:lpstr>Mannori &amp; Sordi: Administration</vt:lpstr>
      <vt:lpstr>Mannori &amp; Sordi: Administrative Law</vt:lpstr>
      <vt:lpstr>Law vs. Police</vt:lpstr>
      <vt:lpstr>5. Managerial direction vs. law</vt:lpstr>
      <vt:lpstr>6. Rule of law vs. rule of men (experts, bureaucrats, civil servants)</vt:lpstr>
      <vt:lpstr>7. Goldilocks/Respect-o-meter</vt:lpstr>
      <vt:lpstr>8. Three Approaches (Willis) </vt:lpstr>
      <vt:lpstr>Three Approaches (Willis) </vt:lpstr>
      <vt:lpstr>The Situation</vt:lpstr>
      <vt:lpstr>Challenge &amp; Solution</vt:lpstr>
      <vt:lpstr>Judicial (The Ugly)</vt:lpstr>
      <vt:lpstr>The Ugly (cont’d)</vt:lpstr>
      <vt:lpstr>Conceptual (The Bad)</vt:lpstr>
      <vt:lpstr>Functional (The Good)</vt:lpstr>
    </vt:vector>
  </TitlesOfParts>
  <Company>Law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Administrative Law </dc:title>
  <dc:creator>Markus Dubber</dc:creator>
  <cp:lastModifiedBy>Markus Dubber</cp:lastModifiedBy>
  <cp:revision>149</cp:revision>
  <cp:lastPrinted>2012-01-09T18:16:00Z</cp:lastPrinted>
  <dcterms:created xsi:type="dcterms:W3CDTF">2012-01-09T18:03:18Z</dcterms:created>
  <dcterms:modified xsi:type="dcterms:W3CDTF">2013-01-31T13:30:19Z</dcterms:modified>
</cp:coreProperties>
</file>