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8" r:id="rId3"/>
    <p:sldId id="259" r:id="rId4"/>
    <p:sldId id="260" r:id="rId5"/>
    <p:sldId id="266" r:id="rId6"/>
    <p:sldId id="270" r:id="rId7"/>
    <p:sldId id="267" r:id="rId8"/>
    <p:sldId id="264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9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2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2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9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9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6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0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7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10135D4-D3A1-4556-B91B-4A12069D4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009" b="9722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918" y="3429000"/>
            <a:ext cx="4506064" cy="1888742"/>
          </a:xfrm>
        </p:spPr>
        <p:txBody>
          <a:bodyPr>
            <a:normAutofit/>
          </a:bodyPr>
          <a:lstStyle/>
          <a:p>
            <a:pPr algn="l"/>
            <a:r>
              <a:rPr lang="en-CA" dirty="0">
                <a:solidFill>
                  <a:srgbClr val="FFFFFF"/>
                </a:solidFill>
              </a:rPr>
              <a:t>Discrimination and Harassment: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916" y="5428229"/>
            <a:ext cx="4506066" cy="899643"/>
          </a:xfrm>
        </p:spPr>
        <p:txBody>
          <a:bodyPr>
            <a:normAutofit/>
          </a:bodyPr>
          <a:lstStyle/>
          <a:p>
            <a:pPr algn="l"/>
            <a:r>
              <a:rPr lang="en-CA" dirty="0">
                <a:solidFill>
                  <a:srgbClr val="FFFFFF"/>
                </a:solidFill>
              </a:rPr>
              <a:t>What/where’s law….</a:t>
            </a:r>
          </a:p>
        </p:txBody>
      </p:sp>
    </p:spTree>
    <p:extLst>
      <p:ext uri="{BB962C8B-B14F-4D97-AF65-F5344CB8AC3E}">
        <p14:creationId xmlns:p14="http://schemas.microsoft.com/office/powerpoint/2010/main" val="2848557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CA" sz="37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170" y="1818113"/>
            <a:ext cx="10653579" cy="459382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CA" dirty="0"/>
          </a:p>
          <a:p>
            <a:pPr marL="0" indent="0" algn="l">
              <a:buNone/>
            </a:pPr>
            <a:endParaRPr lang="en-CA" dirty="0"/>
          </a:p>
          <a:p>
            <a:pPr marL="0" indent="0" algn="l">
              <a:buNone/>
            </a:pPr>
            <a:r>
              <a:rPr lang="en-CA" sz="2800" b="1" dirty="0"/>
              <a:t>On the horizon…</a:t>
            </a:r>
            <a:r>
              <a:rPr lang="en-CA" dirty="0"/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2927B1-ED79-8301-5D5C-795783FB2DD4}"/>
              </a:ext>
            </a:extLst>
          </p:cNvPr>
          <p:cNvSpPr txBox="1"/>
          <p:nvPr/>
        </p:nvSpPr>
        <p:spPr>
          <a:xfrm>
            <a:off x="5265336" y="2474632"/>
            <a:ext cx="61294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/>
              <a:t>Algorithmic wage (and other)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276670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E5473D2-DD46-DFAF-84EC-264D6CE58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1"/>
          <a:stretch/>
        </p:blipFill>
        <p:spPr>
          <a:xfrm>
            <a:off x="0" y="65998"/>
            <a:ext cx="73677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8429" y="2023130"/>
            <a:ext cx="3788767" cy="2811737"/>
          </a:xfrm>
        </p:spPr>
        <p:txBody>
          <a:bodyPr>
            <a:normAutofit/>
          </a:bodyPr>
          <a:lstStyle/>
          <a:p>
            <a:pPr algn="l"/>
            <a:r>
              <a:rPr lang="en-CA" sz="3200" dirty="0"/>
              <a:t>Discrimination and Harassment:</a:t>
            </a:r>
            <a:br>
              <a:rPr lang="en-CA" sz="3200" dirty="0"/>
            </a:br>
            <a:br>
              <a:rPr lang="en-CA" sz="3200" dirty="0"/>
            </a:br>
            <a:r>
              <a:rPr lang="en-CA" sz="3200" dirty="0"/>
              <a:t>The case of work</a:t>
            </a:r>
            <a:br>
              <a:rPr lang="en-CA" sz="3200" dirty="0"/>
            </a:br>
            <a:endParaRPr lang="en-CA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6758" y="2769024"/>
            <a:ext cx="3286234" cy="131995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CA" dirty="0"/>
              <a:t>Many discrimination complaints arise at work</a:t>
            </a:r>
          </a:p>
          <a:p>
            <a:pPr algn="l"/>
            <a:r>
              <a:rPr lang="en-CA" dirty="0"/>
              <a:t>Multiple legal fora at which they might be litigated</a:t>
            </a:r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  <a:p>
            <a:pPr algn="l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15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797DE5A-DA89-0A80-C73D-8DCE1A3E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954877" y="-160772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562" y="2131870"/>
            <a:ext cx="3509383" cy="2781752"/>
          </a:xfrm>
        </p:spPr>
        <p:txBody>
          <a:bodyPr>
            <a:normAutofit fontScale="90000"/>
          </a:bodyPr>
          <a:lstStyle/>
          <a:p>
            <a:pPr algn="l"/>
            <a:r>
              <a:rPr lang="en-CA" sz="2800" dirty="0"/>
              <a:t>Routes and remedies for discrimination and harassment: </a:t>
            </a:r>
            <a:br>
              <a:rPr lang="en-CA" sz="2800" dirty="0"/>
            </a:br>
            <a:br>
              <a:rPr lang="en-CA" sz="2800" dirty="0"/>
            </a:br>
            <a:r>
              <a:rPr lang="en-CA" sz="2800" dirty="0"/>
              <a:t>Public law</a:t>
            </a:r>
            <a:br>
              <a:rPr lang="en-CA" sz="2800" dirty="0"/>
            </a:br>
            <a:r>
              <a:rPr lang="en-CA" sz="2800" dirty="0"/>
              <a:t>	</a:t>
            </a:r>
            <a:br>
              <a:rPr lang="en-CA" sz="2800" dirty="0"/>
            </a:br>
            <a:br>
              <a:rPr lang="en-CA" sz="2800" dirty="0"/>
            </a:br>
            <a:endParaRPr lang="en-CA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5445" y="1768552"/>
            <a:ext cx="3509383" cy="1394913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CA" sz="2000" dirty="0"/>
              <a:t>Canadian Charter of Rights and Freedoms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CA" dirty="0"/>
              <a:t>s.15 – equality provisions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CA" dirty="0"/>
              <a:t>But see limits!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CA" sz="2000" dirty="0"/>
              <a:t>Human rights codes (provincial and federal)</a:t>
            </a:r>
          </a:p>
          <a:p>
            <a:pPr algn="l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4046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797DE5A-DA89-0A80-C73D-8DCE1A3E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880" y="1262319"/>
            <a:ext cx="3509383" cy="2528865"/>
          </a:xfrm>
        </p:spPr>
        <p:txBody>
          <a:bodyPr>
            <a:normAutofit fontScale="90000"/>
          </a:bodyPr>
          <a:lstStyle/>
          <a:p>
            <a:pPr algn="l"/>
            <a:r>
              <a:rPr lang="en-CA" sz="3700" dirty="0"/>
              <a:t>Discrimination and Harassment:</a:t>
            </a:r>
            <a:br>
              <a:rPr lang="en-CA" sz="3700" dirty="0"/>
            </a:br>
            <a:br>
              <a:rPr lang="en-CA" sz="3700" dirty="0"/>
            </a:br>
            <a:endParaRPr lang="en-CA" sz="3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795" y="4062940"/>
            <a:ext cx="3509383" cy="1394913"/>
          </a:xfrm>
        </p:spPr>
        <p:txBody>
          <a:bodyPr>
            <a:normAutofit/>
          </a:bodyPr>
          <a:lstStyle/>
          <a:p>
            <a:pPr algn="l"/>
            <a:r>
              <a:rPr lang="en-CA" dirty="0"/>
              <a:t>What does private law say?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9F7124-0E8F-F52F-FB3F-7FE03B5F5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1722" y="2935084"/>
            <a:ext cx="4604031" cy="126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7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65" b="7865"/>
          <a:stretch/>
        </p:blipFill>
        <p:spPr>
          <a:xfrm>
            <a:off x="554201" y="519115"/>
            <a:ext cx="11083618" cy="62345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CA" i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CA" sz="3600" i="1" dirty="0">
              <a:solidFill>
                <a:srgbClr val="FFFFFF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CA" sz="2800" dirty="0">
                <a:solidFill>
                  <a:srgbClr val="FFFFFF"/>
                </a:solidFill>
              </a:rPr>
              <a:t>At common law: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CA" sz="3600" i="1" dirty="0">
                <a:solidFill>
                  <a:srgbClr val="FFFFFF"/>
                </a:solidFill>
              </a:rPr>
              <a:t>Employment is a contract of (legal) subordination</a:t>
            </a:r>
            <a:br>
              <a:rPr lang="en-CA" sz="3600" i="1" dirty="0">
                <a:solidFill>
                  <a:srgbClr val="FFFFFF"/>
                </a:solidFill>
              </a:rPr>
            </a:br>
            <a:endParaRPr lang="en-CA" sz="36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D2C48F-F608-BB21-FB0E-D32CF71A44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Employer has, at law, the authority to direct the conduct of work</a:t>
            </a:r>
          </a:p>
          <a:p>
            <a:pPr marL="0" indent="0">
              <a:buNone/>
            </a:pPr>
            <a:endParaRPr lang="en-CA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Employee must</a:t>
            </a:r>
          </a:p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	obey lawful orders</a:t>
            </a:r>
          </a:p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	act in good faith</a:t>
            </a:r>
          </a:p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	further the employer’s interests </a:t>
            </a:r>
          </a:p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	</a:t>
            </a:r>
          </a:p>
          <a:p>
            <a:pPr marL="0" indent="0">
              <a:buNone/>
            </a:pPr>
            <a:endParaRPr lang="en-CA" dirty="0">
              <a:solidFill>
                <a:srgbClr val="FFFFFF"/>
              </a:solidFill>
            </a:endParaRPr>
          </a:p>
          <a:p>
            <a:endParaRPr lang="en-CA" i="1" dirty="0">
              <a:solidFill>
                <a:srgbClr val="FFFFFF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4324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65" b="7865"/>
          <a:stretch/>
        </p:blipFill>
        <p:spPr>
          <a:xfrm>
            <a:off x="554201" y="519115"/>
            <a:ext cx="11083618" cy="62345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CA" i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CA" sz="3600" i="1" dirty="0">
              <a:solidFill>
                <a:srgbClr val="FFFFFF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CA" sz="2800" dirty="0">
                <a:solidFill>
                  <a:srgbClr val="FFFFFF"/>
                </a:solidFill>
              </a:rPr>
              <a:t>At common law: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CA" sz="3600" i="1" dirty="0">
                <a:solidFill>
                  <a:srgbClr val="FFFFFF"/>
                </a:solidFill>
              </a:rPr>
              <a:t>No right to a job</a:t>
            </a:r>
            <a:br>
              <a:rPr lang="en-CA" sz="3600" i="1" dirty="0">
                <a:solidFill>
                  <a:srgbClr val="FFFFFF"/>
                </a:solidFill>
              </a:rPr>
            </a:br>
            <a:endParaRPr lang="en-CA" sz="36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D2C48F-F608-BB21-FB0E-D32CF71A44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solidFill>
                  <a:srgbClr val="FFFFFF"/>
                </a:solidFill>
              </a:rPr>
              <a:t>Employer can fire you for:</a:t>
            </a:r>
          </a:p>
          <a:p>
            <a:endParaRPr lang="en-CA" i="1" dirty="0">
              <a:solidFill>
                <a:srgbClr val="FFFFFF"/>
              </a:solidFill>
            </a:endParaRPr>
          </a:p>
          <a:p>
            <a:pPr algn="l">
              <a:lnSpc>
                <a:spcPct val="110000"/>
              </a:lnSpc>
            </a:pPr>
            <a:r>
              <a:rPr lang="en-CA" dirty="0">
                <a:solidFill>
                  <a:srgbClr val="FFFFFF"/>
                </a:solidFill>
              </a:rPr>
              <a:t>g</a:t>
            </a:r>
            <a:r>
              <a:rPr lang="en-CA" sz="2000" dirty="0">
                <a:solidFill>
                  <a:srgbClr val="FFFFFF"/>
                </a:solidFill>
              </a:rPr>
              <a:t>ood reason, </a:t>
            </a:r>
          </a:p>
          <a:p>
            <a:pPr algn="l">
              <a:lnSpc>
                <a:spcPct val="110000"/>
              </a:lnSpc>
            </a:pPr>
            <a:r>
              <a:rPr lang="en-CA" sz="2000" dirty="0">
                <a:solidFill>
                  <a:srgbClr val="FFFFFF"/>
                </a:solidFill>
              </a:rPr>
              <a:t>bad reason or </a:t>
            </a:r>
          </a:p>
          <a:p>
            <a:pPr algn="l">
              <a:lnSpc>
                <a:spcPct val="110000"/>
              </a:lnSpc>
            </a:pPr>
            <a:r>
              <a:rPr lang="en-CA" sz="2000" dirty="0">
                <a:solidFill>
                  <a:srgbClr val="FFFFFF"/>
                </a:solidFill>
              </a:rPr>
              <a:t>no reason at all!</a:t>
            </a:r>
          </a:p>
          <a:p>
            <a:pPr marL="0" indent="0" algn="l">
              <a:lnSpc>
                <a:spcPct val="110000"/>
              </a:lnSpc>
              <a:buNone/>
            </a:pPr>
            <a:endParaRPr lang="en-CA" sz="2000" dirty="0">
              <a:solidFill>
                <a:srgbClr val="FFFFFF"/>
              </a:solidFill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en-CA" sz="2000" dirty="0">
                <a:solidFill>
                  <a:srgbClr val="FFFFFF"/>
                </a:solidFill>
              </a:rPr>
              <a:t>Only (legal) entitlement is </a:t>
            </a:r>
            <a:r>
              <a:rPr lang="en-CA" sz="2000" b="1" dirty="0">
                <a:solidFill>
                  <a:srgbClr val="FFFFFF"/>
                </a:solidFill>
              </a:rPr>
              <a:t>notice, or pay in lieu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5594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sz="3700" b="0" dirty="0"/>
              <a:t>But…..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C6324-A592-FBA6-AD50-8D8B6437A0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F8B4E6-A443-3A30-27B2-50212EC80B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4000" b="0" dirty="0"/>
              <a:t>Constructive dismissal</a:t>
            </a:r>
            <a:endParaRPr lang="en-CA" sz="4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91E745-E42B-BF01-AAA5-B7C6DF3D4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ECA1B4-1459-BE96-AE08-7323753CFE7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Something the employer does, amounting to a repudiation of the contract, that justifies the </a:t>
            </a:r>
            <a:r>
              <a:rPr lang="en-CA" b="1" dirty="0"/>
              <a:t>employee </a:t>
            </a:r>
            <a:r>
              <a:rPr lang="en-CA" dirty="0"/>
              <a:t>treating the contract of employment as terminated!</a:t>
            </a:r>
          </a:p>
          <a:p>
            <a:endParaRPr lang="en-CA" dirty="0"/>
          </a:p>
          <a:p>
            <a:pPr lvl="1"/>
            <a:r>
              <a:rPr lang="en-CA" dirty="0"/>
              <a:t>A single act, or</a:t>
            </a:r>
          </a:p>
          <a:p>
            <a:pPr lvl="1"/>
            <a:r>
              <a:rPr lang="en-CA" b="1" dirty="0"/>
              <a:t>A ‘course of conduct’</a:t>
            </a:r>
          </a:p>
          <a:p>
            <a:pPr lvl="1"/>
            <a:endParaRPr lang="en-CA" dirty="0"/>
          </a:p>
          <a:p>
            <a:pPr marL="457200" lvl="2" indent="0">
              <a:buNone/>
            </a:pPr>
            <a:r>
              <a:rPr lang="en-CA" dirty="0"/>
              <a:t>Potter v. New Brunswick Legal Aid (SCC, 2015)</a:t>
            </a:r>
          </a:p>
        </p:txBody>
      </p:sp>
    </p:spTree>
    <p:extLst>
      <p:ext uri="{BB962C8B-B14F-4D97-AF65-F5344CB8AC3E}">
        <p14:creationId xmlns:p14="http://schemas.microsoft.com/office/powerpoint/2010/main" val="358941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sz="3700" i="1" dirty="0"/>
              <a:t>Scenarios:			</a:t>
            </a:r>
            <a:r>
              <a:rPr lang="en-CA" sz="2400" b="0" dirty="0"/>
              <a:t>Ontario Court of Appeal</a:t>
            </a:r>
            <a:endParaRPr lang="en-CA" sz="2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114170"/>
            <a:ext cx="10653579" cy="3796552"/>
          </a:xfrm>
        </p:spPr>
        <p:txBody>
          <a:bodyPr>
            <a:normAutofit/>
          </a:bodyPr>
          <a:lstStyle/>
          <a:p>
            <a:pPr marL="228600" lvl="1" indent="0">
              <a:buNone/>
            </a:pPr>
            <a:r>
              <a:rPr lang="en-CA" sz="2600" dirty="0"/>
              <a:t>Harassment: </a:t>
            </a:r>
          </a:p>
          <a:p>
            <a:pPr lvl="4"/>
            <a:endParaRPr lang="en-CA" sz="2000" dirty="0"/>
          </a:p>
          <a:p>
            <a:pPr lvl="4"/>
            <a:r>
              <a:rPr lang="en-CA" sz="2000" dirty="0"/>
              <a:t>by employers</a:t>
            </a:r>
          </a:p>
          <a:p>
            <a:pPr lvl="4"/>
            <a:endParaRPr lang="en-CA" sz="2000" dirty="0"/>
          </a:p>
          <a:p>
            <a:pPr lvl="4"/>
            <a:r>
              <a:rPr lang="en-CA" sz="2000" dirty="0"/>
              <a:t>by customers, others?</a:t>
            </a:r>
          </a:p>
          <a:p>
            <a:pPr lvl="5"/>
            <a:r>
              <a:rPr lang="en-CA" dirty="0"/>
              <a:t>possibly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5137AE-D6C8-5393-E90C-7099F3D1FF6E}"/>
              </a:ext>
            </a:extLst>
          </p:cNvPr>
          <p:cNvSpPr txBox="1"/>
          <p:nvPr/>
        </p:nvSpPr>
        <p:spPr>
          <a:xfrm>
            <a:off x="5523764" y="2009513"/>
            <a:ext cx="57424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dirty="0"/>
              <a:t>Shaw v. Xerox -recognizing</a:t>
            </a:r>
          </a:p>
          <a:p>
            <a:pPr algn="l"/>
            <a:r>
              <a:rPr lang="en-CA" dirty="0"/>
              <a:t>	</a:t>
            </a:r>
          </a:p>
          <a:p>
            <a:pPr algn="l"/>
            <a:r>
              <a:rPr lang="en-CA" dirty="0"/>
              <a:t>	a course of harassing conduct …. </a:t>
            </a:r>
          </a:p>
          <a:p>
            <a:pPr algn="l"/>
            <a:r>
              <a:rPr lang="en-CA" dirty="0"/>
              <a:t>	constitutes constructive dismissal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D8C230-A07E-509A-E921-D0C32F312EFF}"/>
              </a:ext>
            </a:extLst>
          </p:cNvPr>
          <p:cNvSpPr txBox="1"/>
          <p:nvPr/>
        </p:nvSpPr>
        <p:spPr>
          <a:xfrm>
            <a:off x="5523764" y="3643114"/>
            <a:ext cx="612949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dirty="0"/>
              <a:t>Boucher v. Wal-Mart</a:t>
            </a:r>
          </a:p>
          <a:p>
            <a:pPr algn="l"/>
            <a:endParaRPr lang="en-CA" dirty="0"/>
          </a:p>
          <a:p>
            <a:pPr algn="l"/>
            <a:r>
              <a:rPr lang="en-CA" dirty="0"/>
              <a:t>	deliberately abusive behaviour</a:t>
            </a:r>
          </a:p>
          <a:p>
            <a:pPr algn="l"/>
            <a:endParaRPr lang="en-CA" dirty="0"/>
          </a:p>
          <a:p>
            <a:pPr algn="l"/>
            <a:r>
              <a:rPr lang="en-CA" dirty="0"/>
              <a:t>A case of constructive dismissal, but also:</a:t>
            </a:r>
          </a:p>
          <a:p>
            <a:pPr algn="l"/>
            <a:endParaRPr lang="en-CA" dirty="0"/>
          </a:p>
          <a:p>
            <a:pPr algn="l"/>
            <a:r>
              <a:rPr lang="en-CA" dirty="0"/>
              <a:t>	tort of intentional infliction of emotional harm</a:t>
            </a:r>
          </a:p>
          <a:p>
            <a:pPr algn="l"/>
            <a:endParaRPr lang="en-CA" dirty="0"/>
          </a:p>
          <a:p>
            <a:r>
              <a:rPr lang="en-CA" dirty="0"/>
              <a:t>		flagrant, public, </a:t>
            </a:r>
          </a:p>
          <a:p>
            <a:r>
              <a:rPr lang="en-CA" dirty="0"/>
              <a:t>		resulting in harm</a:t>
            </a:r>
          </a:p>
          <a:p>
            <a:pPr algn="l"/>
            <a:endParaRPr lang="en-CA" dirty="0"/>
          </a:p>
          <a:p>
            <a:pPr algn="l"/>
            <a:r>
              <a:rPr lang="en-CA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416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1E3CED93-0765-A5F1-84C1-7B9A354C31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9" r="25178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B4787-C2E4-22FC-2F9A-FB71BD68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CA" sz="3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F872D-59F2-F337-A0F0-D594EDA33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CA" dirty="0"/>
          </a:p>
          <a:p>
            <a:pPr marL="0" indent="0" algn="l">
              <a:buNone/>
            </a:pPr>
            <a:endParaRPr lang="en-CA" dirty="0"/>
          </a:p>
          <a:p>
            <a:pPr marL="0" indent="0" algn="l">
              <a:buNone/>
            </a:pPr>
            <a:r>
              <a:rPr lang="en-CA" sz="2800" b="1" dirty="0"/>
              <a:t>New(</a:t>
            </a:r>
            <a:r>
              <a:rPr lang="en-CA" sz="2800" b="1" dirty="0" err="1"/>
              <a:t>ish</a:t>
            </a:r>
            <a:r>
              <a:rPr lang="en-CA" sz="2800" b="1" dirty="0"/>
              <a:t>) implied terms: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2927B1-ED79-8301-5D5C-795783FB2DD4}"/>
              </a:ext>
            </a:extLst>
          </p:cNvPr>
          <p:cNvSpPr txBox="1"/>
          <p:nvPr/>
        </p:nvSpPr>
        <p:spPr>
          <a:xfrm>
            <a:off x="5136732" y="1166891"/>
            <a:ext cx="61294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What are terms ‘implied at law’?  </a:t>
            </a:r>
          </a:p>
          <a:p>
            <a:endParaRPr lang="en-CA" dirty="0"/>
          </a:p>
          <a:p>
            <a:r>
              <a:rPr lang="en-CA" dirty="0"/>
              <a:t>Something that the parties didn’t bargain over.. but are ‘read in’ to the contract by the courts, such as:</a:t>
            </a:r>
          </a:p>
          <a:p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317341-5C66-84D6-9042-7A8A7EC59B7A}"/>
              </a:ext>
            </a:extLst>
          </p:cNvPr>
          <p:cNvSpPr txBox="1"/>
          <p:nvPr/>
        </p:nvSpPr>
        <p:spPr>
          <a:xfrm>
            <a:off x="4350498" y="2930408"/>
            <a:ext cx="612949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4"/>
            <a:r>
              <a:rPr lang="en-CA" dirty="0"/>
              <a:t>A right to be treated with dignity and respect</a:t>
            </a:r>
          </a:p>
          <a:p>
            <a:pPr lvl="4"/>
            <a:endParaRPr lang="en-CA" dirty="0"/>
          </a:p>
          <a:p>
            <a:pPr lvl="4"/>
            <a:r>
              <a:rPr lang="en-CA" dirty="0"/>
              <a:t>A right to good faith treatment in the manner of dismissal</a:t>
            </a:r>
          </a:p>
          <a:p>
            <a:pPr lvl="4"/>
            <a:endParaRPr lang="en-CA" dirty="0"/>
          </a:p>
          <a:p>
            <a:pPr lvl="4"/>
            <a:r>
              <a:rPr lang="en-CA" dirty="0"/>
              <a:t>A general duty of good faith, including in the performance of a contract</a:t>
            </a:r>
          </a:p>
          <a:p>
            <a:pPr lvl="4"/>
            <a:endParaRPr lang="en-CA" dirty="0"/>
          </a:p>
          <a:p>
            <a:pPr lvl="4"/>
            <a:r>
              <a:rPr lang="en-CA" dirty="0"/>
              <a:t>	Mohamed v. Information 	System Architects</a:t>
            </a:r>
          </a:p>
        </p:txBody>
      </p:sp>
    </p:spTree>
    <p:extLst>
      <p:ext uri="{BB962C8B-B14F-4D97-AF65-F5344CB8AC3E}">
        <p14:creationId xmlns:p14="http://schemas.microsoft.com/office/powerpoint/2010/main" val="364402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Vanilla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5BA016EA20D048907092EF6A81A072" ma:contentTypeVersion="17" ma:contentTypeDescription="Create a new document." ma:contentTypeScope="" ma:versionID="c743d7e360040d8af87a551585659f28">
  <xsd:schema xmlns:xsd="http://www.w3.org/2001/XMLSchema" xmlns:xs="http://www.w3.org/2001/XMLSchema" xmlns:p="http://schemas.microsoft.com/office/2006/metadata/properties" xmlns:ns2="7598ae9d-cb54-494b-bf7f-0fcdfe8b1102" xmlns:ns3="2b213262-5a6b-412f-97b2-72e748706c23" targetNamespace="http://schemas.microsoft.com/office/2006/metadata/properties" ma:root="true" ma:fieldsID="022309c2c12f7ccd07b4e07ed02dc3f2" ns2:_="" ns3:_="">
    <xsd:import namespace="7598ae9d-cb54-494b-bf7f-0fcdfe8b1102"/>
    <xsd:import namespace="2b213262-5a6b-412f-97b2-72e748706c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8ae9d-cb54-494b-bf7f-0fcdfe8b11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13262-5a6b-412f-97b2-72e748706c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62ab5cf-5887-48e9-bd0e-022acb9ccba5}" ma:internalName="TaxCatchAll" ma:showField="CatchAllData" ma:web="2b213262-5a6b-412f-97b2-72e748706c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213262-5a6b-412f-97b2-72e748706c23" xsi:nil="true"/>
    <lcf76f155ced4ddcb4097134ff3c332f xmlns="7598ae9d-cb54-494b-bf7f-0fcdfe8b11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63104C-030E-4FDF-996B-6EFD38D0DC1A}"/>
</file>

<file path=customXml/itemProps2.xml><?xml version="1.0" encoding="utf-8"?>
<ds:datastoreItem xmlns:ds="http://schemas.openxmlformats.org/officeDocument/2006/customXml" ds:itemID="{3FAE8940-BF84-465D-A388-777C9FF74B86}"/>
</file>

<file path=customXml/itemProps3.xml><?xml version="1.0" encoding="utf-8"?>
<ds:datastoreItem xmlns:ds="http://schemas.openxmlformats.org/officeDocument/2006/customXml" ds:itemID="{3CF64813-4B09-4C2A-9F72-4C0100928687}"/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390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Neue Haas Grotesk Text Pro</vt:lpstr>
      <vt:lpstr>VanillaVTI</vt:lpstr>
      <vt:lpstr>Discrimination and Harassment:</vt:lpstr>
      <vt:lpstr>Discrimination and Harassment:  The case of work </vt:lpstr>
      <vt:lpstr>Routes and remedies for discrimination and harassment:   Public law    </vt:lpstr>
      <vt:lpstr>Discrimination and Harassment:  </vt:lpstr>
      <vt:lpstr>PowerPoint Presentation</vt:lpstr>
      <vt:lpstr>PowerPoint Presentation</vt:lpstr>
      <vt:lpstr>But…..</vt:lpstr>
      <vt:lpstr>Scenarios:   Ontario Court of Appeal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Kerry Rittich</dc:creator>
  <cp:lastModifiedBy>Sara Faherty</cp:lastModifiedBy>
  <cp:revision>5</cp:revision>
  <dcterms:created xsi:type="dcterms:W3CDTF">2024-09-16T15:48:50Z</dcterms:created>
  <dcterms:modified xsi:type="dcterms:W3CDTF">2024-09-27T16:27:22Z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0x0101002E5BA016EA20D048907092EF6A81A072</vt:lpwstr>
  </property>
</Properties>
</file>