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5"/>
    <p:restoredTop sz="94672"/>
  </p:normalViewPr>
  <p:slideViewPr>
    <p:cSldViewPr snapToGrid="0">
      <p:cViewPr varScale="1">
        <p:scale>
          <a:sx n="106" d="100"/>
          <a:sy n="106" d="100"/>
        </p:scale>
        <p:origin x="114"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56621-CCBA-3723-6CD6-5B39F4068F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05030E-1854-E5D3-1EA7-756ACCA779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66A7A4-6646-AF42-453E-511601753222}"/>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5" name="Footer Placeholder 4">
            <a:extLst>
              <a:ext uri="{FF2B5EF4-FFF2-40B4-BE49-F238E27FC236}">
                <a16:creationId xmlns:a16="http://schemas.microsoft.com/office/drawing/2014/main" id="{3E1F67BA-E793-74E8-6705-8CA44D472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7490A4-9C85-6DB2-BD85-9C43E1B7E13D}"/>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1821376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4439A-79F3-9581-3F69-F4D5F018A5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343821-C591-2743-D0F6-EFA0A9D3BC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1DE9F-E1AF-A296-B6D8-E8FD7F70BAC3}"/>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5" name="Footer Placeholder 4">
            <a:extLst>
              <a:ext uri="{FF2B5EF4-FFF2-40B4-BE49-F238E27FC236}">
                <a16:creationId xmlns:a16="http://schemas.microsoft.com/office/drawing/2014/main" id="{0C4B62EF-087C-3088-B948-3155A71BA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F52781-0290-57C6-B930-46D6A13FF1F1}"/>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2470218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B5CBD6-2598-2DDE-1ECE-98E31B3B0A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326B14-6935-6F8A-D266-3E56EAEF3B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0F076B-370D-1F42-2661-99B553AC2BDF}"/>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5" name="Footer Placeholder 4">
            <a:extLst>
              <a:ext uri="{FF2B5EF4-FFF2-40B4-BE49-F238E27FC236}">
                <a16:creationId xmlns:a16="http://schemas.microsoft.com/office/drawing/2014/main" id="{E55FEF25-83A6-D43F-F9B0-462842D39A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439E2C-14BF-9765-32D6-73A6F5F16AB5}"/>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1603941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C6D8A-6929-7C1C-72EA-1536F0F0CC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3A7A2F-4FC5-9FE2-98DA-D321E47016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AEAEE-0297-FB91-2717-657DE3842A93}"/>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5" name="Footer Placeholder 4">
            <a:extLst>
              <a:ext uri="{FF2B5EF4-FFF2-40B4-BE49-F238E27FC236}">
                <a16:creationId xmlns:a16="http://schemas.microsoft.com/office/drawing/2014/main" id="{7C9042DF-2100-DD98-104F-296283E84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883E56-35C2-C350-001A-C6ECF7B2CD19}"/>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278329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330-B7A2-EB36-4FA5-2AB2B0CF32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CDB560-B6D3-D73F-9B18-438E4934B8D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E53AF3-6BE4-19E5-91F5-564E50778B10}"/>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5" name="Footer Placeholder 4">
            <a:extLst>
              <a:ext uri="{FF2B5EF4-FFF2-40B4-BE49-F238E27FC236}">
                <a16:creationId xmlns:a16="http://schemas.microsoft.com/office/drawing/2014/main" id="{B39AA74C-9A4C-1376-D7B1-897DE1C93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2E0020-C87F-4FC0-7E6B-97C5AEEBA858}"/>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309441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3CBA5-42E2-0EE0-6F54-42F64F31F6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FE781F-D621-A4F8-F56A-9130ECA84A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FC9402-3291-5F0F-C708-FB1082974F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35A2E2-1159-220B-E15F-F079B386417E}"/>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6" name="Footer Placeholder 5">
            <a:extLst>
              <a:ext uri="{FF2B5EF4-FFF2-40B4-BE49-F238E27FC236}">
                <a16:creationId xmlns:a16="http://schemas.microsoft.com/office/drawing/2014/main" id="{532EFFB6-6691-51BF-A423-38901C1343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0F665E-E275-833B-9879-3698583A2DB8}"/>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2706595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BF635-4232-608C-50C5-21F3C36925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EAA9A0-CC1D-0622-4F6C-D35381BA6B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E50461-C72D-D6C5-F149-33A03A1D45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696FE9-CC01-2948-3306-AAB5CC19CB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35FC5D-5A17-3A24-4857-5350D191A2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0F44BE-387B-00A3-0984-BCBE88A4DA8F}"/>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8" name="Footer Placeholder 7">
            <a:extLst>
              <a:ext uri="{FF2B5EF4-FFF2-40B4-BE49-F238E27FC236}">
                <a16:creationId xmlns:a16="http://schemas.microsoft.com/office/drawing/2014/main" id="{46762EA3-462A-F2F8-E738-431FE5DDE4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09B9AF-F07C-8855-6982-A8EBB3446668}"/>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2409655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79D7-62FA-B6C5-7C32-1107829DDB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553166-8A5D-A456-04A7-EC84DBBF2A2B}"/>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4" name="Footer Placeholder 3">
            <a:extLst>
              <a:ext uri="{FF2B5EF4-FFF2-40B4-BE49-F238E27FC236}">
                <a16:creationId xmlns:a16="http://schemas.microsoft.com/office/drawing/2014/main" id="{3A20C627-253D-9114-5F00-9E59F8BC06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30EC20-0AEC-514A-3DDE-D152117B2813}"/>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67102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C167D8-47C1-BB71-66DA-D72DD6BAF4E9}"/>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3" name="Footer Placeholder 2">
            <a:extLst>
              <a:ext uri="{FF2B5EF4-FFF2-40B4-BE49-F238E27FC236}">
                <a16:creationId xmlns:a16="http://schemas.microsoft.com/office/drawing/2014/main" id="{2CEEEE77-4FBB-E058-C41A-9AF007AEC3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989AF4-4C71-EE11-CF38-DF98FB13E2D1}"/>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3387056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EA336-A818-32A9-17D5-AA32F7820F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C8A409-C440-E723-E432-1794A43865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1EE0A4-4534-6431-9AAF-08C6F106D8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530BF1-3876-33D7-9A4F-5C273C4EDAE2}"/>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6" name="Footer Placeholder 5">
            <a:extLst>
              <a:ext uri="{FF2B5EF4-FFF2-40B4-BE49-F238E27FC236}">
                <a16:creationId xmlns:a16="http://schemas.microsoft.com/office/drawing/2014/main" id="{B7C92993-C001-AA7C-66EE-BD26CFB6E7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B8E5FE-1695-BC82-BCDC-7DADEEC0A531}"/>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54403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AD0A2-9E26-44D1-F71B-BAC3C77355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1EAF54-0FD9-09BD-FF7E-38FA6DA709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DA28EB-C97B-9E22-A8A5-C0D4CE22C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F51899-B65C-F723-ACA2-50E42709F11D}"/>
              </a:ext>
            </a:extLst>
          </p:cNvPr>
          <p:cNvSpPr>
            <a:spLocks noGrp="1"/>
          </p:cNvSpPr>
          <p:nvPr>
            <p:ph type="dt" sz="half" idx="10"/>
          </p:nvPr>
        </p:nvSpPr>
        <p:spPr/>
        <p:txBody>
          <a:bodyPr/>
          <a:lstStyle/>
          <a:p>
            <a:fld id="{30795883-2B34-4345-8CC8-900A80AF407F}" type="datetimeFigureOut">
              <a:rPr lang="en-US" smtClean="0"/>
              <a:t>9/27/2024</a:t>
            </a:fld>
            <a:endParaRPr lang="en-US"/>
          </a:p>
        </p:txBody>
      </p:sp>
      <p:sp>
        <p:nvSpPr>
          <p:cNvPr id="6" name="Footer Placeholder 5">
            <a:extLst>
              <a:ext uri="{FF2B5EF4-FFF2-40B4-BE49-F238E27FC236}">
                <a16:creationId xmlns:a16="http://schemas.microsoft.com/office/drawing/2014/main" id="{AE60ADD9-2BD2-22CE-0B1A-8C4F6B4CE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67A6B4-C546-4C1D-3775-2018DB693324}"/>
              </a:ext>
            </a:extLst>
          </p:cNvPr>
          <p:cNvSpPr>
            <a:spLocks noGrp="1"/>
          </p:cNvSpPr>
          <p:nvPr>
            <p:ph type="sldNum" sz="quarter" idx="12"/>
          </p:nvPr>
        </p:nvSpPr>
        <p:spPr/>
        <p:txBody>
          <a:bodyPr/>
          <a:lstStyle/>
          <a:p>
            <a:fld id="{556AC8B2-8974-614B-897D-E997B02B47E3}" type="slidenum">
              <a:rPr lang="en-US" smtClean="0"/>
              <a:t>‹#›</a:t>
            </a:fld>
            <a:endParaRPr lang="en-US"/>
          </a:p>
        </p:txBody>
      </p:sp>
    </p:spTree>
    <p:extLst>
      <p:ext uri="{BB962C8B-B14F-4D97-AF65-F5344CB8AC3E}">
        <p14:creationId xmlns:p14="http://schemas.microsoft.com/office/powerpoint/2010/main" val="900765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714404-D88A-BA95-36F3-FFD5111E4B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6F37E9-4D6F-E8D4-6698-BC0D851A4A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510B1-E9DF-04D5-B457-AB03761D93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0795883-2B34-4345-8CC8-900A80AF407F}" type="datetimeFigureOut">
              <a:rPr lang="en-US" smtClean="0"/>
              <a:t>9/27/2024</a:t>
            </a:fld>
            <a:endParaRPr lang="en-US"/>
          </a:p>
        </p:txBody>
      </p:sp>
      <p:sp>
        <p:nvSpPr>
          <p:cNvPr id="5" name="Footer Placeholder 4">
            <a:extLst>
              <a:ext uri="{FF2B5EF4-FFF2-40B4-BE49-F238E27FC236}">
                <a16:creationId xmlns:a16="http://schemas.microsoft.com/office/drawing/2014/main" id="{7B9CE217-C5EE-0BAB-FBD7-42F3E8A707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DAD32D7-0120-ACD7-446A-B9CA149789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6AC8B2-8974-614B-897D-E997B02B47E3}" type="slidenum">
              <a:rPr lang="en-US" smtClean="0"/>
              <a:t>‹#›</a:t>
            </a:fld>
            <a:endParaRPr lang="en-US"/>
          </a:p>
        </p:txBody>
      </p:sp>
    </p:spTree>
    <p:extLst>
      <p:ext uri="{BB962C8B-B14F-4D97-AF65-F5344CB8AC3E}">
        <p14:creationId xmlns:p14="http://schemas.microsoft.com/office/powerpoint/2010/main" val="2938999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6AFA7-1D96-2817-65B8-E3E6EA591EFE}"/>
              </a:ext>
            </a:extLst>
          </p:cNvPr>
          <p:cNvSpPr>
            <a:spLocks noGrp="1"/>
          </p:cNvSpPr>
          <p:nvPr>
            <p:ph type="ctrTitle"/>
          </p:nvPr>
        </p:nvSpPr>
        <p:spPr>
          <a:xfrm>
            <a:off x="264160" y="304800"/>
            <a:ext cx="5496560" cy="6187440"/>
          </a:xfrm>
        </p:spPr>
        <p:txBody>
          <a:bodyPr>
            <a:normAutofit/>
          </a:bodyPr>
          <a:lstStyle/>
          <a:p>
            <a:pPr algn="l"/>
            <a:r>
              <a:rPr lang="en-CA" sz="1600" b="1" i="0" u="none" strike="noStrike" dirty="0" err="1">
                <a:solidFill>
                  <a:srgbClr val="000000"/>
                </a:solidFill>
                <a:effectLst/>
              </a:rPr>
              <a:t>Switzman</a:t>
            </a:r>
            <a:r>
              <a:rPr lang="en-CA" sz="1600" b="1" i="0" u="none" strike="noStrike" dirty="0">
                <a:solidFill>
                  <a:srgbClr val="000000"/>
                </a:solidFill>
                <a:effectLst/>
              </a:rPr>
              <a:t> v </a:t>
            </a:r>
            <a:r>
              <a:rPr lang="en-CA" sz="1600" b="1" i="0" u="none" strike="noStrike" dirty="0" err="1">
                <a:solidFill>
                  <a:srgbClr val="000000"/>
                </a:solidFill>
                <a:effectLst/>
              </a:rPr>
              <a:t>Elbling</a:t>
            </a:r>
            <a:r>
              <a:rPr lang="en-CA" sz="1600" b="1" i="0" u="none" strike="noStrike" dirty="0">
                <a:solidFill>
                  <a:srgbClr val="000000"/>
                </a:solidFill>
                <a:effectLst/>
              </a:rPr>
              <a:t> (1957)</a:t>
            </a:r>
            <a:r>
              <a:rPr lang="en-CA" sz="1600" b="0" i="0" u="none" strike="noStrike" dirty="0">
                <a:solidFill>
                  <a:srgbClr val="000000"/>
                </a:solidFill>
                <a:effectLst/>
              </a:rPr>
              <a:t> was a case that dealt with free speech and provincial powers. </a:t>
            </a:r>
            <a:r>
              <a:rPr lang="en-CA" sz="1600" b="0" i="0" u="none" strike="noStrike" dirty="0" err="1">
                <a:solidFill>
                  <a:srgbClr val="000000"/>
                </a:solidFill>
                <a:effectLst/>
              </a:rPr>
              <a:t>Switzman</a:t>
            </a:r>
            <a:r>
              <a:rPr lang="en-CA" sz="1600" b="0" i="0" u="none" strike="noStrike" dirty="0">
                <a:solidFill>
                  <a:srgbClr val="000000"/>
                </a:solidFill>
                <a:effectLst/>
              </a:rPr>
              <a:t> had rented an apartment in Montreal, but his landlord, </a:t>
            </a:r>
            <a:r>
              <a:rPr lang="en-CA" sz="1600" b="0" i="0" u="none" strike="noStrike" dirty="0" err="1">
                <a:solidFill>
                  <a:srgbClr val="000000"/>
                </a:solidFill>
                <a:effectLst/>
              </a:rPr>
              <a:t>Elbling</a:t>
            </a:r>
            <a:r>
              <a:rPr lang="en-CA" sz="1600" b="0" i="0" u="none" strike="noStrike" dirty="0">
                <a:solidFill>
                  <a:srgbClr val="000000"/>
                </a:solidFill>
                <a:effectLst/>
              </a:rPr>
              <a:t>, tried to evict him. This was done because Quebec’s “Padlock Law” allowed authorities to shut down any property used to promote communist ideas, and it was believed that </a:t>
            </a:r>
            <a:r>
              <a:rPr lang="en-CA" sz="1600" b="0" i="0" u="none" strike="noStrike" dirty="0" err="1">
                <a:solidFill>
                  <a:srgbClr val="000000"/>
                </a:solidFill>
                <a:effectLst/>
              </a:rPr>
              <a:t>Switzman</a:t>
            </a:r>
            <a:r>
              <a:rPr lang="en-CA" sz="1600" b="0" i="0" u="none" strike="noStrike" dirty="0">
                <a:solidFill>
                  <a:srgbClr val="000000"/>
                </a:solidFill>
                <a:effectLst/>
              </a:rPr>
              <a:t> was using the apartment for that purpose. </a:t>
            </a:r>
            <a:r>
              <a:rPr lang="en-CA" sz="1600" b="0" i="0" u="none" strike="noStrike" dirty="0" err="1">
                <a:solidFill>
                  <a:srgbClr val="000000"/>
                </a:solidFill>
                <a:effectLst/>
              </a:rPr>
              <a:t>Switzman</a:t>
            </a:r>
            <a:r>
              <a:rPr lang="en-CA" sz="1600" b="0" i="0" u="none" strike="noStrike" dirty="0">
                <a:solidFill>
                  <a:srgbClr val="000000"/>
                </a:solidFill>
                <a:effectLst/>
              </a:rPr>
              <a:t> challenged the eviction, saying the law was unconstitutional.</a:t>
            </a:r>
            <a:br>
              <a:rPr lang="en-CA" sz="1600" b="0" i="0" u="none" strike="noStrike" dirty="0">
                <a:solidFill>
                  <a:srgbClr val="000000"/>
                </a:solidFill>
                <a:effectLst/>
              </a:rPr>
            </a:br>
            <a:br>
              <a:rPr lang="en-CA" sz="1600" b="0" i="0" u="none" strike="noStrike" dirty="0">
                <a:solidFill>
                  <a:srgbClr val="000000"/>
                </a:solidFill>
                <a:effectLst/>
              </a:rPr>
            </a:br>
            <a:r>
              <a:rPr lang="en-CA" sz="1600" b="0" i="0" u="none" strike="noStrike" dirty="0">
                <a:solidFill>
                  <a:srgbClr val="000000"/>
                </a:solidFill>
                <a:effectLst/>
              </a:rPr>
              <a:t>The Supreme Court decided that the law went beyond what Quebec had the power to do. The Court ruled that the law had to do with criminal law, which is something only the federal government can regulate. It was pointed out that restricting speech, especially political ideas, was not something that a province could do. The law was viewed as too harsh and unfairly restrictive of free speech, particularly because the ideas being targeted were controversial or unpopular.</a:t>
            </a:r>
            <a:br>
              <a:rPr lang="en-CA" sz="1600" b="0" i="0" u="none" strike="noStrike" dirty="0">
                <a:solidFill>
                  <a:srgbClr val="000000"/>
                </a:solidFill>
                <a:effectLst/>
              </a:rPr>
            </a:br>
            <a:br>
              <a:rPr lang="en-CA" sz="1600" b="0" i="0" u="none" strike="noStrike" dirty="0">
                <a:solidFill>
                  <a:srgbClr val="000000"/>
                </a:solidFill>
                <a:effectLst/>
              </a:rPr>
            </a:br>
            <a:r>
              <a:rPr lang="en-CA" sz="1600" b="0" i="0" u="none" strike="noStrike" dirty="0">
                <a:solidFill>
                  <a:srgbClr val="000000"/>
                </a:solidFill>
                <a:effectLst/>
              </a:rPr>
              <a:t>In the end, the Padlock Law was struck down, and the Court made it clear that provinces do not have the authority to regulate speech in ways that resemble criminal law. This case has been considered important for Canada because it helped affirm the idea that people should have the right to express their political views, even if those views are not widely accepted, and it set limits on provincial power over individual freedoms.</a:t>
            </a:r>
            <a:br>
              <a:rPr lang="en-CA" sz="1600" b="0" i="0" u="none" strike="noStrike" dirty="0">
                <a:solidFill>
                  <a:srgbClr val="000000"/>
                </a:solidFill>
                <a:effectLst/>
              </a:rPr>
            </a:br>
            <a:endParaRPr lang="en-US" sz="1600" dirty="0"/>
          </a:p>
        </p:txBody>
      </p:sp>
      <p:sp>
        <p:nvSpPr>
          <p:cNvPr id="4" name="Title 1">
            <a:extLst>
              <a:ext uri="{FF2B5EF4-FFF2-40B4-BE49-F238E27FC236}">
                <a16:creationId xmlns:a16="http://schemas.microsoft.com/office/drawing/2014/main" id="{38292995-0300-B2B4-8345-D91623D4E186}"/>
              </a:ext>
            </a:extLst>
          </p:cNvPr>
          <p:cNvSpPr txBox="1">
            <a:spLocks/>
          </p:cNvSpPr>
          <p:nvPr/>
        </p:nvSpPr>
        <p:spPr>
          <a:xfrm>
            <a:off x="5994400" y="304800"/>
            <a:ext cx="5933440" cy="5943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1600" b="1" dirty="0" err="1">
                <a:solidFill>
                  <a:srgbClr val="000000"/>
                </a:solidFill>
              </a:rPr>
              <a:t>Switzman</a:t>
            </a:r>
            <a:r>
              <a:rPr lang="en-CA" sz="1600" b="1" dirty="0">
                <a:solidFill>
                  <a:srgbClr val="000000"/>
                </a:solidFill>
              </a:rPr>
              <a:t> v </a:t>
            </a:r>
            <a:r>
              <a:rPr lang="en-CA" sz="1600" b="1" dirty="0" err="1">
                <a:solidFill>
                  <a:srgbClr val="000000"/>
                </a:solidFill>
              </a:rPr>
              <a:t>Elbling</a:t>
            </a:r>
            <a:r>
              <a:rPr lang="en-CA" sz="1600" b="1" dirty="0">
                <a:solidFill>
                  <a:srgbClr val="000000"/>
                </a:solidFill>
              </a:rPr>
              <a:t> (1957)</a:t>
            </a:r>
            <a:r>
              <a:rPr lang="en-CA" sz="1600" dirty="0">
                <a:solidFill>
                  <a:srgbClr val="000000"/>
                </a:solidFill>
              </a:rPr>
              <a:t> is a Supreme Court of Canada decision that addresses the constitutional limits on provincial power and the protection of free expression.</a:t>
            </a:r>
            <a:br>
              <a:rPr lang="en-CA" sz="1600" dirty="0">
                <a:solidFill>
                  <a:srgbClr val="000000"/>
                </a:solidFill>
              </a:rPr>
            </a:br>
            <a:br>
              <a:rPr lang="en-CA" sz="1600" dirty="0">
                <a:solidFill>
                  <a:srgbClr val="000000"/>
                </a:solidFill>
              </a:rPr>
            </a:br>
            <a:r>
              <a:rPr lang="en-CA" sz="1600" dirty="0" err="1">
                <a:solidFill>
                  <a:srgbClr val="000000"/>
                </a:solidFill>
              </a:rPr>
              <a:t>Switzman’s</a:t>
            </a:r>
            <a:r>
              <a:rPr lang="en-CA" sz="1600" dirty="0">
                <a:solidFill>
                  <a:srgbClr val="000000"/>
                </a:solidFill>
              </a:rPr>
              <a:t> landlord, </a:t>
            </a:r>
            <a:r>
              <a:rPr lang="en-CA" sz="1600" dirty="0" err="1">
                <a:solidFill>
                  <a:srgbClr val="000000"/>
                </a:solidFill>
              </a:rPr>
              <a:t>Elbling</a:t>
            </a:r>
            <a:r>
              <a:rPr lang="en-CA" sz="1600" dirty="0">
                <a:solidFill>
                  <a:srgbClr val="000000"/>
                </a:solidFill>
              </a:rPr>
              <a:t>, attempted to evict him under Quebec's “Padlock Law,” which allowed the province to close any premises used for communist propaganda. </a:t>
            </a:r>
            <a:r>
              <a:rPr lang="en-CA" sz="1600" dirty="0" err="1">
                <a:solidFill>
                  <a:srgbClr val="000000"/>
                </a:solidFill>
              </a:rPr>
              <a:t>Switzman</a:t>
            </a:r>
            <a:r>
              <a:rPr lang="en-CA" sz="1600" dirty="0">
                <a:solidFill>
                  <a:srgbClr val="000000"/>
                </a:solidFill>
              </a:rPr>
              <a:t> challenged the eviction, arguing that the law was unconstitutional.</a:t>
            </a:r>
            <a:br>
              <a:rPr lang="en-CA" sz="1600" dirty="0">
                <a:solidFill>
                  <a:srgbClr val="000000"/>
                </a:solidFill>
              </a:rPr>
            </a:br>
            <a:br>
              <a:rPr lang="en-CA" sz="1600" dirty="0">
                <a:solidFill>
                  <a:srgbClr val="000000"/>
                </a:solidFill>
              </a:rPr>
            </a:br>
            <a:r>
              <a:rPr lang="en-CA" sz="1600" dirty="0">
                <a:solidFill>
                  <a:srgbClr val="000000"/>
                </a:solidFill>
              </a:rPr>
              <a:t>The Supreme Court held that the law intruded upon the federal government’s exclusive jurisdiction over criminal law, as set out in section 91(27) of the Constitution Act, 1867. The Court also emphasized the importance of freedom of expression in a democratic society. It found that suppressing political speech was an unjustifiable infringement on democratic values.</a:t>
            </a:r>
            <a:br>
              <a:rPr lang="en-CA" sz="1600" dirty="0">
                <a:solidFill>
                  <a:srgbClr val="000000"/>
                </a:solidFill>
              </a:rPr>
            </a:br>
            <a:br>
              <a:rPr lang="en-CA" sz="1600" dirty="0">
                <a:solidFill>
                  <a:srgbClr val="000000"/>
                </a:solidFill>
              </a:rPr>
            </a:br>
            <a:r>
              <a:rPr lang="en-CA" sz="1600" dirty="0">
                <a:solidFill>
                  <a:srgbClr val="000000"/>
                </a:solidFill>
              </a:rPr>
              <a:t>As a result, the Court struck down Quebec’s Padlock Law. It ruled that provincial governments lack the authority to regulate political speech in a manner akin to criminal law. The decision reinforced the principle that free expression is a fundamental right in Canada, even before the adoption of the Charter of Rights and Freedoms.</a:t>
            </a:r>
            <a:br>
              <a:rPr lang="en-CA" sz="1600" dirty="0">
                <a:solidFill>
                  <a:srgbClr val="000000"/>
                </a:solidFill>
              </a:rPr>
            </a:br>
            <a:br>
              <a:rPr lang="en-CA" sz="1600" dirty="0">
                <a:solidFill>
                  <a:srgbClr val="000000"/>
                </a:solidFill>
              </a:rPr>
            </a:br>
            <a:r>
              <a:rPr lang="en-CA" sz="1600" dirty="0">
                <a:solidFill>
                  <a:srgbClr val="000000"/>
                </a:solidFill>
              </a:rPr>
              <a:t>This case remains a cornerstone in Canadian constitutional law, marking a clear boundary between provincial powers and the protection of individual rights.</a:t>
            </a:r>
          </a:p>
        </p:txBody>
      </p:sp>
    </p:spTree>
    <p:extLst>
      <p:ext uri="{BB962C8B-B14F-4D97-AF65-F5344CB8AC3E}">
        <p14:creationId xmlns:p14="http://schemas.microsoft.com/office/powerpoint/2010/main" val="32565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5BA016EA20D048907092EF6A81A072" ma:contentTypeVersion="17" ma:contentTypeDescription="Create a new document." ma:contentTypeScope="" ma:versionID="c743d7e360040d8af87a551585659f28">
  <xsd:schema xmlns:xsd="http://www.w3.org/2001/XMLSchema" xmlns:xs="http://www.w3.org/2001/XMLSchema" xmlns:p="http://schemas.microsoft.com/office/2006/metadata/properties" xmlns:ns2="7598ae9d-cb54-494b-bf7f-0fcdfe8b1102" xmlns:ns3="2b213262-5a6b-412f-97b2-72e748706c23" targetNamespace="http://schemas.microsoft.com/office/2006/metadata/properties" ma:root="true" ma:fieldsID="022309c2c12f7ccd07b4e07ed02dc3f2" ns2:_="" ns3:_="">
    <xsd:import namespace="7598ae9d-cb54-494b-bf7f-0fcdfe8b1102"/>
    <xsd:import namespace="2b213262-5a6b-412f-97b2-72e748706c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98ae9d-cb54-494b-bf7f-0fcdfe8b11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e164b29-4069-4387-b6aa-f01f2a1f4743"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213262-5a6b-412f-97b2-72e748706c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662ab5cf-5887-48e9-bd0e-022acb9ccba5}" ma:internalName="TaxCatchAll" ma:showField="CatchAllData" ma:web="2b213262-5a6b-412f-97b2-72e748706c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b213262-5a6b-412f-97b2-72e748706c23" xsi:nil="true"/>
    <lcf76f155ced4ddcb4097134ff3c332f xmlns="7598ae9d-cb54-494b-bf7f-0fcdfe8b110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85B55ED-C9E1-4926-A42F-51B5C4207B15}"/>
</file>

<file path=customXml/itemProps2.xml><?xml version="1.0" encoding="utf-8"?>
<ds:datastoreItem xmlns:ds="http://schemas.openxmlformats.org/officeDocument/2006/customXml" ds:itemID="{62EA7955-C08F-405B-B07F-FE990F96D734}"/>
</file>

<file path=customXml/itemProps3.xml><?xml version="1.0" encoding="utf-8"?>
<ds:datastoreItem xmlns:ds="http://schemas.openxmlformats.org/officeDocument/2006/customXml" ds:itemID="{2273AC02-D836-405D-94FB-846781B81917}"/>
</file>

<file path=docProps/app.xml><?xml version="1.0" encoding="utf-8"?>
<Properties xmlns="http://schemas.openxmlformats.org/officeDocument/2006/extended-properties" xmlns:vt="http://schemas.openxmlformats.org/officeDocument/2006/docPropsVTypes">
  <TotalTime>9</TotalTime>
  <Words>475</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Switzman v Elbling (1957) was a case that dealt with free speech and provincial powers. Switzman had rented an apartment in Montreal, but his landlord, Elbling, tried to evict him. This was done because Quebec’s “Padlock Law” allowed authorities to shut down any property used to promote communist ideas, and it was believed that Switzman was using the apartment for that purpose. Switzman challenged the eviction, saying the law was unconstitutional.  The Supreme Court decided that the law went beyond what Quebec had the power to do. The Court ruled that the law had to do with criminal law, which is something only the federal government can regulate. It was pointed out that restricting speech, especially political ideas, was not something that a province could do. The law was viewed as too harsh and unfairly restrictive of free speech, particularly because the ideas being targeted were controversial or unpopular.  In the end, the Padlock Law was struck down, and the Court made it clear that provinces do not have the authority to regulate speech in ways that resemble criminal law. This case has been considered important for Canada because it helped affirm the idea that people should have the right to express their political views, even if those views are not widely accepted, and it set limits on provincial power over individual freedoms.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Vincent Chiao</dc:creator>
  <cp:lastModifiedBy>Sara Faherty</cp:lastModifiedBy>
  <cp:revision>1</cp:revision>
  <dcterms:created xsi:type="dcterms:W3CDTF">2024-09-24T13:36:04Z</dcterms:created>
  <dcterms:modified xsi:type="dcterms:W3CDTF">2024-09-27T16:26:31Z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0x0101002E5BA016EA20D048907092EF6A81A072</vt:lpwstr>
  </property>
</Properties>
</file>