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5" r:id="rId1"/>
  </p:sldMasterIdLst>
  <p:notesMasterIdLst>
    <p:notesMasterId r:id="rId36"/>
  </p:notesMasterIdLst>
  <p:handoutMasterIdLst>
    <p:handoutMasterId r:id="rId37"/>
  </p:handoutMasterIdLst>
  <p:sldIdLst>
    <p:sldId id="256" r:id="rId2"/>
    <p:sldId id="257" r:id="rId3"/>
    <p:sldId id="258" r:id="rId4"/>
    <p:sldId id="260" r:id="rId5"/>
    <p:sldId id="261" r:id="rId6"/>
    <p:sldId id="269" r:id="rId7"/>
    <p:sldId id="264" r:id="rId8"/>
    <p:sldId id="265" r:id="rId9"/>
    <p:sldId id="267" r:id="rId10"/>
    <p:sldId id="270" r:id="rId11"/>
    <p:sldId id="273" r:id="rId12"/>
    <p:sldId id="272" r:id="rId13"/>
    <p:sldId id="294" r:id="rId14"/>
    <p:sldId id="274" r:id="rId15"/>
    <p:sldId id="293" r:id="rId16"/>
    <p:sldId id="275" r:id="rId17"/>
    <p:sldId id="276" r:id="rId18"/>
    <p:sldId id="292" r:id="rId19"/>
    <p:sldId id="277" r:id="rId20"/>
    <p:sldId id="278" r:id="rId21"/>
    <p:sldId id="281" r:id="rId22"/>
    <p:sldId id="279" r:id="rId23"/>
    <p:sldId id="282" r:id="rId24"/>
    <p:sldId id="290" r:id="rId25"/>
    <p:sldId id="283" r:id="rId26"/>
    <p:sldId id="284" r:id="rId27"/>
    <p:sldId id="287" r:id="rId28"/>
    <p:sldId id="288" r:id="rId29"/>
    <p:sldId id="286" r:id="rId30"/>
    <p:sldId id="289" r:id="rId31"/>
    <p:sldId id="295" r:id="rId32"/>
    <p:sldId id="296" r:id="rId33"/>
    <p:sldId id="297" r:id="rId34"/>
    <p:sldId id="271" r:id="rId35"/>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p:scale>
          <a:sx n="76" d="100"/>
          <a:sy n="76" d="100"/>
        </p:scale>
        <p:origin x="-462"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6D88FDFF-09CD-4B69-855B-131C9E0EFA33}" type="datetimeFigureOut">
              <a:rPr lang="en-CA" smtClean="0"/>
              <a:t>28/02/2017</a:t>
            </a:fld>
            <a:endParaRPr lang="en-CA"/>
          </a:p>
        </p:txBody>
      </p:sp>
      <p:sp>
        <p:nvSpPr>
          <p:cNvPr id="4" name="Footer Placeholder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40A29153-6D0C-4879-9E68-29A71BBE75E7}" type="slidenum">
              <a:rPr lang="en-CA" smtClean="0"/>
              <a:t>‹#›</a:t>
            </a:fld>
            <a:endParaRPr lang="en-CA"/>
          </a:p>
        </p:txBody>
      </p:sp>
    </p:spTree>
    <p:extLst>
      <p:ext uri="{BB962C8B-B14F-4D97-AF65-F5344CB8AC3E}">
        <p14:creationId xmlns:p14="http://schemas.microsoft.com/office/powerpoint/2010/main" val="1923532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8A316C02-760E-49FB-9B79-9D96C0F7CFC3}" type="datetimeFigureOut">
              <a:rPr lang="en-CA" smtClean="0"/>
              <a:t>28/02/2017</a:t>
            </a:fld>
            <a:endParaRPr lang="en-CA"/>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2091638B-9888-4AD4-9F08-8160BAB62579}" type="slidenum">
              <a:rPr lang="en-CA" smtClean="0"/>
              <a:t>‹#›</a:t>
            </a:fld>
            <a:endParaRPr lang="en-CA"/>
          </a:p>
        </p:txBody>
      </p:sp>
    </p:spTree>
    <p:extLst>
      <p:ext uri="{BB962C8B-B14F-4D97-AF65-F5344CB8AC3E}">
        <p14:creationId xmlns:p14="http://schemas.microsoft.com/office/powerpoint/2010/main" val="1717211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 got you here won’t get you there – tech</a:t>
            </a:r>
            <a:r>
              <a:rPr lang="en-CA" baseline="0" dirty="0"/>
              <a:t> skills alone will not get you past a certain level at work. So what will?</a:t>
            </a:r>
            <a:endParaRPr lang="en-CA" dirty="0"/>
          </a:p>
        </p:txBody>
      </p:sp>
      <p:sp>
        <p:nvSpPr>
          <p:cNvPr id="4" name="Slide Number Placeholder 3"/>
          <p:cNvSpPr>
            <a:spLocks noGrp="1"/>
          </p:cNvSpPr>
          <p:nvPr>
            <p:ph type="sldNum" sz="quarter" idx="10"/>
          </p:nvPr>
        </p:nvSpPr>
        <p:spPr/>
        <p:txBody>
          <a:bodyPr/>
          <a:lstStyle/>
          <a:p>
            <a:fld id="{2091638B-9888-4AD4-9F08-8160BAB62579}" type="slidenum">
              <a:rPr lang="en-CA" smtClean="0"/>
              <a:t>2</a:t>
            </a:fld>
            <a:endParaRPr lang="en-CA"/>
          </a:p>
        </p:txBody>
      </p:sp>
    </p:spTree>
    <p:extLst>
      <p:ext uri="{BB962C8B-B14F-4D97-AF65-F5344CB8AC3E}">
        <p14:creationId xmlns:p14="http://schemas.microsoft.com/office/powerpoint/2010/main" val="253389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 many of you</a:t>
            </a:r>
            <a:r>
              <a:rPr lang="en-CA" baseline="0" dirty="0"/>
              <a:t> have heard of EQ? learning to understand and manage your emotions. Great help in relationships. SI focuses on those skills involved in getting along with others. Being in the social domain and understanding it. </a:t>
            </a:r>
            <a:endParaRPr lang="en-CA" dirty="0"/>
          </a:p>
        </p:txBody>
      </p:sp>
      <p:sp>
        <p:nvSpPr>
          <p:cNvPr id="4" name="Slide Number Placeholder 3"/>
          <p:cNvSpPr>
            <a:spLocks noGrp="1"/>
          </p:cNvSpPr>
          <p:nvPr>
            <p:ph type="sldNum" sz="quarter" idx="10"/>
          </p:nvPr>
        </p:nvSpPr>
        <p:spPr/>
        <p:txBody>
          <a:bodyPr/>
          <a:lstStyle/>
          <a:p>
            <a:fld id="{2091638B-9888-4AD4-9F08-8160BAB62579}" type="slidenum">
              <a:rPr lang="en-CA" smtClean="0"/>
              <a:t>3</a:t>
            </a:fld>
            <a:endParaRPr lang="en-CA"/>
          </a:p>
        </p:txBody>
      </p:sp>
    </p:spTree>
    <p:extLst>
      <p:ext uri="{BB962C8B-B14F-4D97-AF65-F5344CB8AC3E}">
        <p14:creationId xmlns:p14="http://schemas.microsoft.com/office/powerpoint/2010/main" val="160408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My view – politics is</a:t>
            </a:r>
            <a:r>
              <a:rPr lang="en-CA" baseline="0" dirty="0"/>
              <a:t> not a four letter word. I hope you take different view of being political after this seminar. I hope to change your feelings about politics.</a:t>
            </a:r>
            <a:endParaRPr lang="en-CA" dirty="0"/>
          </a:p>
        </p:txBody>
      </p:sp>
      <p:sp>
        <p:nvSpPr>
          <p:cNvPr id="4" name="Slide Number Placeholder 3"/>
          <p:cNvSpPr>
            <a:spLocks noGrp="1"/>
          </p:cNvSpPr>
          <p:nvPr>
            <p:ph type="sldNum" sz="quarter" idx="10"/>
          </p:nvPr>
        </p:nvSpPr>
        <p:spPr/>
        <p:txBody>
          <a:bodyPr/>
          <a:lstStyle/>
          <a:p>
            <a:fld id="{2091638B-9888-4AD4-9F08-8160BAB62579}" type="slidenum">
              <a:rPr lang="en-CA" smtClean="0"/>
              <a:t>4</a:t>
            </a:fld>
            <a:endParaRPr lang="en-CA"/>
          </a:p>
        </p:txBody>
      </p:sp>
    </p:spTree>
    <p:extLst>
      <p:ext uri="{BB962C8B-B14F-4D97-AF65-F5344CB8AC3E}">
        <p14:creationId xmlns:p14="http://schemas.microsoft.com/office/powerpoint/2010/main" val="2157225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Means opening to new information that you</a:t>
            </a:r>
            <a:r>
              <a:rPr lang="en-CA" baseline="0" dirty="0"/>
              <a:t> may have blocked before due to faulty assumptions</a:t>
            </a:r>
            <a:endParaRPr lang="en-CA" dirty="0"/>
          </a:p>
        </p:txBody>
      </p:sp>
      <p:sp>
        <p:nvSpPr>
          <p:cNvPr id="4" name="Slide Number Placeholder 3"/>
          <p:cNvSpPr>
            <a:spLocks noGrp="1"/>
          </p:cNvSpPr>
          <p:nvPr>
            <p:ph type="sldNum" sz="quarter" idx="10"/>
          </p:nvPr>
        </p:nvSpPr>
        <p:spPr/>
        <p:txBody>
          <a:bodyPr/>
          <a:lstStyle/>
          <a:p>
            <a:fld id="{2091638B-9888-4AD4-9F08-8160BAB62579}" type="slidenum">
              <a:rPr lang="en-CA" smtClean="0"/>
              <a:t>10</a:t>
            </a:fld>
            <a:endParaRPr lang="en-CA"/>
          </a:p>
        </p:txBody>
      </p:sp>
    </p:spTree>
    <p:extLst>
      <p:ext uri="{BB962C8B-B14F-4D97-AF65-F5344CB8AC3E}">
        <p14:creationId xmlns:p14="http://schemas.microsoft.com/office/powerpoint/2010/main" val="3622979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Gender cultural training fits within this. Gender blind spots. Understanding others – for example – PWC</a:t>
            </a:r>
            <a:r>
              <a:rPr lang="en-CA" baseline="0" dirty="0"/>
              <a:t> executive at </a:t>
            </a:r>
            <a:r>
              <a:rPr lang="en-CA" baseline="0" dirty="0" err="1"/>
              <a:t>WofI</a:t>
            </a:r>
            <a:r>
              <a:rPr lang="en-CA" baseline="0" dirty="0"/>
              <a:t> luncheon – gave the example of asking women with families if they wanted to travel and work in other countries. Asking them – being sensitive to your blind spots. Your assumptions and habits. Being open to others doing things differently. </a:t>
            </a:r>
            <a:endParaRPr lang="en-CA" dirty="0"/>
          </a:p>
        </p:txBody>
      </p:sp>
      <p:sp>
        <p:nvSpPr>
          <p:cNvPr id="4" name="Slide Number Placeholder 3"/>
          <p:cNvSpPr>
            <a:spLocks noGrp="1"/>
          </p:cNvSpPr>
          <p:nvPr>
            <p:ph type="sldNum" sz="quarter" idx="10"/>
          </p:nvPr>
        </p:nvSpPr>
        <p:spPr/>
        <p:txBody>
          <a:bodyPr/>
          <a:lstStyle/>
          <a:p>
            <a:fld id="{2091638B-9888-4AD4-9F08-8160BAB62579}" type="slidenum">
              <a:rPr lang="en-CA" smtClean="0"/>
              <a:t>11</a:t>
            </a:fld>
            <a:endParaRPr lang="en-CA"/>
          </a:p>
        </p:txBody>
      </p:sp>
    </p:spTree>
    <p:extLst>
      <p:ext uri="{BB962C8B-B14F-4D97-AF65-F5344CB8AC3E}">
        <p14:creationId xmlns:p14="http://schemas.microsoft.com/office/powerpoint/2010/main" val="475165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Lonely at the top.</a:t>
            </a:r>
            <a:r>
              <a:rPr lang="en-CA" baseline="0" dirty="0"/>
              <a:t> </a:t>
            </a:r>
            <a:endParaRPr lang="en-CA" dirty="0"/>
          </a:p>
        </p:txBody>
      </p:sp>
      <p:sp>
        <p:nvSpPr>
          <p:cNvPr id="4" name="Slide Number Placeholder 3"/>
          <p:cNvSpPr>
            <a:spLocks noGrp="1"/>
          </p:cNvSpPr>
          <p:nvPr>
            <p:ph type="sldNum" sz="quarter" idx="10"/>
          </p:nvPr>
        </p:nvSpPr>
        <p:spPr/>
        <p:txBody>
          <a:bodyPr/>
          <a:lstStyle/>
          <a:p>
            <a:fld id="{2091638B-9888-4AD4-9F08-8160BAB62579}" type="slidenum">
              <a:rPr lang="en-CA" smtClean="0"/>
              <a:t>19</a:t>
            </a:fld>
            <a:endParaRPr lang="en-CA"/>
          </a:p>
        </p:txBody>
      </p:sp>
    </p:spTree>
    <p:extLst>
      <p:ext uri="{BB962C8B-B14F-4D97-AF65-F5344CB8AC3E}">
        <p14:creationId xmlns:p14="http://schemas.microsoft.com/office/powerpoint/2010/main" val="2302012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r>
              <a:rPr lang="en-CA" altLang="en-US">
                <a:latin typeface="Arial" panose="020B0604020202020204" pitchFamily="34" charset="0"/>
              </a:rPr>
              <a:t>WHAT WOULD YOUR RESPONSE LOOK LIKE? THE FLAMING EMAIL IS USING WHICH MODE?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FE17A51-F8B2-41B3-A909-5038D1D0EAE4}" type="slidenum">
              <a:rPr lang="en-US" altLang="en-US">
                <a:latin typeface="Arial" panose="020B0604020202020204" pitchFamily="34" charset="0"/>
              </a:rPr>
              <a:pPr eaLnBrk="1" hangingPunct="1"/>
              <a:t>28</a:t>
            </a:fld>
            <a:endParaRPr lang="en-US" altLang="en-US">
              <a:latin typeface="Arial" panose="020B0604020202020204" pitchFamily="34" charset="0"/>
            </a:endParaRPr>
          </a:p>
        </p:txBody>
      </p:sp>
    </p:spTree>
    <p:extLst>
      <p:ext uri="{BB962C8B-B14F-4D97-AF65-F5344CB8AC3E}">
        <p14:creationId xmlns:p14="http://schemas.microsoft.com/office/powerpoint/2010/main" val="640922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r>
              <a:rPr lang="en-CA" altLang="en-US">
                <a:latin typeface="Arial" panose="020B0604020202020204" pitchFamily="34" charset="0"/>
              </a:rPr>
              <a:t>WHAT WOULD YOUR RESPONSE LOOK LIKE? THE FLAMING EMAIL IS USING WHICH MODE?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FE17A51-F8B2-41B3-A909-5038D1D0EAE4}" type="slidenum">
              <a:rPr lang="en-US" altLang="en-US">
                <a:latin typeface="Arial" panose="020B0604020202020204" pitchFamily="34" charset="0"/>
              </a:rPr>
              <a:pPr eaLnBrk="1" hangingPunct="1"/>
              <a:t>29</a:t>
            </a:fld>
            <a:endParaRPr lang="en-US" altLang="en-US">
              <a:latin typeface="Arial" panose="020B0604020202020204" pitchFamily="34" charset="0"/>
            </a:endParaRPr>
          </a:p>
        </p:txBody>
      </p:sp>
    </p:spTree>
    <p:extLst>
      <p:ext uri="{BB962C8B-B14F-4D97-AF65-F5344CB8AC3E}">
        <p14:creationId xmlns:p14="http://schemas.microsoft.com/office/powerpoint/2010/main" val="3692501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a:t>
            </a:r>
            <a:r>
              <a:rPr lang="en-CA" baseline="0" dirty="0"/>
              <a:t> you don’t shine I don’t shine. Communication techniques to empower others – to let them shine. Using SI to benefit others.</a:t>
            </a:r>
            <a:endParaRPr lang="en-CA" dirty="0"/>
          </a:p>
        </p:txBody>
      </p:sp>
      <p:sp>
        <p:nvSpPr>
          <p:cNvPr id="4" name="Slide Number Placeholder 3"/>
          <p:cNvSpPr>
            <a:spLocks noGrp="1"/>
          </p:cNvSpPr>
          <p:nvPr>
            <p:ph type="sldNum" sz="quarter" idx="10"/>
          </p:nvPr>
        </p:nvSpPr>
        <p:spPr/>
        <p:txBody>
          <a:bodyPr/>
          <a:lstStyle/>
          <a:p>
            <a:fld id="{2091638B-9888-4AD4-9F08-8160BAB62579}" type="slidenum">
              <a:rPr lang="en-CA" smtClean="0"/>
              <a:t>32</a:t>
            </a:fld>
            <a:endParaRPr lang="en-CA"/>
          </a:p>
        </p:txBody>
      </p:sp>
    </p:spTree>
    <p:extLst>
      <p:ext uri="{BB962C8B-B14F-4D97-AF65-F5344CB8AC3E}">
        <p14:creationId xmlns:p14="http://schemas.microsoft.com/office/powerpoint/2010/main" val="3000523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176C7D-3F34-4544-BD2D-D7D97EA7E02F}" type="datetime1">
              <a:rPr lang="en-US" smtClean="0"/>
              <a:t>2/28/2017</a:t>
            </a:fld>
            <a:endParaRPr lang="en-US" dirty="0"/>
          </a:p>
        </p:txBody>
      </p:sp>
      <p:sp>
        <p:nvSpPr>
          <p:cNvPr id="5" name="Footer Placeholder 4"/>
          <p:cNvSpPr>
            <a:spLocks noGrp="1"/>
          </p:cNvSpPr>
          <p:nvPr>
            <p:ph type="ftr" sz="quarter" idx="11"/>
          </p:nvPr>
        </p:nvSpPr>
        <p:spPr/>
        <p:txBody>
          <a:bodyPr/>
          <a:lstStyle/>
          <a:p>
            <a:r>
              <a:rPr lang="en-US"/>
              <a:t>Delee Fromm Consulting Inc.</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92669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F81854-7ABD-433A-B5CF-5423A386889C}" type="datetime1">
              <a:rPr lang="en-US" smtClean="0"/>
              <a:t>2/28/2017</a:t>
            </a:fld>
            <a:endParaRPr lang="en-US" dirty="0"/>
          </a:p>
        </p:txBody>
      </p:sp>
      <p:sp>
        <p:nvSpPr>
          <p:cNvPr id="5" name="Footer Placeholder 4"/>
          <p:cNvSpPr>
            <a:spLocks noGrp="1"/>
          </p:cNvSpPr>
          <p:nvPr>
            <p:ph type="ftr" sz="quarter" idx="11"/>
          </p:nvPr>
        </p:nvSpPr>
        <p:spPr/>
        <p:txBody>
          <a:bodyPr/>
          <a:lstStyle/>
          <a:p>
            <a:r>
              <a:rPr lang="en-US"/>
              <a:t>Delee Fromm Consulting Inc.</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77283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537889-E4BC-475E-9E6B-CA84E213A095}" type="datetime1">
              <a:rPr lang="en-US" smtClean="0"/>
              <a:t>2/28/2017</a:t>
            </a:fld>
            <a:endParaRPr lang="en-US" dirty="0"/>
          </a:p>
        </p:txBody>
      </p:sp>
      <p:sp>
        <p:nvSpPr>
          <p:cNvPr id="5" name="Footer Placeholder 4"/>
          <p:cNvSpPr>
            <a:spLocks noGrp="1"/>
          </p:cNvSpPr>
          <p:nvPr>
            <p:ph type="ftr" sz="quarter" idx="11"/>
          </p:nvPr>
        </p:nvSpPr>
        <p:spPr/>
        <p:txBody>
          <a:bodyPr/>
          <a:lstStyle/>
          <a:p>
            <a:r>
              <a:rPr lang="en-US"/>
              <a:t>Delee Fromm Consulting Inc.</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46668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F35DCA-7C21-468A-BECB-4D33BA8E8019}" type="datetime1">
              <a:rPr lang="en-US" smtClean="0"/>
              <a:t>2/28/2017</a:t>
            </a:fld>
            <a:endParaRPr lang="en-US" dirty="0"/>
          </a:p>
        </p:txBody>
      </p:sp>
      <p:sp>
        <p:nvSpPr>
          <p:cNvPr id="5" name="Footer Placeholder 4"/>
          <p:cNvSpPr>
            <a:spLocks noGrp="1"/>
          </p:cNvSpPr>
          <p:nvPr>
            <p:ph type="ftr" sz="quarter" idx="11"/>
          </p:nvPr>
        </p:nvSpPr>
        <p:spPr/>
        <p:txBody>
          <a:bodyPr/>
          <a:lstStyle/>
          <a:p>
            <a:r>
              <a:rPr lang="en-US"/>
              <a:t>Delee Fromm Consulting Inc.</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96008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0FF7CD-E074-4EC2-B577-0D1E55E1AC52}" type="datetime1">
              <a:rPr lang="en-US" smtClean="0"/>
              <a:t>2/28/2017</a:t>
            </a:fld>
            <a:endParaRPr lang="en-US" dirty="0"/>
          </a:p>
        </p:txBody>
      </p:sp>
      <p:sp>
        <p:nvSpPr>
          <p:cNvPr id="5" name="Footer Placeholder 4"/>
          <p:cNvSpPr>
            <a:spLocks noGrp="1"/>
          </p:cNvSpPr>
          <p:nvPr>
            <p:ph type="ftr" sz="quarter" idx="11"/>
          </p:nvPr>
        </p:nvSpPr>
        <p:spPr/>
        <p:txBody>
          <a:bodyPr/>
          <a:lstStyle/>
          <a:p>
            <a:r>
              <a:rPr lang="en-US"/>
              <a:t>Delee Fromm Consulting Inc.</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5981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6838F5-8022-40A0-B414-3425107E4371}" type="datetime1">
              <a:rPr lang="en-US" smtClean="0"/>
              <a:t>2/28/2017</a:t>
            </a:fld>
            <a:endParaRPr lang="en-US" dirty="0"/>
          </a:p>
        </p:txBody>
      </p:sp>
      <p:sp>
        <p:nvSpPr>
          <p:cNvPr id="5" name="Footer Placeholder 4"/>
          <p:cNvSpPr>
            <a:spLocks noGrp="1"/>
          </p:cNvSpPr>
          <p:nvPr>
            <p:ph type="ftr" sz="quarter" idx="11"/>
          </p:nvPr>
        </p:nvSpPr>
        <p:spPr/>
        <p:txBody>
          <a:bodyPr/>
          <a:lstStyle/>
          <a:p>
            <a:r>
              <a:rPr lang="en-US"/>
              <a:t>Delee Fromm Consulting Inc.</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6456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753761-4A38-4193-A2CC-0BE52AD706EF}" type="datetime1">
              <a:rPr lang="en-US" smtClean="0"/>
              <a:t>2/28/2017</a:t>
            </a:fld>
            <a:endParaRPr lang="en-US" dirty="0"/>
          </a:p>
        </p:txBody>
      </p:sp>
      <p:sp>
        <p:nvSpPr>
          <p:cNvPr id="5" name="Footer Placeholder 4"/>
          <p:cNvSpPr>
            <a:spLocks noGrp="1"/>
          </p:cNvSpPr>
          <p:nvPr>
            <p:ph type="ftr" sz="quarter" idx="11"/>
          </p:nvPr>
        </p:nvSpPr>
        <p:spPr/>
        <p:txBody>
          <a:bodyPr/>
          <a:lstStyle/>
          <a:p>
            <a:r>
              <a:rPr lang="en-US"/>
              <a:t>Delee Fromm Consulting Inc.</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7947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D24997-257D-452E-B536-B9EBF7AE09BD}" type="datetime1">
              <a:rPr lang="en-US" smtClean="0"/>
              <a:t>2/28/2017</a:t>
            </a:fld>
            <a:endParaRPr lang="en-US" dirty="0"/>
          </a:p>
        </p:txBody>
      </p:sp>
      <p:sp>
        <p:nvSpPr>
          <p:cNvPr id="5" name="Footer Placeholder 4"/>
          <p:cNvSpPr>
            <a:spLocks noGrp="1"/>
          </p:cNvSpPr>
          <p:nvPr>
            <p:ph type="ftr" sz="quarter" idx="11"/>
          </p:nvPr>
        </p:nvSpPr>
        <p:spPr/>
        <p:txBody>
          <a:bodyPr/>
          <a:lstStyle/>
          <a:p>
            <a:r>
              <a:rPr lang="en-US"/>
              <a:t>Delee Fromm Consulting Inc.</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2500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46FFDB-7CAE-41D2-AA23-550A531AB53C}" type="datetime1">
              <a:rPr lang="en-US" smtClean="0"/>
              <a:t>2/28/2017</a:t>
            </a:fld>
            <a:endParaRPr lang="en-US" dirty="0"/>
          </a:p>
        </p:txBody>
      </p:sp>
      <p:sp>
        <p:nvSpPr>
          <p:cNvPr id="5" name="Footer Placeholder 4"/>
          <p:cNvSpPr>
            <a:spLocks noGrp="1"/>
          </p:cNvSpPr>
          <p:nvPr>
            <p:ph type="ftr" sz="quarter" idx="11"/>
          </p:nvPr>
        </p:nvSpPr>
        <p:spPr/>
        <p:txBody>
          <a:bodyPr/>
          <a:lstStyle/>
          <a:p>
            <a:r>
              <a:rPr lang="en-US"/>
              <a:t>Delee Fromm Consulting Inc.</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53903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987B14-F80F-4316-BFEE-E4A4820681F8}" type="datetime1">
              <a:rPr lang="en-US" smtClean="0"/>
              <a:t>2/28/2017</a:t>
            </a:fld>
            <a:endParaRPr lang="en-US" dirty="0"/>
          </a:p>
        </p:txBody>
      </p:sp>
      <p:sp>
        <p:nvSpPr>
          <p:cNvPr id="5" name="Footer Placeholder 4"/>
          <p:cNvSpPr>
            <a:spLocks noGrp="1"/>
          </p:cNvSpPr>
          <p:nvPr>
            <p:ph type="ftr" sz="quarter" idx="11"/>
          </p:nvPr>
        </p:nvSpPr>
        <p:spPr/>
        <p:txBody>
          <a:bodyPr/>
          <a:lstStyle/>
          <a:p>
            <a:r>
              <a:rPr lang="en-US"/>
              <a:t>Delee Fromm Consulting Inc.</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97404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71FC3E-EC5E-4266-A794-ECC19CFB0BDF}" type="datetime1">
              <a:rPr lang="en-US" smtClean="0"/>
              <a:t>2/28/2017</a:t>
            </a:fld>
            <a:endParaRPr lang="en-US" dirty="0"/>
          </a:p>
        </p:txBody>
      </p:sp>
      <p:sp>
        <p:nvSpPr>
          <p:cNvPr id="6" name="Footer Placeholder 5"/>
          <p:cNvSpPr>
            <a:spLocks noGrp="1"/>
          </p:cNvSpPr>
          <p:nvPr>
            <p:ph type="ftr" sz="quarter" idx="11"/>
          </p:nvPr>
        </p:nvSpPr>
        <p:spPr/>
        <p:txBody>
          <a:bodyPr/>
          <a:lstStyle/>
          <a:p>
            <a:r>
              <a:rPr lang="en-US"/>
              <a:t>Delee Fromm Consulting Inc.</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52422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23C154-5C44-4321-92A9-8EC6C5B08B9E}" type="datetime1">
              <a:rPr lang="en-US" smtClean="0"/>
              <a:t>2/28/2017</a:t>
            </a:fld>
            <a:endParaRPr lang="en-US" dirty="0"/>
          </a:p>
        </p:txBody>
      </p:sp>
      <p:sp>
        <p:nvSpPr>
          <p:cNvPr id="8" name="Footer Placeholder 7"/>
          <p:cNvSpPr>
            <a:spLocks noGrp="1"/>
          </p:cNvSpPr>
          <p:nvPr>
            <p:ph type="ftr" sz="quarter" idx="11"/>
          </p:nvPr>
        </p:nvSpPr>
        <p:spPr/>
        <p:txBody>
          <a:bodyPr/>
          <a:lstStyle/>
          <a:p>
            <a:r>
              <a:rPr lang="en-US"/>
              <a:t>Delee Fromm Consulting Inc.</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07290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918159-049D-4409-9A32-C4D0093A8945}" type="datetime1">
              <a:rPr lang="en-US" smtClean="0"/>
              <a:t>2/28/2017</a:t>
            </a:fld>
            <a:endParaRPr lang="en-US" dirty="0"/>
          </a:p>
        </p:txBody>
      </p:sp>
      <p:sp>
        <p:nvSpPr>
          <p:cNvPr id="4" name="Footer Placeholder 3"/>
          <p:cNvSpPr>
            <a:spLocks noGrp="1"/>
          </p:cNvSpPr>
          <p:nvPr>
            <p:ph type="ftr" sz="quarter" idx="11"/>
          </p:nvPr>
        </p:nvSpPr>
        <p:spPr/>
        <p:txBody>
          <a:bodyPr/>
          <a:lstStyle/>
          <a:p>
            <a:r>
              <a:rPr lang="en-US"/>
              <a:t>Delee Fromm Consulting Inc.</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65792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53916F-4BDF-40B3-AC58-7B2196BDD413}" type="datetime1">
              <a:rPr lang="en-US" smtClean="0"/>
              <a:t>2/28/2017</a:t>
            </a:fld>
            <a:endParaRPr lang="en-US" dirty="0"/>
          </a:p>
        </p:txBody>
      </p:sp>
      <p:sp>
        <p:nvSpPr>
          <p:cNvPr id="3" name="Footer Placeholder 2"/>
          <p:cNvSpPr>
            <a:spLocks noGrp="1"/>
          </p:cNvSpPr>
          <p:nvPr>
            <p:ph type="ftr" sz="quarter" idx="11"/>
          </p:nvPr>
        </p:nvSpPr>
        <p:spPr/>
        <p:txBody>
          <a:bodyPr/>
          <a:lstStyle/>
          <a:p>
            <a:r>
              <a:rPr lang="en-US"/>
              <a:t>Delee Fromm Consulting Inc.</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54394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FB0046-0754-47D3-9EC5-AF86AD72DF69}" type="datetime1">
              <a:rPr lang="en-US" smtClean="0"/>
              <a:t>2/28/2017</a:t>
            </a:fld>
            <a:endParaRPr lang="en-US" dirty="0"/>
          </a:p>
        </p:txBody>
      </p:sp>
      <p:sp>
        <p:nvSpPr>
          <p:cNvPr id="6" name="Footer Placeholder 5"/>
          <p:cNvSpPr>
            <a:spLocks noGrp="1"/>
          </p:cNvSpPr>
          <p:nvPr>
            <p:ph type="ftr" sz="quarter" idx="11"/>
          </p:nvPr>
        </p:nvSpPr>
        <p:spPr/>
        <p:txBody>
          <a:bodyPr/>
          <a:lstStyle/>
          <a:p>
            <a:r>
              <a:rPr lang="en-US"/>
              <a:t>Delee Fromm Consulting Inc.</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32985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Delee Fromm Consulting Inc.</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5" name="Date Placeholder 4"/>
          <p:cNvSpPr>
            <a:spLocks noGrp="1"/>
          </p:cNvSpPr>
          <p:nvPr>
            <p:ph type="dt" sz="half" idx="10"/>
          </p:nvPr>
        </p:nvSpPr>
        <p:spPr/>
        <p:txBody>
          <a:bodyPr/>
          <a:lstStyle/>
          <a:p>
            <a:fld id="{F98D293D-715B-4FC3-B08E-7DAFBA9FD0F5}" type="datetime1">
              <a:rPr lang="en-US" smtClean="0"/>
              <a:t>2/28/2017</a:t>
            </a:fld>
            <a:endParaRPr lang="en-US" dirty="0"/>
          </a:p>
        </p:txBody>
      </p:sp>
    </p:spTree>
    <p:extLst>
      <p:ext uri="{BB962C8B-B14F-4D97-AF65-F5344CB8AC3E}">
        <p14:creationId xmlns:p14="http://schemas.microsoft.com/office/powerpoint/2010/main" val="3323970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178A833-3650-4C0C-AF97-010E8E514555}" type="datetime1">
              <a:rPr lang="en-US" smtClean="0"/>
              <a:t>2/28/2017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Delee Fromm Consulting Inc.</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44399993"/>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CA" dirty="0"/>
              <a:t>Using Social Intelligence to Succeed</a:t>
            </a:r>
            <a:endParaRPr lang="en-CA" sz="5400" dirty="0"/>
          </a:p>
        </p:txBody>
      </p:sp>
      <p:sp>
        <p:nvSpPr>
          <p:cNvPr id="3" name="Subtitle 2"/>
          <p:cNvSpPr>
            <a:spLocks noGrp="1"/>
          </p:cNvSpPr>
          <p:nvPr>
            <p:ph type="subTitle" idx="1"/>
          </p:nvPr>
        </p:nvSpPr>
        <p:spPr>
          <a:xfrm>
            <a:off x="1507067" y="4526694"/>
            <a:ext cx="7766936" cy="1096899"/>
          </a:xfrm>
        </p:spPr>
        <p:txBody>
          <a:bodyPr/>
          <a:lstStyle/>
          <a:p>
            <a:r>
              <a:rPr lang="en-CA" dirty="0"/>
              <a:t>De</a:t>
            </a:r>
          </a:p>
        </p:txBody>
      </p:sp>
      <p:pic>
        <p:nvPicPr>
          <p:cNvPr id="6" name="Picture 5"/>
          <p:cNvPicPr>
            <a:picLocks noChangeAspect="1"/>
          </p:cNvPicPr>
          <p:nvPr/>
        </p:nvPicPr>
        <p:blipFill>
          <a:blip r:embed="rId2"/>
          <a:stretch>
            <a:fillRect/>
          </a:stretch>
        </p:blipFill>
        <p:spPr>
          <a:xfrm>
            <a:off x="7828075" y="4447877"/>
            <a:ext cx="1580220" cy="1560712"/>
          </a:xfrm>
          <a:prstGeom prst="rect">
            <a:avLst/>
          </a:prstGeom>
          <a:ln>
            <a:noFill/>
          </a:ln>
          <a:effectLst>
            <a:outerShdw blurRad="292100" dist="139700" dir="2700000" algn="tl" rotWithShape="0">
              <a:srgbClr val="333333">
                <a:alpha val="65000"/>
              </a:srgbClr>
            </a:outerShdw>
          </a:effectLst>
        </p:spPr>
      </p:pic>
      <p:sp>
        <p:nvSpPr>
          <p:cNvPr id="7" name="Footer Placeholder 6"/>
          <p:cNvSpPr>
            <a:spLocks noGrp="1"/>
          </p:cNvSpPr>
          <p:nvPr>
            <p:ph type="ftr" sz="quarter" idx="11"/>
          </p:nvPr>
        </p:nvSpPr>
        <p:spPr/>
        <p:txBody>
          <a:bodyPr/>
          <a:lstStyle/>
          <a:p>
            <a:r>
              <a:rPr lang="en-US"/>
              <a:t>Delee Fromm Consulting Inc.</a:t>
            </a:r>
            <a:endParaRPr lang="en-US" dirty="0"/>
          </a:p>
        </p:txBody>
      </p:sp>
      <p:pic>
        <p:nvPicPr>
          <p:cNvPr id="4" name="Picture 3"/>
          <p:cNvPicPr>
            <a:picLocks noChangeAspect="1"/>
          </p:cNvPicPr>
          <p:nvPr/>
        </p:nvPicPr>
        <p:blipFill>
          <a:blip r:embed="rId3"/>
          <a:stretch>
            <a:fillRect/>
          </a:stretch>
        </p:blipFill>
        <p:spPr>
          <a:xfrm>
            <a:off x="1288787" y="562213"/>
            <a:ext cx="3133725" cy="1457325"/>
          </a:xfrm>
          <a:prstGeom prst="rect">
            <a:avLst/>
          </a:prstGeom>
        </p:spPr>
      </p:pic>
    </p:spTree>
    <p:extLst>
      <p:ext uri="{BB962C8B-B14F-4D97-AF65-F5344CB8AC3E}">
        <p14:creationId xmlns:p14="http://schemas.microsoft.com/office/powerpoint/2010/main" val="3519082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D1: Situational Awareness </a:t>
            </a:r>
          </a:p>
        </p:txBody>
      </p:sp>
      <p:sp>
        <p:nvSpPr>
          <p:cNvPr id="3" name="Content Placeholder 2"/>
          <p:cNvSpPr>
            <a:spLocks noGrp="1"/>
          </p:cNvSpPr>
          <p:nvPr>
            <p:ph idx="1"/>
          </p:nvPr>
        </p:nvSpPr>
        <p:spPr>
          <a:xfrm>
            <a:off x="1935683" y="2387091"/>
            <a:ext cx="8596668" cy="3880773"/>
          </a:xfrm>
        </p:spPr>
        <p:txBody>
          <a:bodyPr/>
          <a:lstStyle/>
          <a:p>
            <a:r>
              <a:rPr lang="en-CA" dirty="0"/>
              <a:t>Reading context and relational aspects</a:t>
            </a:r>
          </a:p>
          <a:p>
            <a:r>
              <a:rPr lang="en-CA" dirty="0"/>
              <a:t>Interpreting patterns, social cues and situations</a:t>
            </a:r>
          </a:p>
          <a:p>
            <a:r>
              <a:rPr lang="en-CA" dirty="0"/>
              <a:t>Understanding motivations, intentions, and emotions </a:t>
            </a:r>
          </a:p>
          <a:p>
            <a:r>
              <a:rPr lang="en-CA" dirty="0"/>
              <a:t>Listening well – with ears and eyes</a:t>
            </a:r>
          </a:p>
          <a:p>
            <a:r>
              <a:rPr lang="en-CA" dirty="0"/>
              <a:t>Respectful interest in others</a:t>
            </a:r>
          </a:p>
          <a:p>
            <a:r>
              <a:rPr lang="en-CA" dirty="0"/>
              <a:t>Understanding different codes of conduct</a:t>
            </a:r>
          </a:p>
        </p:txBody>
      </p:sp>
      <p:sp>
        <p:nvSpPr>
          <p:cNvPr id="4" name="Footer Placeholder 3"/>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3491628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Social Codes of Conduct</a:t>
            </a:r>
          </a:p>
        </p:txBody>
      </p:sp>
      <p:sp>
        <p:nvSpPr>
          <p:cNvPr id="3" name="Content Placeholder 2"/>
          <p:cNvSpPr>
            <a:spLocks noGrp="1"/>
          </p:cNvSpPr>
          <p:nvPr>
            <p:ph idx="1"/>
          </p:nvPr>
        </p:nvSpPr>
        <p:spPr>
          <a:xfrm>
            <a:off x="1231008" y="2236090"/>
            <a:ext cx="8596668" cy="3880773"/>
          </a:xfrm>
        </p:spPr>
        <p:txBody>
          <a:bodyPr/>
          <a:lstStyle/>
          <a:p>
            <a:r>
              <a:rPr lang="en-CA" dirty="0"/>
              <a:t>Interpersonal codes imposed by cultures and sub-cultures</a:t>
            </a:r>
          </a:p>
          <a:p>
            <a:r>
              <a:rPr lang="en-CA" dirty="0"/>
              <a:t>They are internalized - now automatic and unconscious</a:t>
            </a:r>
          </a:p>
          <a:p>
            <a:r>
              <a:rPr lang="en-CA" dirty="0"/>
              <a:t>Professional codes of how to act</a:t>
            </a:r>
          </a:p>
          <a:p>
            <a:r>
              <a:rPr lang="en-CA" dirty="0"/>
              <a:t>Cultural rules for what is acceptable</a:t>
            </a:r>
          </a:p>
          <a:p>
            <a:r>
              <a:rPr lang="en-CA" dirty="0"/>
              <a:t>Big part of learning a new job or profession </a:t>
            </a:r>
          </a:p>
          <a:p>
            <a:r>
              <a:rPr lang="en-CA" dirty="0"/>
              <a:t>Large part of global negotiations and international postings</a:t>
            </a:r>
          </a:p>
          <a:p>
            <a:pPr lvl="1"/>
            <a:endParaRPr lang="en-CA" dirty="0"/>
          </a:p>
          <a:p>
            <a:endParaRPr lang="en-CA" dirty="0"/>
          </a:p>
          <a:p>
            <a:endParaRPr lang="en-CA" dirty="0"/>
          </a:p>
        </p:txBody>
      </p:sp>
      <p:sp>
        <p:nvSpPr>
          <p:cNvPr id="4" name="Footer Placeholder 3"/>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3394286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Listening Skills</a:t>
            </a:r>
          </a:p>
        </p:txBody>
      </p:sp>
      <p:sp>
        <p:nvSpPr>
          <p:cNvPr id="3" name="Content Placeholder 2"/>
          <p:cNvSpPr>
            <a:spLocks noGrp="1"/>
          </p:cNvSpPr>
          <p:nvPr>
            <p:ph idx="1"/>
          </p:nvPr>
        </p:nvSpPr>
        <p:spPr>
          <a:xfrm>
            <a:off x="1516233" y="2303201"/>
            <a:ext cx="8596668" cy="3880773"/>
          </a:xfrm>
        </p:spPr>
        <p:txBody>
          <a:bodyPr>
            <a:normAutofit/>
          </a:bodyPr>
          <a:lstStyle/>
          <a:p>
            <a:r>
              <a:rPr lang="en-CA" sz="2000" dirty="0"/>
              <a:t>Listen and learn – what is their perspective?</a:t>
            </a:r>
          </a:p>
          <a:p>
            <a:r>
              <a:rPr lang="en-CA" sz="2000" dirty="0"/>
              <a:t>Ask questions you have neglected in the past</a:t>
            </a:r>
          </a:p>
          <a:p>
            <a:r>
              <a:rPr lang="en-CA" sz="2000" dirty="0"/>
              <a:t>Be open to new insights and be curious</a:t>
            </a:r>
          </a:p>
          <a:p>
            <a:r>
              <a:rPr lang="en-CA" sz="2000" dirty="0"/>
              <a:t>Probe for details </a:t>
            </a:r>
          </a:p>
          <a:p>
            <a:r>
              <a:rPr lang="en-CA" sz="2000" dirty="0"/>
              <a:t>Don’t judge or infer – just listen</a:t>
            </a:r>
          </a:p>
          <a:p>
            <a:r>
              <a:rPr lang="en-CA" sz="2000" dirty="0"/>
              <a:t>Listen with your eyes as well</a:t>
            </a:r>
          </a:p>
        </p:txBody>
      </p:sp>
      <p:sp>
        <p:nvSpPr>
          <p:cNvPr id="4" name="Footer Placeholder 3"/>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1674309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Listening With Your Eyes</a:t>
            </a:r>
          </a:p>
        </p:txBody>
      </p:sp>
      <p:sp>
        <p:nvSpPr>
          <p:cNvPr id="3" name="Content Placeholder 2"/>
          <p:cNvSpPr>
            <a:spLocks noGrp="1"/>
          </p:cNvSpPr>
          <p:nvPr>
            <p:ph idx="1"/>
          </p:nvPr>
        </p:nvSpPr>
        <p:spPr>
          <a:xfrm>
            <a:off x="1627244" y="2045179"/>
            <a:ext cx="8596668" cy="3880773"/>
          </a:xfrm>
        </p:spPr>
        <p:txBody>
          <a:bodyPr/>
          <a:lstStyle/>
          <a:p>
            <a:r>
              <a:rPr lang="en-CA" dirty="0"/>
              <a:t>Use your excess neural processing capacity</a:t>
            </a:r>
          </a:p>
          <a:p>
            <a:r>
              <a:rPr lang="en-CA" dirty="0"/>
              <a:t>Overall facial expressions – smiling or tension in the mouth</a:t>
            </a:r>
          </a:p>
          <a:p>
            <a:r>
              <a:rPr lang="en-CA" dirty="0"/>
              <a:t>Eyes for attention, emotion and comfort level</a:t>
            </a:r>
          </a:p>
          <a:p>
            <a:r>
              <a:rPr lang="en-CA" dirty="0"/>
              <a:t>Find the baseline for the speaker – look for changes</a:t>
            </a:r>
          </a:p>
          <a:p>
            <a:r>
              <a:rPr lang="en-CA" dirty="0"/>
              <a:t>Torso great indicator if shift is big and sudden</a:t>
            </a:r>
          </a:p>
          <a:p>
            <a:r>
              <a:rPr lang="en-CA" dirty="0"/>
              <a:t>More in handout on legs, arms and voice</a:t>
            </a:r>
          </a:p>
          <a:p>
            <a:endParaRPr lang="en-CA" dirty="0"/>
          </a:p>
          <a:p>
            <a:endParaRPr lang="en-CA" dirty="0"/>
          </a:p>
          <a:p>
            <a:endParaRPr lang="en-CA" dirty="0"/>
          </a:p>
          <a:p>
            <a:endParaRPr lang="en-CA" dirty="0"/>
          </a:p>
          <a:p>
            <a:endParaRPr lang="en-CA" dirty="0"/>
          </a:p>
        </p:txBody>
      </p:sp>
      <p:sp>
        <p:nvSpPr>
          <p:cNvPr id="4" name="Footer Placeholder 3"/>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291932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Listening Exercise – The Five Checks</a:t>
            </a:r>
          </a:p>
        </p:txBody>
      </p:sp>
      <p:pic>
        <p:nvPicPr>
          <p:cNvPr id="7" name="Picture 6"/>
          <p:cNvPicPr>
            <a:picLocks noChangeAspect="1"/>
          </p:cNvPicPr>
          <p:nvPr/>
        </p:nvPicPr>
        <p:blipFill>
          <a:blip r:embed="rId2"/>
          <a:stretch>
            <a:fillRect/>
          </a:stretch>
        </p:blipFill>
        <p:spPr>
          <a:xfrm>
            <a:off x="4667250" y="2628900"/>
            <a:ext cx="2857500" cy="1600200"/>
          </a:xfrm>
          <a:prstGeom prst="rect">
            <a:avLst/>
          </a:prstGeom>
        </p:spPr>
      </p:pic>
      <p:sp>
        <p:nvSpPr>
          <p:cNvPr id="3" name="Content Placeholder 2"/>
          <p:cNvSpPr>
            <a:spLocks noGrp="1"/>
          </p:cNvSpPr>
          <p:nvPr>
            <p:ph idx="1"/>
          </p:nvPr>
        </p:nvSpPr>
        <p:spPr/>
        <p:txBody>
          <a:bodyPr/>
          <a:lstStyle/>
          <a:p>
            <a:pPr>
              <a:buFont typeface="+mj-lt"/>
              <a:buAutoNum type="arabicPeriod"/>
            </a:pPr>
            <a:r>
              <a:rPr lang="en-CA" sz="2400" dirty="0"/>
              <a:t> OBTAIN</a:t>
            </a:r>
          </a:p>
          <a:p>
            <a:pPr marL="457200" indent="-457200">
              <a:buFont typeface="+mj-lt"/>
              <a:buAutoNum type="arabicPeriod"/>
            </a:pPr>
            <a:r>
              <a:rPr lang="en-CA" sz="2400" dirty="0"/>
              <a:t>CLARIFY</a:t>
            </a:r>
          </a:p>
          <a:p>
            <a:pPr marL="457200" indent="-457200">
              <a:buFont typeface="+mj-lt"/>
              <a:buAutoNum type="arabicPeriod"/>
            </a:pPr>
            <a:r>
              <a:rPr lang="en-CA" sz="2400" dirty="0"/>
              <a:t>ACKNOWLEDGE</a:t>
            </a:r>
          </a:p>
          <a:p>
            <a:pPr marL="457200" indent="-457200">
              <a:buFont typeface="+mj-lt"/>
              <a:buAutoNum type="arabicPeriod"/>
            </a:pPr>
            <a:r>
              <a:rPr lang="en-CA" sz="2400" dirty="0"/>
              <a:t>EMPATHIZE</a:t>
            </a:r>
          </a:p>
          <a:p>
            <a:pPr marL="457200" indent="-457200">
              <a:buFont typeface="+mj-lt"/>
              <a:buAutoNum type="arabicPeriod"/>
            </a:pPr>
            <a:r>
              <a:rPr lang="en-CA" sz="2400" dirty="0"/>
              <a:t>SUMMARIZE</a:t>
            </a:r>
          </a:p>
          <a:p>
            <a:endParaRPr lang="en-CA" dirty="0"/>
          </a:p>
        </p:txBody>
      </p:sp>
      <p:sp>
        <p:nvSpPr>
          <p:cNvPr id="4" name="Footer Placeholder 3"/>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2673386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Benefits of Listening</a:t>
            </a:r>
          </a:p>
        </p:txBody>
      </p:sp>
      <p:sp>
        <p:nvSpPr>
          <p:cNvPr id="3" name="Content Placeholder 2"/>
          <p:cNvSpPr>
            <a:spLocks noGrp="1"/>
          </p:cNvSpPr>
          <p:nvPr>
            <p:ph idx="1"/>
          </p:nvPr>
        </p:nvSpPr>
        <p:spPr>
          <a:xfrm>
            <a:off x="1946841" y="2231611"/>
            <a:ext cx="8596668" cy="3880773"/>
          </a:xfrm>
        </p:spPr>
        <p:txBody>
          <a:bodyPr/>
          <a:lstStyle/>
          <a:p>
            <a:r>
              <a:rPr lang="en-CA" dirty="0"/>
              <a:t>New info about yourself? About the speaker?</a:t>
            </a:r>
          </a:p>
          <a:p>
            <a:r>
              <a:rPr lang="en-CA" dirty="0"/>
              <a:t>New perspective? </a:t>
            </a:r>
          </a:p>
          <a:p>
            <a:r>
              <a:rPr lang="en-CA" dirty="0"/>
              <a:t>Listening is great way to become present</a:t>
            </a:r>
          </a:p>
          <a:p>
            <a:r>
              <a:rPr lang="en-CA" dirty="0"/>
              <a:t>Stops your stream of thoughts</a:t>
            </a:r>
          </a:p>
          <a:p>
            <a:r>
              <a:rPr lang="en-CA" dirty="0"/>
              <a:t>Embrace it – see what you can learn </a:t>
            </a:r>
          </a:p>
          <a:p>
            <a:pPr marL="0" indent="0">
              <a:buNone/>
            </a:pPr>
            <a:endParaRPr lang="en-CA" dirty="0"/>
          </a:p>
        </p:txBody>
      </p:sp>
      <p:sp>
        <p:nvSpPr>
          <p:cNvPr id="4" name="Footer Placeholder 3"/>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934796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D2: Organizational Awareness</a:t>
            </a:r>
            <a:br>
              <a:rPr lang="en-CA" dirty="0"/>
            </a:br>
            <a:endParaRPr lang="en-CA" dirty="0"/>
          </a:p>
        </p:txBody>
      </p:sp>
      <p:sp>
        <p:nvSpPr>
          <p:cNvPr id="3" name="Content Placeholder 2"/>
          <p:cNvSpPr>
            <a:spLocks noGrp="1"/>
          </p:cNvSpPr>
          <p:nvPr>
            <p:ph idx="1"/>
          </p:nvPr>
        </p:nvSpPr>
        <p:spPr>
          <a:xfrm>
            <a:off x="1692378" y="2319662"/>
            <a:ext cx="8596668" cy="3880773"/>
          </a:xfrm>
        </p:spPr>
        <p:txBody>
          <a:bodyPr/>
          <a:lstStyle/>
          <a:p>
            <a:r>
              <a:rPr lang="en-CA" dirty="0"/>
              <a:t>Understand the culture and values at work</a:t>
            </a:r>
          </a:p>
          <a:p>
            <a:r>
              <a:rPr lang="en-CA" dirty="0"/>
              <a:t>Not found on org chart</a:t>
            </a:r>
          </a:p>
          <a:p>
            <a:r>
              <a:rPr lang="en-CA" dirty="0"/>
              <a:t>Not just knowing the business objectives</a:t>
            </a:r>
          </a:p>
          <a:p>
            <a:r>
              <a:rPr lang="en-CA" dirty="0"/>
              <a:t>How are things done? What is rewarded? </a:t>
            </a:r>
          </a:p>
          <a:p>
            <a:r>
              <a:rPr lang="en-CA" dirty="0"/>
              <a:t>What are the goals?  Who is in the loop?</a:t>
            </a:r>
          </a:p>
          <a:p>
            <a:r>
              <a:rPr lang="en-CA" dirty="0"/>
              <a:t>Any disconnect between stated and actual?</a:t>
            </a:r>
          </a:p>
          <a:p>
            <a:endParaRPr lang="en-CA" dirty="0"/>
          </a:p>
        </p:txBody>
      </p:sp>
      <p:sp>
        <p:nvSpPr>
          <p:cNvPr id="4" name="Footer Placeholder 3"/>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1488420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Who’s Essential to Your Advancement?</a:t>
            </a:r>
          </a:p>
        </p:txBody>
      </p:sp>
      <p:sp>
        <p:nvSpPr>
          <p:cNvPr id="3" name="Content Placeholder 2"/>
          <p:cNvSpPr>
            <a:spLocks noGrp="1"/>
          </p:cNvSpPr>
          <p:nvPr>
            <p:ph idx="1"/>
          </p:nvPr>
        </p:nvSpPr>
        <p:spPr>
          <a:xfrm>
            <a:off x="945781" y="1556581"/>
            <a:ext cx="8596668" cy="3880773"/>
          </a:xfrm>
        </p:spPr>
        <p:txBody>
          <a:bodyPr/>
          <a:lstStyle/>
          <a:p>
            <a:endParaRPr lang="en-CA" dirty="0"/>
          </a:p>
          <a:p>
            <a:r>
              <a:rPr lang="en-CA" dirty="0"/>
              <a:t>Think of 3 or 4 people who are key to your success</a:t>
            </a:r>
          </a:p>
          <a:p>
            <a:r>
              <a:rPr lang="en-CA" dirty="0"/>
              <a:t>Assess the state of your relationship with them</a:t>
            </a:r>
          </a:p>
          <a:p>
            <a:pPr lvl="1"/>
            <a:r>
              <a:rPr lang="en-CA" b="1" dirty="0"/>
              <a:t>Surrogate </a:t>
            </a:r>
            <a:r>
              <a:rPr lang="en-CA" dirty="0"/>
              <a:t>– know them through others or from seeing them </a:t>
            </a:r>
          </a:p>
          <a:p>
            <a:pPr lvl="1"/>
            <a:r>
              <a:rPr lang="en-CA" b="1" dirty="0"/>
              <a:t>Service</a:t>
            </a:r>
            <a:r>
              <a:rPr lang="en-CA" dirty="0"/>
              <a:t> – you work with them, they know you</a:t>
            </a:r>
          </a:p>
          <a:p>
            <a:pPr lvl="1"/>
            <a:r>
              <a:rPr lang="en-CA" b="1" dirty="0"/>
              <a:t>Solid</a:t>
            </a:r>
            <a:r>
              <a:rPr lang="en-CA" dirty="0"/>
              <a:t> – you have a strong relationship with them, you understand their perspective, you know their goals, you know what triggers dopamine for them</a:t>
            </a:r>
          </a:p>
          <a:p>
            <a:r>
              <a:rPr lang="en-CA" dirty="0"/>
              <a:t>Are they all solid? </a:t>
            </a:r>
            <a:r>
              <a:rPr lang="en-CA" b="1" dirty="0"/>
              <a:t>If not -- </a:t>
            </a:r>
          </a:p>
          <a:p>
            <a:r>
              <a:rPr lang="en-CA" dirty="0"/>
              <a:t>What next step you can take to advance the relationship?</a:t>
            </a:r>
          </a:p>
        </p:txBody>
      </p:sp>
      <p:sp>
        <p:nvSpPr>
          <p:cNvPr id="4" name="Footer Placeholder 3"/>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3702871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Observe Them</a:t>
            </a:r>
          </a:p>
        </p:txBody>
      </p:sp>
      <p:sp>
        <p:nvSpPr>
          <p:cNvPr id="3" name="Content Placeholder 2"/>
          <p:cNvSpPr>
            <a:spLocks noGrp="1"/>
          </p:cNvSpPr>
          <p:nvPr>
            <p:ph idx="1"/>
          </p:nvPr>
        </p:nvSpPr>
        <p:spPr>
          <a:xfrm>
            <a:off x="1751532" y="2364776"/>
            <a:ext cx="8596668" cy="3880773"/>
          </a:xfrm>
        </p:spPr>
        <p:txBody>
          <a:bodyPr/>
          <a:lstStyle/>
          <a:p>
            <a:r>
              <a:rPr lang="en-CA" dirty="0"/>
              <a:t>How do influential people communicate in meetings?</a:t>
            </a:r>
          </a:p>
          <a:p>
            <a:r>
              <a:rPr lang="en-CA" dirty="0"/>
              <a:t>How do their memos read?</a:t>
            </a:r>
          </a:p>
          <a:p>
            <a:r>
              <a:rPr lang="en-CA" dirty="0"/>
              <a:t>How do they relate to others?</a:t>
            </a:r>
          </a:p>
          <a:p>
            <a:r>
              <a:rPr lang="en-CA" dirty="0"/>
              <a:t>How do they use their power?</a:t>
            </a:r>
          </a:p>
          <a:p>
            <a:r>
              <a:rPr lang="en-CA" dirty="0"/>
              <a:t>How do they make connections?</a:t>
            </a:r>
          </a:p>
          <a:p>
            <a:r>
              <a:rPr lang="en-CA" dirty="0"/>
              <a:t>Who is in their circle of influence?</a:t>
            </a:r>
          </a:p>
        </p:txBody>
      </p:sp>
      <p:sp>
        <p:nvSpPr>
          <p:cNvPr id="4" name="Footer Placeholder 3"/>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3328036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Key Decision Makers</a:t>
            </a:r>
          </a:p>
        </p:txBody>
      </p:sp>
      <p:sp>
        <p:nvSpPr>
          <p:cNvPr id="3" name="Content Placeholder 2"/>
          <p:cNvSpPr>
            <a:spLocks noGrp="1"/>
          </p:cNvSpPr>
          <p:nvPr>
            <p:ph idx="1"/>
          </p:nvPr>
        </p:nvSpPr>
        <p:spPr>
          <a:xfrm>
            <a:off x="1105173" y="2269646"/>
            <a:ext cx="8596668" cy="3880773"/>
          </a:xfrm>
        </p:spPr>
        <p:txBody>
          <a:bodyPr/>
          <a:lstStyle/>
          <a:p>
            <a:r>
              <a:rPr lang="en-CA" dirty="0"/>
              <a:t>Who are the key decision makers in your organization? </a:t>
            </a:r>
          </a:p>
          <a:p>
            <a:r>
              <a:rPr lang="en-CA" dirty="0"/>
              <a:t>What is their passion? What don’t they like?</a:t>
            </a:r>
          </a:p>
          <a:p>
            <a:r>
              <a:rPr lang="en-CA" dirty="0"/>
              <a:t>Do you attending meetings with them? Networking events?</a:t>
            </a:r>
          </a:p>
          <a:p>
            <a:r>
              <a:rPr lang="en-CA" dirty="0"/>
              <a:t>Sit close to them?</a:t>
            </a:r>
          </a:p>
          <a:p>
            <a:r>
              <a:rPr lang="en-CA" dirty="0"/>
              <a:t>Connect with them in a positive way?</a:t>
            </a:r>
          </a:p>
          <a:p>
            <a:r>
              <a:rPr lang="en-CA" dirty="0"/>
              <a:t>Make your value visible in a SI way</a:t>
            </a:r>
          </a:p>
        </p:txBody>
      </p:sp>
      <p:sp>
        <p:nvSpPr>
          <p:cNvPr id="4" name="Footer Placeholder 3"/>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11588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1331"/>
          </a:xfrm>
        </p:spPr>
        <p:txBody>
          <a:bodyPr/>
          <a:lstStyle/>
          <a:p>
            <a:r>
              <a:rPr lang="en-CA" dirty="0"/>
              <a:t>Social Intelligence</a:t>
            </a:r>
          </a:p>
        </p:txBody>
      </p:sp>
      <p:sp>
        <p:nvSpPr>
          <p:cNvPr id="3" name="Content Placeholder 2"/>
          <p:cNvSpPr>
            <a:spLocks noGrp="1"/>
          </p:cNvSpPr>
          <p:nvPr>
            <p:ph idx="1"/>
          </p:nvPr>
        </p:nvSpPr>
        <p:spPr>
          <a:xfrm>
            <a:off x="2206305" y="2160589"/>
            <a:ext cx="5771626" cy="3880773"/>
          </a:xfrm>
        </p:spPr>
        <p:txBody>
          <a:bodyPr>
            <a:normAutofit lnSpcReduction="10000"/>
          </a:bodyPr>
          <a:lstStyle/>
          <a:p>
            <a:pPr marL="0" indent="0" algn="ctr">
              <a:buNone/>
            </a:pPr>
            <a:r>
              <a:rPr lang="en-CA" b="1" i="1" dirty="0"/>
              <a:t>The ability to get along well with others and to get them to cooperate with you</a:t>
            </a:r>
            <a:r>
              <a:rPr lang="en-CA" i="1" dirty="0"/>
              <a:t>.</a:t>
            </a:r>
          </a:p>
          <a:p>
            <a:pPr marL="0" indent="0" algn="ctr">
              <a:buNone/>
            </a:pPr>
            <a:r>
              <a:rPr lang="en-CA" i="1" dirty="0"/>
              <a:t>Karl Albrecht</a:t>
            </a:r>
          </a:p>
          <a:p>
            <a:pPr marL="0" indent="0" algn="ctr">
              <a:buNone/>
            </a:pPr>
            <a:r>
              <a:rPr lang="en-CA" b="1" i="1" dirty="0"/>
              <a:t>Most of us are more comfortable achieving competence than connectedness. But competence alone is insufficient. Getting connected with people in the know is a necessary secret to success in most organizations.</a:t>
            </a:r>
          </a:p>
          <a:p>
            <a:pPr marL="0" indent="0" algn="ctr">
              <a:buNone/>
            </a:pPr>
            <a:r>
              <a:rPr lang="en-CA" i="1" dirty="0"/>
              <a:t>Kathleen Kelly Reardon</a:t>
            </a:r>
          </a:p>
          <a:p>
            <a:pPr marL="0" indent="0" algn="ctr">
              <a:buNone/>
            </a:pPr>
            <a:r>
              <a:rPr lang="en-CA" b="1" i="1" dirty="0"/>
              <a:t>Being sensitive to others’ needs, ambitions and ideas. It allows me to have credibility and to lead.</a:t>
            </a:r>
          </a:p>
          <a:p>
            <a:pPr marL="0" indent="0" algn="ctr">
              <a:buNone/>
            </a:pPr>
            <a:r>
              <a:rPr lang="en-CA" i="1" dirty="0"/>
              <a:t>Senior lawyer – client</a:t>
            </a:r>
            <a:endParaRPr lang="en-CA" b="1" i="1" dirty="0"/>
          </a:p>
          <a:p>
            <a:pPr marL="0" indent="0" algn="ctr">
              <a:buNone/>
            </a:pPr>
            <a:endParaRPr lang="en-CA" i="1" dirty="0"/>
          </a:p>
          <a:p>
            <a:pPr marL="0" indent="0" algn="ctr">
              <a:buNone/>
            </a:pPr>
            <a:endParaRPr lang="en-CA" i="1" dirty="0"/>
          </a:p>
          <a:p>
            <a:pPr marL="0" indent="0" algn="ctr">
              <a:buNone/>
            </a:pPr>
            <a:endParaRPr lang="en-CA" i="1" dirty="0"/>
          </a:p>
        </p:txBody>
      </p:sp>
      <p:sp>
        <p:nvSpPr>
          <p:cNvPr id="4" name="Footer Placeholder 3"/>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2028196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D3: Influence and Authenticity</a:t>
            </a:r>
          </a:p>
        </p:txBody>
      </p:sp>
      <p:sp>
        <p:nvSpPr>
          <p:cNvPr id="3" name="Content Placeholder 2"/>
          <p:cNvSpPr>
            <a:spLocks noGrp="1"/>
          </p:cNvSpPr>
          <p:nvPr>
            <p:ph idx="1"/>
          </p:nvPr>
        </p:nvSpPr>
        <p:spPr>
          <a:xfrm>
            <a:off x="1667235" y="2336757"/>
            <a:ext cx="8596668" cy="3880773"/>
          </a:xfrm>
        </p:spPr>
        <p:txBody>
          <a:bodyPr/>
          <a:lstStyle/>
          <a:p>
            <a:r>
              <a:rPr lang="en-CA" dirty="0"/>
              <a:t>SI is about getting along and have others </a:t>
            </a:r>
            <a:r>
              <a:rPr lang="en-CA" i="1" dirty="0"/>
              <a:t>cooperate with you</a:t>
            </a:r>
          </a:p>
          <a:p>
            <a:r>
              <a:rPr lang="en-CA" dirty="0"/>
              <a:t>Respect yourself, know your values and deal honestly with others</a:t>
            </a:r>
          </a:p>
          <a:p>
            <a:r>
              <a:rPr lang="en-CA" dirty="0"/>
              <a:t>Let them get to know you</a:t>
            </a:r>
          </a:p>
          <a:p>
            <a:r>
              <a:rPr lang="en-CA" dirty="0"/>
              <a:t>Being authentic is important in being influential</a:t>
            </a:r>
          </a:p>
          <a:p>
            <a:r>
              <a:rPr lang="en-CA" dirty="0"/>
              <a:t>Being authentic allows others to trust you</a:t>
            </a:r>
          </a:p>
          <a:p>
            <a:r>
              <a:rPr lang="en-CA" dirty="0"/>
              <a:t>The heart of SI – distinguished from being political</a:t>
            </a:r>
          </a:p>
          <a:p>
            <a:endParaRPr lang="en-CA" dirty="0"/>
          </a:p>
          <a:p>
            <a:pPr marL="0" indent="0">
              <a:buNone/>
            </a:pPr>
            <a:endParaRPr lang="en-CA" dirty="0"/>
          </a:p>
        </p:txBody>
      </p:sp>
      <p:pic>
        <p:nvPicPr>
          <p:cNvPr id="4" name="Picture 3"/>
          <p:cNvPicPr>
            <a:picLocks noChangeAspect="1"/>
          </p:cNvPicPr>
          <p:nvPr/>
        </p:nvPicPr>
        <p:blipFill>
          <a:blip r:embed="rId2"/>
          <a:stretch>
            <a:fillRect/>
          </a:stretch>
        </p:blipFill>
        <p:spPr>
          <a:xfrm>
            <a:off x="7846276" y="3303044"/>
            <a:ext cx="1350455" cy="1614392"/>
          </a:xfrm>
          <a:prstGeom prst="rect">
            <a:avLst/>
          </a:prstGeom>
        </p:spPr>
      </p:pic>
      <p:sp>
        <p:nvSpPr>
          <p:cNvPr id="5" name="Footer Placeholder 4"/>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1346536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Personal Values </a:t>
            </a:r>
          </a:p>
        </p:txBody>
      </p:sp>
      <p:sp>
        <p:nvSpPr>
          <p:cNvPr id="3" name="Content Placeholder 2"/>
          <p:cNvSpPr>
            <a:spLocks noGrp="1"/>
          </p:cNvSpPr>
          <p:nvPr>
            <p:ph idx="1"/>
          </p:nvPr>
        </p:nvSpPr>
        <p:spPr>
          <a:xfrm>
            <a:off x="1937962" y="2089569"/>
            <a:ext cx="8596668" cy="3880773"/>
          </a:xfrm>
        </p:spPr>
        <p:txBody>
          <a:bodyPr/>
          <a:lstStyle/>
          <a:p>
            <a:r>
              <a:rPr lang="en-CA" dirty="0"/>
              <a:t>These allow you to be authentic</a:t>
            </a:r>
          </a:p>
          <a:p>
            <a:r>
              <a:rPr lang="en-CA" dirty="0"/>
              <a:t>Know what your personal values are</a:t>
            </a:r>
          </a:p>
          <a:p>
            <a:r>
              <a:rPr lang="en-CA" dirty="0"/>
              <a:t>Be known for integrity and character</a:t>
            </a:r>
          </a:p>
          <a:p>
            <a:r>
              <a:rPr lang="en-CA" dirty="0"/>
              <a:t>Careers are a marathon not a sprint</a:t>
            </a:r>
          </a:p>
          <a:p>
            <a:r>
              <a:rPr lang="en-CA" dirty="0"/>
              <a:t>Be aware of others’ perspectives - do it in SI way</a:t>
            </a:r>
          </a:p>
          <a:p>
            <a:pPr marL="0" indent="0">
              <a:buNone/>
            </a:pPr>
            <a:endParaRPr lang="en-CA" dirty="0"/>
          </a:p>
          <a:p>
            <a:endParaRPr lang="en-CA" dirty="0"/>
          </a:p>
          <a:p>
            <a:endParaRPr lang="en-CA" dirty="0"/>
          </a:p>
        </p:txBody>
      </p:sp>
      <p:sp>
        <p:nvSpPr>
          <p:cNvPr id="4" name="Footer Placeholder 3"/>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681907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D3: Influence and Authenticity</a:t>
            </a:r>
          </a:p>
        </p:txBody>
      </p:sp>
      <p:sp>
        <p:nvSpPr>
          <p:cNvPr id="3" name="Content Placeholder 2"/>
          <p:cNvSpPr>
            <a:spLocks noGrp="1"/>
          </p:cNvSpPr>
          <p:nvPr>
            <p:ph idx="1"/>
          </p:nvPr>
        </p:nvSpPr>
        <p:spPr/>
        <p:txBody>
          <a:bodyPr>
            <a:normAutofit/>
          </a:bodyPr>
          <a:lstStyle/>
          <a:p>
            <a:r>
              <a:rPr lang="en-CA" sz="2400" dirty="0"/>
              <a:t>Handouts – Personal Values Questionnaire</a:t>
            </a:r>
          </a:p>
          <a:p>
            <a:r>
              <a:rPr lang="en-CA" sz="2400" dirty="0"/>
              <a:t>Three Sources of Persuasion – you, them, the message</a:t>
            </a:r>
          </a:p>
          <a:p>
            <a:r>
              <a:rPr lang="en-CA" sz="2400" dirty="0"/>
              <a:t>Phrases – Being Agreeable while Disagreeing</a:t>
            </a:r>
          </a:p>
          <a:p>
            <a:endParaRPr lang="en-CA" sz="2400" dirty="0"/>
          </a:p>
          <a:p>
            <a:pPr marL="0" indent="0">
              <a:buNone/>
            </a:pPr>
            <a:endParaRPr lang="en-CA" sz="2400" dirty="0"/>
          </a:p>
        </p:txBody>
      </p:sp>
      <p:sp>
        <p:nvSpPr>
          <p:cNvPr id="4" name="Footer Placeholder 3"/>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1758797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D4: Relationship Management</a:t>
            </a:r>
          </a:p>
        </p:txBody>
      </p:sp>
      <p:sp>
        <p:nvSpPr>
          <p:cNvPr id="3" name="Content Placeholder 2"/>
          <p:cNvSpPr>
            <a:spLocks noGrp="1"/>
          </p:cNvSpPr>
          <p:nvPr>
            <p:ph idx="1"/>
          </p:nvPr>
        </p:nvSpPr>
        <p:spPr>
          <a:xfrm>
            <a:off x="2426235" y="2267121"/>
            <a:ext cx="8596668" cy="3880773"/>
          </a:xfrm>
        </p:spPr>
        <p:txBody>
          <a:bodyPr/>
          <a:lstStyle/>
          <a:p>
            <a:r>
              <a:rPr lang="en-CA" dirty="0"/>
              <a:t>Connection </a:t>
            </a:r>
            <a:r>
              <a:rPr lang="en-CA" b="1" dirty="0"/>
              <a:t>and </a:t>
            </a:r>
            <a:r>
              <a:rPr lang="en-CA" dirty="0"/>
              <a:t>competence both important</a:t>
            </a:r>
          </a:p>
          <a:p>
            <a:r>
              <a:rPr lang="en-CA" dirty="0"/>
              <a:t>Informal networking is key</a:t>
            </a:r>
          </a:p>
          <a:p>
            <a:r>
              <a:rPr lang="en-CA" dirty="0"/>
              <a:t>Get to know the people in your organization </a:t>
            </a:r>
          </a:p>
          <a:p>
            <a:r>
              <a:rPr lang="en-CA" dirty="0"/>
              <a:t>Not frivolous or a waste of time</a:t>
            </a:r>
          </a:p>
          <a:p>
            <a:r>
              <a:rPr lang="en-CA" dirty="0"/>
              <a:t>Deal with conflict in constructive way</a:t>
            </a:r>
          </a:p>
          <a:p>
            <a:r>
              <a:rPr lang="en-CA" dirty="0"/>
              <a:t>Respond well in difficult situations</a:t>
            </a:r>
          </a:p>
          <a:p>
            <a:endParaRPr lang="en-CA" dirty="0"/>
          </a:p>
        </p:txBody>
      </p:sp>
      <p:sp>
        <p:nvSpPr>
          <p:cNvPr id="4" name="Footer Placeholder 3"/>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2351382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Do you Do? What is SI?</a:t>
            </a:r>
          </a:p>
        </p:txBody>
      </p:sp>
      <p:sp>
        <p:nvSpPr>
          <p:cNvPr id="3" name="Content Placeholder 2"/>
          <p:cNvSpPr>
            <a:spLocks noGrp="1"/>
          </p:cNvSpPr>
          <p:nvPr>
            <p:ph idx="1"/>
          </p:nvPr>
        </p:nvSpPr>
        <p:spPr>
          <a:xfrm>
            <a:off x="677334" y="1681195"/>
            <a:ext cx="8596668" cy="3880773"/>
          </a:xfrm>
        </p:spPr>
        <p:txBody>
          <a:bodyPr>
            <a:normAutofit/>
          </a:bodyPr>
          <a:lstStyle/>
          <a:p>
            <a:r>
              <a:rPr lang="en-CA" dirty="0"/>
              <a:t>Your boss has asked you to attend an event held by their favorite charity. You had already planned the night out with your partner and you rarely get time together. What do you do?</a:t>
            </a:r>
          </a:p>
          <a:p>
            <a:r>
              <a:rPr lang="en-CA" dirty="0"/>
              <a:t>You are a senior VP. A new CEO has just arrived. Others at your level are making a point of going to her office to meet her. This feels a bit like fawning yet it is typical in your company’s highly political environment. Should you wait until the CEO settles in or asks to meet you? Or is it essential that you go to the CEO?</a:t>
            </a:r>
          </a:p>
          <a:p>
            <a:r>
              <a:rPr lang="en-CA" dirty="0"/>
              <a:t>You prefer to stay out of the limelight. You have been asked by your boss to be showcased for your contribution on a project. Do you accept being formally acknowledged or do you decline?</a:t>
            </a:r>
          </a:p>
          <a:p>
            <a:endParaRPr lang="en-CA" dirty="0"/>
          </a:p>
          <a:p>
            <a:endParaRPr lang="en-CA" dirty="0"/>
          </a:p>
          <a:p>
            <a:endParaRPr lang="en-CA" dirty="0"/>
          </a:p>
        </p:txBody>
      </p:sp>
      <p:sp>
        <p:nvSpPr>
          <p:cNvPr id="4" name="Footer Placeholder 3"/>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2357215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Conflict Steps and Strategies</a:t>
            </a:r>
          </a:p>
        </p:txBody>
      </p:sp>
      <p:sp>
        <p:nvSpPr>
          <p:cNvPr id="3" name="Content Placeholder 2"/>
          <p:cNvSpPr>
            <a:spLocks noGrp="1"/>
          </p:cNvSpPr>
          <p:nvPr>
            <p:ph idx="1"/>
          </p:nvPr>
        </p:nvSpPr>
        <p:spPr>
          <a:xfrm>
            <a:off x="2257559" y="1743338"/>
            <a:ext cx="8596668" cy="3880773"/>
          </a:xfrm>
        </p:spPr>
        <p:txBody>
          <a:bodyPr/>
          <a:lstStyle/>
          <a:p>
            <a:pPr marL="457200" indent="-457200">
              <a:buFont typeface="+mj-lt"/>
              <a:buAutoNum type="arabicPeriod"/>
            </a:pPr>
            <a:r>
              <a:rPr lang="en-CA" sz="2000" dirty="0"/>
              <a:t>Identify your primary goals.</a:t>
            </a:r>
          </a:p>
          <a:p>
            <a:pPr marL="457200" indent="-457200">
              <a:buFont typeface="+mj-lt"/>
              <a:buAutoNum type="arabicPeriod"/>
            </a:pPr>
            <a:r>
              <a:rPr lang="en-CA" sz="2000" dirty="0"/>
              <a:t>Pick the most pressing and important goals.</a:t>
            </a:r>
          </a:p>
          <a:p>
            <a:pPr marL="457200" indent="-457200">
              <a:buFont typeface="+mj-lt"/>
              <a:buAutoNum type="arabicPeriod"/>
            </a:pPr>
            <a:r>
              <a:rPr lang="en-CA" sz="2000" dirty="0"/>
              <a:t>Develop a set of options using mind map and conflict modes.</a:t>
            </a:r>
          </a:p>
          <a:p>
            <a:pPr marL="457200" indent="-457200">
              <a:buFont typeface="+mj-lt"/>
              <a:buAutoNum type="arabicPeriod"/>
            </a:pPr>
            <a:r>
              <a:rPr lang="en-CA" sz="2000" dirty="0"/>
              <a:t>Go over each option – upsides and downsides.</a:t>
            </a:r>
          </a:p>
          <a:p>
            <a:pPr marL="457200" indent="-457200">
              <a:buFont typeface="+mj-lt"/>
              <a:buAutoNum type="arabicPeriod"/>
            </a:pPr>
            <a:r>
              <a:rPr lang="en-CA" sz="2000" dirty="0"/>
              <a:t>Do you wait?</a:t>
            </a:r>
          </a:p>
          <a:p>
            <a:pPr marL="457200" indent="-457200">
              <a:buFont typeface="+mj-lt"/>
              <a:buAutoNum type="arabicPeriod"/>
            </a:pPr>
            <a:r>
              <a:rPr lang="en-CA" sz="2000" dirty="0"/>
              <a:t>Discuss your options with a trusted other.</a:t>
            </a:r>
          </a:p>
          <a:p>
            <a:pPr marL="457200" indent="-457200">
              <a:buFont typeface="+mj-lt"/>
              <a:buAutoNum type="arabicPeriod"/>
            </a:pPr>
            <a:r>
              <a:rPr lang="en-CA" sz="2000" dirty="0"/>
              <a:t>Revise the options.</a:t>
            </a:r>
          </a:p>
          <a:p>
            <a:pPr marL="457200" indent="-457200">
              <a:buFont typeface="+mj-lt"/>
              <a:buAutoNum type="arabicPeriod"/>
            </a:pPr>
            <a:r>
              <a:rPr lang="en-CA" sz="2000" dirty="0"/>
              <a:t>Select one that will achieve your primary goal.</a:t>
            </a:r>
            <a:endParaRPr lang="en-CA" dirty="0"/>
          </a:p>
        </p:txBody>
      </p:sp>
      <p:sp>
        <p:nvSpPr>
          <p:cNvPr id="4" name="Footer Placeholder 3"/>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3090215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CA"/>
          </a:p>
        </p:txBody>
      </p:sp>
      <p:pic>
        <p:nvPicPr>
          <p:cNvPr id="4710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77334" y="208887"/>
            <a:ext cx="8243888" cy="5832475"/>
          </a:xfrm>
        </p:spPr>
      </p:pic>
      <p:sp>
        <p:nvSpPr>
          <p:cNvPr id="48132" name="Footer Placeholder 3"/>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1"/>
              </a:buClr>
              <a:buFont typeface="Arial" charset="0"/>
              <a:buChar char="•"/>
              <a:defRPr sz="2200">
                <a:solidFill>
                  <a:schemeClr val="tx1"/>
                </a:solidFill>
                <a:latin typeface="Calibri" pitchFamily="34" charset="0"/>
              </a:defRPr>
            </a:lvl1pPr>
            <a:lvl2pPr marL="742950" indent="-285750" eaLnBrk="0" hangingPunct="0">
              <a:spcBef>
                <a:spcPct val="20000"/>
              </a:spcBef>
              <a:buClr>
                <a:schemeClr val="accent2"/>
              </a:buClr>
              <a:buFont typeface="Arial" charset="0"/>
              <a:buChar char="•"/>
              <a:defRPr sz="2000">
                <a:solidFill>
                  <a:schemeClr val="tx1"/>
                </a:solidFill>
                <a:latin typeface="Calibri" pitchFamily="34" charset="0"/>
              </a:defRPr>
            </a:lvl2pPr>
            <a:lvl3pPr marL="1143000" indent="-228600" eaLnBrk="0" hangingPunct="0">
              <a:spcBef>
                <a:spcPct val="20000"/>
              </a:spcBef>
              <a:buClr>
                <a:srgbClr val="9BBB59"/>
              </a:buClr>
              <a:buFont typeface="Arial" charset="0"/>
              <a:buChar char="•"/>
              <a:defRPr>
                <a:solidFill>
                  <a:schemeClr val="tx1"/>
                </a:solidFill>
                <a:latin typeface="Calibri" pitchFamily="34" charset="0"/>
              </a:defRPr>
            </a:lvl3pPr>
            <a:lvl4pPr marL="1600200" indent="-228600" eaLnBrk="0" hangingPunct="0">
              <a:spcBef>
                <a:spcPct val="20000"/>
              </a:spcBef>
              <a:buClr>
                <a:srgbClr val="8064A2"/>
              </a:buClr>
              <a:buFont typeface="Arial" charset="0"/>
              <a:buChar char="•"/>
              <a:defRPr sz="1600">
                <a:solidFill>
                  <a:schemeClr val="tx1"/>
                </a:solidFill>
                <a:latin typeface="Calibri" pitchFamily="34" charset="0"/>
              </a:defRPr>
            </a:lvl4pPr>
            <a:lvl5pPr marL="2057400" indent="-228600" eaLnBrk="0" hangingPunct="0">
              <a:spcBef>
                <a:spcPct val="20000"/>
              </a:spcBef>
              <a:buClr>
                <a:srgbClr val="4BACC6"/>
              </a:buClr>
              <a:buFont typeface="Arial"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4BACC6"/>
              </a:buClr>
              <a:buFont typeface="Arial"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4BACC6"/>
              </a:buClr>
              <a:buFont typeface="Arial"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4BACC6"/>
              </a:buClr>
              <a:buFont typeface="Arial"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4BACC6"/>
              </a:buClr>
              <a:buFont typeface="Arial" charset="0"/>
              <a:buChar char="•"/>
              <a:defRPr sz="1400">
                <a:solidFill>
                  <a:schemeClr val="tx1"/>
                </a:solidFill>
                <a:latin typeface="Calibri" pitchFamily="34" charset="0"/>
              </a:defRPr>
            </a:lvl9pPr>
          </a:lstStyle>
          <a:p>
            <a:pPr>
              <a:spcBef>
                <a:spcPct val="0"/>
              </a:spcBef>
              <a:buClrTx/>
              <a:buFontTx/>
              <a:buNone/>
              <a:defRPr/>
            </a:pPr>
            <a:r>
              <a:rPr lang="en-US" altLang="en-US" sz="1200">
                <a:solidFill>
                  <a:schemeClr val="bg2"/>
                </a:solidFill>
                <a:latin typeface="Verdana" pitchFamily="34" charset="0"/>
              </a:rPr>
              <a:t>Delee Fromm Consulting Inc.</a:t>
            </a:r>
          </a:p>
        </p:txBody>
      </p:sp>
    </p:spTree>
    <p:extLst>
      <p:ext uri="{BB962C8B-B14F-4D97-AF65-F5344CB8AC3E}">
        <p14:creationId xmlns:p14="http://schemas.microsoft.com/office/powerpoint/2010/main" val="2507752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Situation</a:t>
            </a:r>
          </a:p>
        </p:txBody>
      </p:sp>
      <p:sp>
        <p:nvSpPr>
          <p:cNvPr id="3" name="Content Placeholder 2"/>
          <p:cNvSpPr>
            <a:spLocks noGrp="1"/>
          </p:cNvSpPr>
          <p:nvPr>
            <p:ph idx="1"/>
          </p:nvPr>
        </p:nvSpPr>
        <p:spPr>
          <a:xfrm>
            <a:off x="677334" y="1589103"/>
            <a:ext cx="8596668" cy="4452259"/>
          </a:xfrm>
        </p:spPr>
        <p:txBody>
          <a:bodyPr>
            <a:normAutofit/>
          </a:bodyPr>
          <a:lstStyle/>
          <a:p>
            <a:r>
              <a:rPr lang="en-CA" sz="2000" dirty="0"/>
              <a:t>You’ve just learned that a memo you worked on was given to a senior partner before you saw the final draft. Your name was not included anywhere in the research memo. The person who handed it in was a fellow articling student. The environment you are in is very competitive and only a few students will be hired back.</a:t>
            </a:r>
          </a:p>
          <a:p>
            <a:endParaRPr lang="en-CA" sz="2000" dirty="0"/>
          </a:p>
          <a:p>
            <a:pPr lvl="1"/>
            <a:r>
              <a:rPr lang="en-CA" sz="1800" dirty="0"/>
              <a:t>What do you do? What are the different ways to respond?</a:t>
            </a:r>
          </a:p>
          <a:p>
            <a:pPr lvl="1"/>
            <a:r>
              <a:rPr lang="en-CA" sz="1800" dirty="0"/>
              <a:t>Should you act immediately or wait to get more intel? </a:t>
            </a:r>
          </a:p>
          <a:p>
            <a:pPr lvl="1"/>
            <a:r>
              <a:rPr lang="en-CA" sz="1800" dirty="0"/>
              <a:t>What are your goals? Your priorities? </a:t>
            </a:r>
          </a:p>
          <a:p>
            <a:pPr lvl="1"/>
            <a:r>
              <a:rPr lang="en-CA" sz="1800" dirty="0"/>
              <a:t>How do you do it in a SI way? Champions? Mentors? Trusted colleagues?</a:t>
            </a:r>
          </a:p>
        </p:txBody>
      </p:sp>
      <p:sp>
        <p:nvSpPr>
          <p:cNvPr id="4" name="Footer Placeholder 3"/>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1253873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133600" y="457200"/>
            <a:ext cx="6870700" cy="1600200"/>
          </a:xfrm>
        </p:spPr>
        <p:txBody>
          <a:bodyPr/>
          <a:lstStyle/>
          <a:p>
            <a:pPr>
              <a:defRPr/>
            </a:pPr>
            <a:r>
              <a:rPr lang="en-US" sz="4800" dirty="0">
                <a:latin typeface="+mn-lt"/>
              </a:rPr>
              <a:t>What can you do?</a:t>
            </a:r>
            <a:r>
              <a:rPr lang="en-US" sz="3200" b="1" dirty="0">
                <a:latin typeface="+mn-lt"/>
              </a:rPr>
              <a:t/>
            </a:r>
            <a:br>
              <a:rPr lang="en-US" sz="3200" b="1" dirty="0">
                <a:latin typeface="+mn-lt"/>
              </a:rPr>
            </a:br>
            <a:endParaRPr lang="en-CA" sz="3200" b="1" dirty="0">
              <a:latin typeface="+mn-lt"/>
            </a:endParaRPr>
          </a:p>
        </p:txBody>
      </p:sp>
      <p:sp>
        <p:nvSpPr>
          <p:cNvPr id="49155" name="Rectangle 3"/>
          <p:cNvSpPr>
            <a:spLocks noGrp="1" noChangeArrowheads="1"/>
          </p:cNvSpPr>
          <p:nvPr>
            <p:ph idx="1"/>
          </p:nvPr>
        </p:nvSpPr>
        <p:spPr>
          <a:xfrm>
            <a:off x="2017862" y="2057400"/>
            <a:ext cx="8596668" cy="3880773"/>
          </a:xfrm>
        </p:spPr>
        <p:txBody>
          <a:bodyPr>
            <a:normAutofit fontScale="92500" lnSpcReduction="20000"/>
          </a:bodyPr>
          <a:lstStyle/>
          <a:p>
            <a:pPr eaLnBrk="1" hangingPunct="1">
              <a:lnSpc>
                <a:spcPct val="80000"/>
              </a:lnSpc>
              <a:buFont typeface="Wingdings" panose="05000000000000000000" pitchFamily="2" charset="2"/>
              <a:buNone/>
            </a:pPr>
            <a:endParaRPr lang="en-US" altLang="en-US" sz="2500" dirty="0"/>
          </a:p>
          <a:p>
            <a:pPr eaLnBrk="1" hangingPunct="1">
              <a:lnSpc>
                <a:spcPct val="80000"/>
              </a:lnSpc>
              <a:buFont typeface="Wingdings" panose="05000000000000000000" pitchFamily="2" charset="2"/>
              <a:buNone/>
            </a:pPr>
            <a:r>
              <a:rPr lang="en-US" altLang="en-US" sz="2500" b="1" dirty="0"/>
              <a:t>	</a:t>
            </a:r>
            <a:endParaRPr lang="en-US" altLang="en-US" sz="2500" dirty="0"/>
          </a:p>
          <a:p>
            <a:pPr>
              <a:lnSpc>
                <a:spcPct val="80000"/>
              </a:lnSpc>
              <a:buNone/>
            </a:pPr>
            <a:r>
              <a:rPr lang="en-US" altLang="en-US" sz="1200" dirty="0"/>
              <a:t>	</a:t>
            </a:r>
            <a:r>
              <a:rPr lang="en-US" altLang="en-US" sz="1900" dirty="0"/>
              <a:t>		</a:t>
            </a:r>
            <a:r>
              <a:rPr lang="en-US" altLang="en-US" sz="3200" b="1" dirty="0"/>
              <a:t>COMPETE</a:t>
            </a:r>
          </a:p>
          <a:p>
            <a:pPr>
              <a:lnSpc>
                <a:spcPct val="80000"/>
              </a:lnSpc>
              <a:buNone/>
            </a:pPr>
            <a:r>
              <a:rPr lang="en-US" altLang="en-US" sz="3200" b="1" dirty="0"/>
              <a:t>			COLLABORATE</a:t>
            </a:r>
          </a:p>
          <a:p>
            <a:pPr eaLnBrk="1" hangingPunct="1">
              <a:lnSpc>
                <a:spcPct val="80000"/>
              </a:lnSpc>
              <a:buFont typeface="Wingdings" panose="05000000000000000000" pitchFamily="2" charset="2"/>
              <a:buNone/>
            </a:pPr>
            <a:r>
              <a:rPr lang="en-US" altLang="en-US" sz="3200" b="1" dirty="0"/>
              <a:t>			AVOID</a:t>
            </a:r>
          </a:p>
          <a:p>
            <a:pPr eaLnBrk="1" hangingPunct="1">
              <a:lnSpc>
                <a:spcPct val="80000"/>
              </a:lnSpc>
              <a:buFont typeface="Wingdings" panose="05000000000000000000" pitchFamily="2" charset="2"/>
              <a:buNone/>
            </a:pPr>
            <a:r>
              <a:rPr lang="en-US" altLang="en-US" sz="3200" b="1" dirty="0"/>
              <a:t>			COMPROMISE</a:t>
            </a:r>
          </a:p>
          <a:p>
            <a:pPr>
              <a:lnSpc>
                <a:spcPct val="80000"/>
              </a:lnSpc>
              <a:buNone/>
            </a:pPr>
            <a:r>
              <a:rPr lang="en-US" altLang="en-US" sz="3200" b="1" dirty="0"/>
              <a:t>			ACCOMMODATE </a:t>
            </a:r>
          </a:p>
          <a:p>
            <a:pPr eaLnBrk="1" hangingPunct="1">
              <a:lnSpc>
                <a:spcPct val="80000"/>
              </a:lnSpc>
              <a:buFont typeface="Wingdings" panose="05000000000000000000" pitchFamily="2" charset="2"/>
              <a:buNone/>
            </a:pPr>
            <a:r>
              <a:rPr lang="en-US" altLang="en-US" sz="3200" b="1" dirty="0"/>
              <a:t>			</a:t>
            </a:r>
            <a:endParaRPr lang="en-US" altLang="en-US" sz="2500" b="1" dirty="0"/>
          </a:p>
          <a:p>
            <a:pPr eaLnBrk="1" hangingPunct="1">
              <a:lnSpc>
                <a:spcPct val="80000"/>
              </a:lnSpc>
              <a:buFont typeface="Wingdings" panose="05000000000000000000" pitchFamily="2" charset="2"/>
              <a:buNone/>
            </a:pPr>
            <a:endParaRPr lang="en-US" altLang="en-US" sz="1900" dirty="0"/>
          </a:p>
          <a:p>
            <a:pPr eaLnBrk="1" hangingPunct="1">
              <a:lnSpc>
                <a:spcPct val="80000"/>
              </a:lnSpc>
              <a:buFont typeface="Wingdings" panose="05000000000000000000" pitchFamily="2" charset="2"/>
              <a:buNone/>
            </a:pPr>
            <a:r>
              <a:rPr lang="en-US" altLang="en-US" sz="1100" dirty="0"/>
              <a:t>				</a:t>
            </a:r>
            <a:endParaRPr lang="en-US" altLang="en-US" sz="1900" dirty="0"/>
          </a:p>
          <a:p>
            <a:pPr eaLnBrk="1" hangingPunct="1">
              <a:lnSpc>
                <a:spcPct val="80000"/>
              </a:lnSpc>
              <a:buFont typeface="Wingdings" panose="05000000000000000000" pitchFamily="2" charset="2"/>
              <a:buNone/>
            </a:pPr>
            <a:r>
              <a:rPr lang="en-US" altLang="en-US" sz="1900" dirty="0"/>
              <a:t>				</a:t>
            </a:r>
            <a:endParaRPr lang="en-CA" altLang="en-US" sz="1900" dirty="0"/>
          </a:p>
        </p:txBody>
      </p:sp>
      <p:sp>
        <p:nvSpPr>
          <p:cNvPr id="2" name="Footer Placeholder 1"/>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3189896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133600" y="457200"/>
            <a:ext cx="6870700" cy="1600200"/>
          </a:xfrm>
        </p:spPr>
        <p:txBody>
          <a:bodyPr/>
          <a:lstStyle/>
          <a:p>
            <a:pPr>
              <a:defRPr/>
            </a:pPr>
            <a:r>
              <a:rPr lang="en-US" sz="4800" dirty="0">
                <a:latin typeface="+mn-lt"/>
              </a:rPr>
              <a:t>What can you do?</a:t>
            </a:r>
            <a:r>
              <a:rPr lang="en-US" sz="3200" b="1" dirty="0">
                <a:latin typeface="+mn-lt"/>
              </a:rPr>
              <a:t/>
            </a:r>
            <a:br>
              <a:rPr lang="en-US" sz="3200" b="1" dirty="0">
                <a:latin typeface="+mn-lt"/>
              </a:rPr>
            </a:br>
            <a:endParaRPr lang="en-CA" sz="3200" b="1" dirty="0">
              <a:latin typeface="+mn-lt"/>
            </a:endParaRPr>
          </a:p>
        </p:txBody>
      </p:sp>
      <p:sp>
        <p:nvSpPr>
          <p:cNvPr id="49155" name="Rectangle 3"/>
          <p:cNvSpPr>
            <a:spLocks noGrp="1" noChangeArrowheads="1"/>
          </p:cNvSpPr>
          <p:nvPr>
            <p:ph idx="1"/>
          </p:nvPr>
        </p:nvSpPr>
        <p:spPr>
          <a:xfrm>
            <a:off x="328474" y="2160589"/>
            <a:ext cx="8945528" cy="3880773"/>
          </a:xfrm>
        </p:spPr>
        <p:txBody>
          <a:bodyPr>
            <a:normAutofit fontScale="40000" lnSpcReduction="20000"/>
          </a:bodyPr>
          <a:lstStyle/>
          <a:p>
            <a:pPr eaLnBrk="1" hangingPunct="1">
              <a:lnSpc>
                <a:spcPct val="80000"/>
              </a:lnSpc>
              <a:buFont typeface="Wingdings" panose="05000000000000000000" pitchFamily="2" charset="2"/>
              <a:buNone/>
            </a:pPr>
            <a:endParaRPr lang="en-US" altLang="en-US" sz="2500" dirty="0"/>
          </a:p>
          <a:p>
            <a:pPr eaLnBrk="1" hangingPunct="1">
              <a:lnSpc>
                <a:spcPct val="80000"/>
              </a:lnSpc>
              <a:buFont typeface="Wingdings" panose="05000000000000000000" pitchFamily="2" charset="2"/>
              <a:buNone/>
            </a:pPr>
            <a:r>
              <a:rPr lang="en-US" altLang="en-US" sz="2500" b="1" dirty="0"/>
              <a:t>	</a:t>
            </a:r>
            <a:endParaRPr lang="en-US" altLang="en-US" sz="2500" dirty="0"/>
          </a:p>
          <a:p>
            <a:pPr>
              <a:lnSpc>
                <a:spcPct val="80000"/>
              </a:lnSpc>
              <a:buNone/>
            </a:pPr>
            <a:r>
              <a:rPr lang="en-US" altLang="en-US" sz="1200" dirty="0"/>
              <a:t>	</a:t>
            </a:r>
            <a:r>
              <a:rPr lang="en-US" altLang="en-US" sz="1900" dirty="0"/>
              <a:t>		</a:t>
            </a:r>
            <a:r>
              <a:rPr lang="en-US" altLang="en-US" sz="5000" b="1" dirty="0"/>
              <a:t>COMPETE</a:t>
            </a:r>
            <a:r>
              <a:rPr lang="en-US" altLang="en-US" sz="5000" b="1" dirty="0">
                <a:solidFill>
                  <a:schemeClr val="accent6"/>
                </a:solidFill>
              </a:rPr>
              <a:t> – send a flaming email and copy the senior partner</a:t>
            </a:r>
            <a:endParaRPr lang="en-US" altLang="en-US" sz="5000" b="1" dirty="0"/>
          </a:p>
          <a:p>
            <a:pPr>
              <a:lnSpc>
                <a:spcPct val="80000"/>
              </a:lnSpc>
              <a:buNone/>
            </a:pPr>
            <a:r>
              <a:rPr lang="en-US" altLang="en-US" sz="5000" b="1" dirty="0"/>
              <a:t>			COLLABORATE – </a:t>
            </a:r>
            <a:r>
              <a:rPr lang="en-US" altLang="en-US" sz="5000" b="1" dirty="0">
                <a:solidFill>
                  <a:schemeClr val="accent6"/>
                </a:solidFill>
              </a:rPr>
              <a:t>conflict conversation with the other student</a:t>
            </a:r>
          </a:p>
          <a:p>
            <a:pPr eaLnBrk="1" hangingPunct="1">
              <a:lnSpc>
                <a:spcPct val="80000"/>
              </a:lnSpc>
              <a:buFont typeface="Wingdings" panose="05000000000000000000" pitchFamily="2" charset="2"/>
              <a:buNone/>
            </a:pPr>
            <a:r>
              <a:rPr lang="en-US" altLang="en-US" sz="5000" b="1" dirty="0"/>
              <a:t>			AVOID – </a:t>
            </a:r>
            <a:r>
              <a:rPr lang="en-US" altLang="en-US" sz="5000" b="1" dirty="0">
                <a:solidFill>
                  <a:schemeClr val="accent6"/>
                </a:solidFill>
              </a:rPr>
              <a:t>get more intel (use alliances –circle of influence)</a:t>
            </a:r>
            <a:endParaRPr lang="en-US" altLang="en-US" sz="5000" b="1" dirty="0"/>
          </a:p>
          <a:p>
            <a:pPr>
              <a:lnSpc>
                <a:spcPct val="80000"/>
              </a:lnSpc>
              <a:buNone/>
            </a:pPr>
            <a:r>
              <a:rPr lang="en-US" altLang="en-US" sz="5000" b="1" dirty="0"/>
              <a:t>			COMPROMISE – </a:t>
            </a:r>
            <a:r>
              <a:rPr lang="en-US" altLang="en-US" sz="5000" b="1" dirty="0">
                <a:solidFill>
                  <a:schemeClr val="accent6"/>
                </a:solidFill>
              </a:rPr>
              <a:t>plan to take his name off the next memo</a:t>
            </a:r>
            <a:endParaRPr lang="en-US" altLang="en-US" sz="5000" b="1" dirty="0"/>
          </a:p>
          <a:p>
            <a:pPr>
              <a:lnSpc>
                <a:spcPct val="80000"/>
              </a:lnSpc>
              <a:buNone/>
            </a:pPr>
            <a:r>
              <a:rPr lang="en-US" altLang="en-US" sz="5000" b="1" dirty="0"/>
              <a:t>			ACCOMMODATE –</a:t>
            </a:r>
            <a:r>
              <a:rPr lang="en-US" altLang="en-US" sz="5000" b="1" dirty="0">
                <a:solidFill>
                  <a:schemeClr val="accent6"/>
                </a:solidFill>
              </a:rPr>
              <a:t> just go along with it for now</a:t>
            </a:r>
            <a:endParaRPr lang="en-US" altLang="en-US" sz="5000" b="1" dirty="0"/>
          </a:p>
          <a:p>
            <a:pPr eaLnBrk="1" hangingPunct="1">
              <a:lnSpc>
                <a:spcPct val="80000"/>
              </a:lnSpc>
              <a:buFont typeface="Wingdings" panose="05000000000000000000" pitchFamily="2" charset="2"/>
              <a:buNone/>
            </a:pPr>
            <a:r>
              <a:rPr lang="en-US" altLang="en-US" sz="3200" b="1" dirty="0"/>
              <a:t>			</a:t>
            </a:r>
          </a:p>
          <a:p>
            <a:pPr eaLnBrk="1" hangingPunct="1">
              <a:lnSpc>
                <a:spcPct val="80000"/>
              </a:lnSpc>
              <a:buFont typeface="Wingdings" panose="05000000000000000000" pitchFamily="2" charset="2"/>
              <a:buNone/>
            </a:pPr>
            <a:endParaRPr lang="en-US" altLang="en-US" sz="2500" b="1" dirty="0"/>
          </a:p>
          <a:p>
            <a:pPr eaLnBrk="1" hangingPunct="1">
              <a:lnSpc>
                <a:spcPct val="80000"/>
              </a:lnSpc>
              <a:buFont typeface="Wingdings" panose="05000000000000000000" pitchFamily="2" charset="2"/>
              <a:buNone/>
            </a:pPr>
            <a:endParaRPr lang="en-US" altLang="en-US" sz="1900" dirty="0"/>
          </a:p>
          <a:p>
            <a:pPr eaLnBrk="1" hangingPunct="1">
              <a:lnSpc>
                <a:spcPct val="80000"/>
              </a:lnSpc>
              <a:buFont typeface="Wingdings" panose="05000000000000000000" pitchFamily="2" charset="2"/>
              <a:buNone/>
            </a:pPr>
            <a:r>
              <a:rPr lang="en-US" altLang="en-US" sz="1100" dirty="0"/>
              <a:t>				</a:t>
            </a:r>
            <a:endParaRPr lang="en-US" altLang="en-US" sz="1900" dirty="0"/>
          </a:p>
          <a:p>
            <a:pPr eaLnBrk="1" hangingPunct="1">
              <a:lnSpc>
                <a:spcPct val="80000"/>
              </a:lnSpc>
              <a:buFont typeface="Wingdings" panose="05000000000000000000" pitchFamily="2" charset="2"/>
              <a:buNone/>
            </a:pPr>
            <a:r>
              <a:rPr lang="en-US" altLang="en-US" sz="1900" dirty="0"/>
              <a:t>				</a:t>
            </a:r>
            <a:endParaRPr lang="en-CA" altLang="en-US" sz="1900" dirty="0"/>
          </a:p>
        </p:txBody>
      </p:sp>
      <p:sp>
        <p:nvSpPr>
          <p:cNvPr id="2" name="Footer Placeholder 1"/>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549943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SI vs Emotional Intelligence (EQ)</a:t>
            </a:r>
          </a:p>
        </p:txBody>
      </p:sp>
      <p:sp>
        <p:nvSpPr>
          <p:cNvPr id="3" name="Content Placeholder 2"/>
          <p:cNvSpPr>
            <a:spLocks noGrp="1"/>
          </p:cNvSpPr>
          <p:nvPr>
            <p:ph idx="1"/>
          </p:nvPr>
        </p:nvSpPr>
        <p:spPr>
          <a:xfrm>
            <a:off x="1675624" y="2177367"/>
            <a:ext cx="8596668" cy="3880773"/>
          </a:xfrm>
        </p:spPr>
        <p:txBody>
          <a:bodyPr/>
          <a:lstStyle/>
          <a:p>
            <a:r>
              <a:rPr lang="en-CA" dirty="0"/>
              <a:t>EQ – self-awareness and self-management</a:t>
            </a:r>
          </a:p>
          <a:p>
            <a:r>
              <a:rPr lang="en-CA" dirty="0"/>
              <a:t>EQ focused on internal competencies </a:t>
            </a:r>
          </a:p>
          <a:p>
            <a:r>
              <a:rPr lang="en-CA" dirty="0"/>
              <a:t>EQ underlies SI</a:t>
            </a:r>
          </a:p>
          <a:p>
            <a:r>
              <a:rPr lang="en-CA" dirty="0"/>
              <a:t>Social Intelligence is broader</a:t>
            </a:r>
          </a:p>
          <a:p>
            <a:r>
              <a:rPr lang="en-CA" dirty="0"/>
              <a:t>Focus on interpersonal or external competencies</a:t>
            </a:r>
          </a:p>
          <a:p>
            <a:r>
              <a:rPr lang="en-CA" dirty="0"/>
              <a:t>Both EQ and SI important in success</a:t>
            </a:r>
          </a:p>
          <a:p>
            <a:endParaRPr lang="en-CA" dirty="0"/>
          </a:p>
        </p:txBody>
      </p:sp>
      <p:sp>
        <p:nvSpPr>
          <p:cNvPr id="4" name="Footer Placeholder 3"/>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3517482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t>D5 Communication: Conflict Conversation</a:t>
            </a:r>
          </a:p>
        </p:txBody>
      </p:sp>
      <p:sp>
        <p:nvSpPr>
          <p:cNvPr id="3" name="Content Placeholder 2"/>
          <p:cNvSpPr>
            <a:spLocks noGrp="1"/>
          </p:cNvSpPr>
          <p:nvPr>
            <p:ph idx="1"/>
          </p:nvPr>
        </p:nvSpPr>
        <p:spPr>
          <a:xfrm>
            <a:off x="1742654" y="2338142"/>
            <a:ext cx="8596668" cy="3880773"/>
          </a:xfrm>
        </p:spPr>
        <p:txBody>
          <a:bodyPr/>
          <a:lstStyle/>
          <a:p>
            <a:r>
              <a:rPr lang="en-CA" dirty="0"/>
              <a:t>Handouts</a:t>
            </a:r>
          </a:p>
        </p:txBody>
      </p:sp>
      <p:sp>
        <p:nvSpPr>
          <p:cNvPr id="4" name="Footer Placeholder 3"/>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2007935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Clear Communication</a:t>
            </a:r>
          </a:p>
        </p:txBody>
      </p:sp>
      <p:sp>
        <p:nvSpPr>
          <p:cNvPr id="3" name="Content Placeholder 2"/>
          <p:cNvSpPr>
            <a:spLocks noGrp="1"/>
          </p:cNvSpPr>
          <p:nvPr>
            <p:ph idx="1"/>
          </p:nvPr>
        </p:nvSpPr>
        <p:spPr>
          <a:xfrm>
            <a:off x="2044495" y="2329265"/>
            <a:ext cx="8596668" cy="3880773"/>
          </a:xfrm>
        </p:spPr>
        <p:txBody>
          <a:bodyPr/>
          <a:lstStyle/>
          <a:p>
            <a:r>
              <a:rPr lang="en-CA" dirty="0"/>
              <a:t>Important to be a skilled communicator </a:t>
            </a:r>
          </a:p>
          <a:p>
            <a:r>
              <a:rPr lang="en-CA" dirty="0"/>
              <a:t>Poor communicators have difficulty being viewed as authentic</a:t>
            </a:r>
          </a:p>
          <a:p>
            <a:r>
              <a:rPr lang="en-CA" dirty="0"/>
              <a:t>Hard to get buy in from others</a:t>
            </a:r>
          </a:p>
          <a:p>
            <a:r>
              <a:rPr lang="en-CA" dirty="0"/>
              <a:t>Difficult to connect with others </a:t>
            </a:r>
          </a:p>
          <a:p>
            <a:r>
              <a:rPr lang="en-CA" dirty="0"/>
              <a:t>Even when familiar with business objectives</a:t>
            </a:r>
          </a:p>
          <a:p>
            <a:endParaRPr lang="en-CA" dirty="0"/>
          </a:p>
          <a:p>
            <a:pPr marL="0" indent="0">
              <a:buNone/>
            </a:pPr>
            <a:endParaRPr lang="en-CA" dirty="0"/>
          </a:p>
          <a:p>
            <a:endParaRPr lang="en-CA" dirty="0"/>
          </a:p>
        </p:txBody>
      </p:sp>
      <p:sp>
        <p:nvSpPr>
          <p:cNvPr id="4" name="Footer Placeholder 3"/>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2566377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a:t>Using SI to Let Others Shine! </a:t>
            </a:r>
          </a:p>
        </p:txBody>
      </p:sp>
      <p:sp>
        <p:nvSpPr>
          <p:cNvPr id="3" name="Content Placeholder 2"/>
          <p:cNvSpPr>
            <a:spLocks noGrp="1"/>
          </p:cNvSpPr>
          <p:nvPr>
            <p:ph idx="1"/>
          </p:nvPr>
        </p:nvSpPr>
        <p:spPr>
          <a:xfrm>
            <a:off x="792743" y="1778850"/>
            <a:ext cx="8596668" cy="3880773"/>
          </a:xfrm>
        </p:spPr>
        <p:txBody>
          <a:bodyPr>
            <a:normAutofit/>
          </a:bodyPr>
          <a:lstStyle/>
          <a:p>
            <a:r>
              <a:rPr lang="en-CA" b="1" dirty="0"/>
              <a:t>Stop Idea Theft</a:t>
            </a:r>
          </a:p>
          <a:p>
            <a:pPr lvl="1"/>
            <a:r>
              <a:rPr lang="en-CA" dirty="0"/>
              <a:t>Be a Wing Woman – “I agree with Jess” </a:t>
            </a:r>
          </a:p>
          <a:p>
            <a:pPr lvl="1"/>
            <a:r>
              <a:rPr lang="en-CA" dirty="0"/>
              <a:t>Amplify – repeat idea and the person’s name</a:t>
            </a:r>
          </a:p>
          <a:p>
            <a:pPr lvl="1"/>
            <a:r>
              <a:rPr lang="en-CA" dirty="0"/>
              <a:t>Thank and yank – “thanks Jess that is a great idea. Any one have any other ideas?”</a:t>
            </a:r>
          </a:p>
          <a:p>
            <a:r>
              <a:rPr lang="en-CA" b="1" dirty="0"/>
              <a:t>Stop interruptions or talk overs</a:t>
            </a:r>
          </a:p>
          <a:p>
            <a:pPr lvl="1"/>
            <a:r>
              <a:rPr lang="en-CA" dirty="0"/>
              <a:t>“please let Jess finish”</a:t>
            </a:r>
          </a:p>
          <a:p>
            <a:pPr lvl="1"/>
            <a:r>
              <a:rPr lang="en-CA" dirty="0"/>
              <a:t>Set up interrupt-free zones in meeting</a:t>
            </a:r>
          </a:p>
          <a:p>
            <a:r>
              <a:rPr lang="en-CA" b="1" dirty="0"/>
              <a:t>Helping Others to be Heard</a:t>
            </a:r>
          </a:p>
          <a:p>
            <a:pPr lvl="1"/>
            <a:r>
              <a:rPr lang="en-CA" dirty="0"/>
              <a:t>Ask someone who has not spoken for their views</a:t>
            </a:r>
          </a:p>
          <a:p>
            <a:pPr lvl="1"/>
            <a:r>
              <a:rPr lang="en-CA" dirty="0"/>
              <a:t>Repeat the point or comment of those who don’t get listened to (amplification)</a:t>
            </a:r>
          </a:p>
          <a:p>
            <a:pPr lvl="1"/>
            <a:endParaRPr lang="en-CA" dirty="0"/>
          </a:p>
          <a:p>
            <a:endParaRPr lang="en-CA" dirty="0"/>
          </a:p>
          <a:p>
            <a:endParaRPr lang="en-CA" dirty="0"/>
          </a:p>
        </p:txBody>
      </p:sp>
      <p:sp>
        <p:nvSpPr>
          <p:cNvPr id="4" name="Footer Placeholder 3"/>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2449391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Become Socially Intelligent</a:t>
            </a:r>
          </a:p>
        </p:txBody>
      </p:sp>
      <p:sp>
        <p:nvSpPr>
          <p:cNvPr id="3" name="Content Placeholder 2"/>
          <p:cNvSpPr>
            <a:spLocks noGrp="1"/>
          </p:cNvSpPr>
          <p:nvPr>
            <p:ph idx="1"/>
          </p:nvPr>
        </p:nvSpPr>
        <p:spPr>
          <a:xfrm>
            <a:off x="1822553" y="1559645"/>
            <a:ext cx="8596668" cy="3880773"/>
          </a:xfrm>
        </p:spPr>
        <p:txBody>
          <a:bodyPr/>
          <a:lstStyle/>
          <a:p>
            <a:r>
              <a:rPr lang="en-CA" dirty="0"/>
              <a:t>Listen With Your Eyes</a:t>
            </a:r>
          </a:p>
          <a:p>
            <a:r>
              <a:rPr lang="en-CA" dirty="0"/>
              <a:t>Know Your Organization</a:t>
            </a:r>
          </a:p>
          <a:p>
            <a:r>
              <a:rPr lang="en-CA" dirty="0"/>
              <a:t>Cultivate Solid Relationships With Influential Others</a:t>
            </a:r>
          </a:p>
          <a:p>
            <a:r>
              <a:rPr lang="en-CA" dirty="0"/>
              <a:t>Gain Credibility And Influence </a:t>
            </a:r>
          </a:p>
          <a:p>
            <a:r>
              <a:rPr lang="en-CA" dirty="0"/>
              <a:t>Get To Know Others And Let Them Get To Know You</a:t>
            </a:r>
          </a:p>
          <a:p>
            <a:r>
              <a:rPr lang="en-CA" dirty="0"/>
              <a:t>Manage Relationships By Responding Well </a:t>
            </a:r>
          </a:p>
          <a:p>
            <a:r>
              <a:rPr lang="en-CA" dirty="0"/>
              <a:t>Communicate Clearly</a:t>
            </a:r>
          </a:p>
          <a:p>
            <a:r>
              <a:rPr lang="en-CA" dirty="0"/>
              <a:t>Let Others Shine!</a:t>
            </a:r>
          </a:p>
          <a:p>
            <a:endParaRPr lang="en-CA" dirty="0"/>
          </a:p>
          <a:p>
            <a:endParaRPr lang="en-CA" dirty="0"/>
          </a:p>
          <a:p>
            <a:endParaRPr lang="en-CA" dirty="0"/>
          </a:p>
          <a:p>
            <a:endParaRPr lang="en-CA" dirty="0"/>
          </a:p>
        </p:txBody>
      </p:sp>
      <p:pic>
        <p:nvPicPr>
          <p:cNvPr id="4" name="Picture 3"/>
          <p:cNvPicPr>
            <a:picLocks noChangeAspect="1"/>
          </p:cNvPicPr>
          <p:nvPr/>
        </p:nvPicPr>
        <p:blipFill>
          <a:blip r:embed="rId2"/>
          <a:stretch>
            <a:fillRect/>
          </a:stretch>
        </p:blipFill>
        <p:spPr>
          <a:xfrm>
            <a:off x="7002452" y="3879706"/>
            <a:ext cx="1580220" cy="1560712"/>
          </a:xfrm>
          <a:prstGeom prst="rect">
            <a:avLst/>
          </a:prstGeom>
        </p:spPr>
      </p:pic>
      <p:sp>
        <p:nvSpPr>
          <p:cNvPr id="5" name="Footer Placeholder 4"/>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2883207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Want to read more?</a:t>
            </a:r>
            <a:br>
              <a:rPr lang="en-CA" dirty="0"/>
            </a:br>
            <a:r>
              <a:rPr lang="en-CA" dirty="0"/>
              <a:t/>
            </a:r>
            <a:br>
              <a:rPr lang="en-CA" dirty="0"/>
            </a:br>
            <a:r>
              <a:rPr lang="en-CA" dirty="0"/>
              <a:t/>
            </a:r>
            <a:br>
              <a:rPr lang="en-CA" dirty="0"/>
            </a:br>
            <a:endParaRPr lang="en-CA" dirty="0"/>
          </a:p>
        </p:txBody>
      </p:sp>
      <p:sp>
        <p:nvSpPr>
          <p:cNvPr id="3" name="Content Placeholder 2"/>
          <p:cNvSpPr>
            <a:spLocks noGrp="1"/>
          </p:cNvSpPr>
          <p:nvPr>
            <p:ph idx="1"/>
          </p:nvPr>
        </p:nvSpPr>
        <p:spPr>
          <a:xfrm>
            <a:off x="1199849" y="2309879"/>
            <a:ext cx="8596668" cy="3880773"/>
          </a:xfrm>
        </p:spPr>
        <p:txBody>
          <a:bodyPr/>
          <a:lstStyle/>
          <a:p>
            <a:r>
              <a:rPr lang="en-CA" i="1" dirty="0"/>
              <a:t>Social Intelligence </a:t>
            </a:r>
            <a:r>
              <a:rPr lang="en-CA" dirty="0"/>
              <a:t>– Karl Albrecht</a:t>
            </a:r>
          </a:p>
          <a:p>
            <a:r>
              <a:rPr lang="en-CA" i="1" dirty="0"/>
              <a:t>It’s All Politics </a:t>
            </a:r>
            <a:r>
              <a:rPr lang="en-CA" dirty="0"/>
              <a:t>– Kathleen Kelley Reardon</a:t>
            </a:r>
          </a:p>
          <a:p>
            <a:r>
              <a:rPr lang="en-CA" i="1" dirty="0"/>
              <a:t>Social Intelligence </a:t>
            </a:r>
            <a:r>
              <a:rPr lang="en-CA" dirty="0"/>
              <a:t>– Daniel Goleman</a:t>
            </a:r>
          </a:p>
          <a:p>
            <a:r>
              <a:rPr lang="en-CA" i="1" dirty="0"/>
              <a:t>Difficult Conversations </a:t>
            </a:r>
            <a:r>
              <a:rPr lang="en-CA" dirty="0"/>
              <a:t>– Douglas Stone</a:t>
            </a:r>
          </a:p>
          <a:p>
            <a:r>
              <a:rPr lang="en-CA" i="1" dirty="0"/>
              <a:t>Feminist Fight Club </a:t>
            </a:r>
            <a:r>
              <a:rPr lang="en-CA" dirty="0"/>
              <a:t>– Jessica Bennett</a:t>
            </a:r>
          </a:p>
          <a:p>
            <a:r>
              <a:rPr lang="en-CA" i="1" dirty="0"/>
              <a:t>Gender Blind Spots, Gender Habits, Gender Bias – Delee Fromm </a:t>
            </a:r>
            <a:r>
              <a:rPr lang="en-CA" dirty="0"/>
              <a:t>2017</a:t>
            </a:r>
          </a:p>
        </p:txBody>
      </p:sp>
      <p:sp>
        <p:nvSpPr>
          <p:cNvPr id="4" name="Footer Placeholder 3"/>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241146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SI vs Office Politics</a:t>
            </a:r>
          </a:p>
        </p:txBody>
      </p:sp>
      <p:sp>
        <p:nvSpPr>
          <p:cNvPr id="3" name="Content Placeholder 2"/>
          <p:cNvSpPr>
            <a:spLocks noGrp="1"/>
          </p:cNvSpPr>
          <p:nvPr>
            <p:ph idx="1"/>
          </p:nvPr>
        </p:nvSpPr>
        <p:spPr>
          <a:xfrm>
            <a:off x="1746318" y="1699581"/>
            <a:ext cx="8596668" cy="3880773"/>
          </a:xfrm>
        </p:spPr>
        <p:txBody>
          <a:bodyPr/>
          <a:lstStyle/>
          <a:p>
            <a:pPr marL="0" indent="0">
              <a:buNone/>
            </a:pPr>
            <a:endParaRPr lang="en-CA" sz="2000" dirty="0"/>
          </a:p>
          <a:p>
            <a:r>
              <a:rPr lang="en-CA" sz="2000" dirty="0"/>
              <a:t>We associate SI with office politics (OP)</a:t>
            </a:r>
          </a:p>
          <a:p>
            <a:r>
              <a:rPr lang="en-CA" sz="2000" dirty="0"/>
              <a:t>OP is narrower</a:t>
            </a:r>
          </a:p>
          <a:p>
            <a:pPr lvl="1"/>
            <a:r>
              <a:rPr lang="en-CA" sz="1800" dirty="0"/>
              <a:t>Getting ahead at the expense of others</a:t>
            </a:r>
          </a:p>
          <a:p>
            <a:pPr lvl="1"/>
            <a:r>
              <a:rPr lang="en-CA" sz="1800" dirty="0"/>
              <a:t>Gets in the way of doing our job</a:t>
            </a:r>
          </a:p>
          <a:p>
            <a:r>
              <a:rPr lang="en-CA" sz="2000" dirty="0"/>
              <a:t>SI is more sophisticated – </a:t>
            </a:r>
          </a:p>
          <a:p>
            <a:pPr lvl="1"/>
            <a:r>
              <a:rPr lang="en-CA" sz="1800" dirty="0"/>
              <a:t>Advances you in an authentic way</a:t>
            </a:r>
          </a:p>
          <a:p>
            <a:pPr lvl="1"/>
            <a:r>
              <a:rPr lang="en-CA" sz="1800" dirty="0"/>
              <a:t>Protects you</a:t>
            </a:r>
          </a:p>
          <a:p>
            <a:endParaRPr lang="en-CA" dirty="0"/>
          </a:p>
          <a:p>
            <a:endParaRPr lang="en-CA" dirty="0"/>
          </a:p>
          <a:p>
            <a:endParaRPr lang="en-CA" dirty="0"/>
          </a:p>
        </p:txBody>
      </p:sp>
      <p:sp>
        <p:nvSpPr>
          <p:cNvPr id="4" name="Footer Placeholder 3"/>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514936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SI To the Rescue</a:t>
            </a:r>
          </a:p>
        </p:txBody>
      </p:sp>
      <p:sp>
        <p:nvSpPr>
          <p:cNvPr id="3" name="Content Placeholder 2"/>
          <p:cNvSpPr>
            <a:spLocks noGrp="1"/>
          </p:cNvSpPr>
          <p:nvPr>
            <p:ph idx="1"/>
          </p:nvPr>
        </p:nvSpPr>
        <p:spPr>
          <a:xfrm>
            <a:off x="1918905" y="2101866"/>
            <a:ext cx="8596668" cy="3880773"/>
          </a:xfrm>
        </p:spPr>
        <p:txBody>
          <a:bodyPr/>
          <a:lstStyle/>
          <a:p>
            <a:r>
              <a:rPr lang="en-CA" sz="2000" dirty="0"/>
              <a:t>Won’t be blindsided</a:t>
            </a:r>
          </a:p>
          <a:p>
            <a:r>
              <a:rPr lang="en-CA" sz="2000" dirty="0"/>
              <a:t>See the ‘pot holes’ in advance</a:t>
            </a:r>
          </a:p>
          <a:p>
            <a:r>
              <a:rPr lang="en-CA" sz="2000" dirty="0"/>
              <a:t>More effective at work</a:t>
            </a:r>
          </a:p>
          <a:p>
            <a:r>
              <a:rPr lang="en-CA" sz="2000" dirty="0"/>
              <a:t>More effective leader</a:t>
            </a:r>
          </a:p>
          <a:p>
            <a:r>
              <a:rPr lang="en-CA" sz="2000" dirty="0"/>
              <a:t>Help your team navigate the shoals</a:t>
            </a:r>
          </a:p>
          <a:p>
            <a:endParaRPr lang="en-CA" dirty="0"/>
          </a:p>
        </p:txBody>
      </p:sp>
      <p:sp>
        <p:nvSpPr>
          <p:cNvPr id="4" name="Footer Placeholder 3"/>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2820379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DFCI Formula</a:t>
            </a:r>
          </a:p>
        </p:txBody>
      </p:sp>
      <p:sp>
        <p:nvSpPr>
          <p:cNvPr id="3" name="Content Placeholder 2"/>
          <p:cNvSpPr>
            <a:spLocks noGrp="1"/>
          </p:cNvSpPr>
          <p:nvPr>
            <p:ph idx="1"/>
          </p:nvPr>
        </p:nvSpPr>
        <p:spPr>
          <a:solidFill>
            <a:schemeClr val="accent1">
              <a:lumMod val="75000"/>
            </a:schemeClr>
          </a:solidFill>
          <a:ln>
            <a:solidFill>
              <a:schemeClr val="accent1">
                <a:lumMod val="75000"/>
              </a:schemeClr>
            </a:solidFill>
          </a:ln>
        </p:spPr>
        <p:txBody>
          <a:bodyPr>
            <a:normAutofit/>
          </a:bodyPr>
          <a:lstStyle/>
          <a:p>
            <a:pPr marL="0" indent="0">
              <a:buNone/>
            </a:pPr>
            <a:r>
              <a:rPr lang="en-CA" sz="3600" dirty="0"/>
              <a:t>Awareness + Skills = Mastery</a:t>
            </a:r>
          </a:p>
        </p:txBody>
      </p:sp>
      <p:pic>
        <p:nvPicPr>
          <p:cNvPr id="5" name="Picture 4"/>
          <p:cNvPicPr>
            <a:picLocks noChangeAspect="1"/>
          </p:cNvPicPr>
          <p:nvPr/>
        </p:nvPicPr>
        <p:blipFill>
          <a:blip r:embed="rId2"/>
          <a:stretch>
            <a:fillRect/>
          </a:stretch>
        </p:blipFill>
        <p:spPr>
          <a:xfrm>
            <a:off x="5270300" y="3142037"/>
            <a:ext cx="2372535" cy="2054841"/>
          </a:xfrm>
          <a:prstGeom prst="rect">
            <a:avLst/>
          </a:prstGeom>
        </p:spPr>
      </p:pic>
      <p:sp>
        <p:nvSpPr>
          <p:cNvPr id="4" name="Footer Placeholder 3"/>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3859836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SI Dimensions - Questionnaire</a:t>
            </a:r>
          </a:p>
        </p:txBody>
      </p:sp>
      <p:pic>
        <p:nvPicPr>
          <p:cNvPr id="4" name="Content Placeholder 3"/>
          <p:cNvPicPr>
            <a:picLocks noGrp="1" noChangeAspect="1"/>
          </p:cNvPicPr>
          <p:nvPr>
            <p:ph idx="1"/>
          </p:nvPr>
        </p:nvPicPr>
        <p:blipFill>
          <a:blip r:embed="rId2"/>
          <a:stretch>
            <a:fillRect/>
          </a:stretch>
        </p:blipFill>
        <p:spPr>
          <a:xfrm>
            <a:off x="4061272" y="2274349"/>
            <a:ext cx="1828791" cy="2219134"/>
          </a:xfrm>
        </p:spPr>
      </p:pic>
      <p:sp>
        <p:nvSpPr>
          <p:cNvPr id="3" name="Footer Placeholder 2"/>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2491332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Social Intelligence Dimensions</a:t>
            </a:r>
          </a:p>
        </p:txBody>
      </p:sp>
      <p:sp>
        <p:nvSpPr>
          <p:cNvPr id="3" name="Content Placeholder 2"/>
          <p:cNvSpPr>
            <a:spLocks noGrp="1"/>
          </p:cNvSpPr>
          <p:nvPr>
            <p:ph idx="1"/>
          </p:nvPr>
        </p:nvSpPr>
        <p:spPr>
          <a:xfrm>
            <a:off x="2329623" y="2463534"/>
            <a:ext cx="8596668" cy="3880773"/>
          </a:xfrm>
        </p:spPr>
        <p:txBody>
          <a:bodyPr/>
          <a:lstStyle/>
          <a:p>
            <a:r>
              <a:rPr lang="en-CA" sz="2000" dirty="0"/>
              <a:t>Situational Awareness</a:t>
            </a:r>
          </a:p>
          <a:p>
            <a:r>
              <a:rPr lang="en-CA" sz="2000" dirty="0"/>
              <a:t>Organizational Awareness</a:t>
            </a:r>
          </a:p>
          <a:p>
            <a:r>
              <a:rPr lang="en-CA" sz="2000" dirty="0"/>
              <a:t>Influence and Authenticity</a:t>
            </a:r>
          </a:p>
          <a:p>
            <a:r>
              <a:rPr lang="en-CA" sz="2000" dirty="0"/>
              <a:t>Relationship Management</a:t>
            </a:r>
          </a:p>
          <a:p>
            <a:r>
              <a:rPr lang="en-CA" sz="2000" dirty="0"/>
              <a:t>Communication</a:t>
            </a:r>
            <a:endParaRPr lang="en-CA" dirty="0"/>
          </a:p>
        </p:txBody>
      </p:sp>
      <p:sp>
        <p:nvSpPr>
          <p:cNvPr id="4" name="Footer Placeholder 3"/>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31095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Dimensions and Skills</a:t>
            </a:r>
          </a:p>
        </p:txBody>
      </p:sp>
      <p:sp>
        <p:nvSpPr>
          <p:cNvPr id="3" name="Content Placeholder 2"/>
          <p:cNvSpPr>
            <a:spLocks noGrp="1"/>
          </p:cNvSpPr>
          <p:nvPr>
            <p:ph idx="1"/>
          </p:nvPr>
        </p:nvSpPr>
        <p:spPr/>
        <p:txBody>
          <a:bodyPr>
            <a:normAutofit/>
          </a:bodyPr>
          <a:lstStyle/>
          <a:p>
            <a:pPr marL="0" indent="0" algn="ctr">
              <a:buNone/>
            </a:pPr>
            <a:r>
              <a:rPr lang="en-CA" sz="2400" dirty="0"/>
              <a:t>See chart in handout</a:t>
            </a:r>
          </a:p>
        </p:txBody>
      </p:sp>
      <p:sp>
        <p:nvSpPr>
          <p:cNvPr id="4" name="Footer Placeholder 3"/>
          <p:cNvSpPr>
            <a:spLocks noGrp="1"/>
          </p:cNvSpPr>
          <p:nvPr>
            <p:ph type="ftr" sz="quarter" idx="11"/>
          </p:nvPr>
        </p:nvSpPr>
        <p:spPr/>
        <p:txBody>
          <a:bodyPr/>
          <a:lstStyle/>
          <a:p>
            <a:r>
              <a:rPr lang="en-US"/>
              <a:t>Delee Fromm Consulting Inc.</a:t>
            </a:r>
            <a:endParaRPr lang="en-US" dirty="0"/>
          </a:p>
        </p:txBody>
      </p:sp>
    </p:spTree>
    <p:extLst>
      <p:ext uri="{BB962C8B-B14F-4D97-AF65-F5344CB8AC3E}">
        <p14:creationId xmlns:p14="http://schemas.microsoft.com/office/powerpoint/2010/main" val="289131041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8103</TotalTime>
  <Words>1848</Words>
  <Application>Microsoft Office PowerPoint</Application>
  <PresentationFormat>Custom</PresentationFormat>
  <Paragraphs>280</Paragraphs>
  <Slides>34</Slides>
  <Notes>9</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Facet</vt:lpstr>
      <vt:lpstr>Using Social Intelligence to Succeed</vt:lpstr>
      <vt:lpstr>Social Intelligence</vt:lpstr>
      <vt:lpstr>SI vs Emotional Intelligence (EQ)</vt:lpstr>
      <vt:lpstr>SI vs Office Politics</vt:lpstr>
      <vt:lpstr>SI To the Rescue</vt:lpstr>
      <vt:lpstr>DFCI Formula</vt:lpstr>
      <vt:lpstr>SI Dimensions - Questionnaire</vt:lpstr>
      <vt:lpstr>Social Intelligence Dimensions</vt:lpstr>
      <vt:lpstr>Dimensions and Skills</vt:lpstr>
      <vt:lpstr>D1: Situational Awareness </vt:lpstr>
      <vt:lpstr>Social Codes of Conduct</vt:lpstr>
      <vt:lpstr>Listening Skills</vt:lpstr>
      <vt:lpstr>Listening With Your Eyes</vt:lpstr>
      <vt:lpstr>Listening Exercise – The Five Checks</vt:lpstr>
      <vt:lpstr>Benefits of Listening</vt:lpstr>
      <vt:lpstr>D2: Organizational Awareness </vt:lpstr>
      <vt:lpstr>Who’s Essential to Your Advancement?</vt:lpstr>
      <vt:lpstr>Observe Them</vt:lpstr>
      <vt:lpstr>Key Decision Makers</vt:lpstr>
      <vt:lpstr>D3: Influence and Authenticity</vt:lpstr>
      <vt:lpstr>Personal Values </vt:lpstr>
      <vt:lpstr>D3: Influence and Authenticity</vt:lpstr>
      <vt:lpstr>D4: Relationship Management</vt:lpstr>
      <vt:lpstr>What Do you Do? What is SI?</vt:lpstr>
      <vt:lpstr>Conflict Steps and Strategies</vt:lpstr>
      <vt:lpstr>PowerPoint Presentation</vt:lpstr>
      <vt:lpstr>Situation</vt:lpstr>
      <vt:lpstr>What can you do? </vt:lpstr>
      <vt:lpstr>What can you do? </vt:lpstr>
      <vt:lpstr>D5 Communication: Conflict Conversation</vt:lpstr>
      <vt:lpstr>Clear Communication</vt:lpstr>
      <vt:lpstr>Using SI to Let Others Shine! </vt:lpstr>
      <vt:lpstr>Become Socially Intelligent</vt:lpstr>
      <vt:lpstr>Want to read more?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Social Intelligence to Succeed</dc:title>
  <dc:creator>User</dc:creator>
  <cp:lastModifiedBy>AArchbold</cp:lastModifiedBy>
  <cp:revision>71</cp:revision>
  <cp:lastPrinted>2017-02-21T14:04:39Z</cp:lastPrinted>
  <dcterms:created xsi:type="dcterms:W3CDTF">2016-09-18T13:34:25Z</dcterms:created>
  <dcterms:modified xsi:type="dcterms:W3CDTF">2017-02-28T17:32:55Z</dcterms:modified>
</cp:coreProperties>
</file>